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0" r:id="rId1"/>
  </p:sldMasterIdLst>
  <p:notesMasterIdLst>
    <p:notesMasterId r:id="rId29"/>
  </p:notesMasterIdLst>
  <p:handoutMasterIdLst>
    <p:handoutMasterId r:id="rId30"/>
  </p:handoutMasterIdLst>
  <p:sldIdLst>
    <p:sldId id="256" r:id="rId2"/>
    <p:sldId id="258" r:id="rId3"/>
    <p:sldId id="269" r:id="rId4"/>
    <p:sldId id="261" r:id="rId5"/>
    <p:sldId id="288" r:id="rId6"/>
    <p:sldId id="290" r:id="rId7"/>
    <p:sldId id="291" r:id="rId8"/>
    <p:sldId id="289" r:id="rId9"/>
    <p:sldId id="266" r:id="rId10"/>
    <p:sldId id="267" r:id="rId11"/>
    <p:sldId id="272" r:id="rId12"/>
    <p:sldId id="268" r:id="rId13"/>
    <p:sldId id="274" r:id="rId14"/>
    <p:sldId id="262" r:id="rId15"/>
    <p:sldId id="283" r:id="rId16"/>
    <p:sldId id="275" r:id="rId17"/>
    <p:sldId id="276" r:id="rId18"/>
    <p:sldId id="277" r:id="rId19"/>
    <p:sldId id="279" r:id="rId20"/>
    <p:sldId id="284" r:id="rId21"/>
    <p:sldId id="285" r:id="rId22"/>
    <p:sldId id="287" r:id="rId23"/>
    <p:sldId id="280" r:id="rId24"/>
    <p:sldId id="286" r:id="rId25"/>
    <p:sldId id="263" r:id="rId26"/>
    <p:sldId id="264" r:id="rId27"/>
    <p:sldId id="292"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94683" autoAdjust="0"/>
  </p:normalViewPr>
  <p:slideViewPr>
    <p:cSldViewPr>
      <p:cViewPr varScale="1">
        <p:scale>
          <a:sx n="103" d="100"/>
          <a:sy n="103" d="100"/>
        </p:scale>
        <p:origin x="-17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8C8EE9-9DFB-498E-AD4A-1BE04FEF4443}" type="doc">
      <dgm:prSet loTypeId="urn:microsoft.com/office/officeart/2005/8/layout/vList3" loCatId="picture" qsTypeId="urn:microsoft.com/office/officeart/2005/8/quickstyle/simple1" qsCatId="simple" csTypeId="urn:microsoft.com/office/officeart/2005/8/colors/accent1_2" csCatId="accent1" phldr="1"/>
      <dgm:spPr/>
    </dgm:pt>
    <dgm:pt modelId="{B390F3C4-1CE5-4454-8168-1D1C759F9453}">
      <dgm:prSet phldrT="[Текст]"/>
      <dgm:spPr/>
      <dgm:t>
        <a:bodyPr/>
        <a:lstStyle/>
        <a:p>
          <a:r>
            <a:rPr lang="ru-RU" dirty="0" smtClean="0"/>
            <a:t>Администратор БД</a:t>
          </a:r>
          <a:endParaRPr lang="ru-RU" dirty="0"/>
        </a:p>
      </dgm:t>
    </dgm:pt>
    <dgm:pt modelId="{E5D8629C-0E7A-4F4C-9E8C-1EB25D229988}" type="parTrans" cxnId="{F0CCBFF7-F04F-498D-84E4-636F11F31B3A}">
      <dgm:prSet/>
      <dgm:spPr/>
    </dgm:pt>
    <dgm:pt modelId="{880A9393-852F-432D-85C2-F4BE0AD72E88}" type="sibTrans" cxnId="{F0CCBFF7-F04F-498D-84E4-636F11F31B3A}">
      <dgm:prSet/>
      <dgm:spPr/>
    </dgm:pt>
    <dgm:pt modelId="{F5AA1750-C5A4-40B2-90B1-822C5D87A81E}">
      <dgm:prSet phldrT="[Текст]"/>
      <dgm:spPr/>
      <dgm:t>
        <a:bodyPr/>
        <a:lstStyle/>
        <a:p>
          <a:r>
            <a:rPr lang="ru-RU" dirty="0" smtClean="0"/>
            <a:t>Пользователь-программист</a:t>
          </a:r>
          <a:endParaRPr lang="ru-RU" dirty="0"/>
        </a:p>
      </dgm:t>
    </dgm:pt>
    <dgm:pt modelId="{B87D118B-0E9A-4111-8A42-5D6B119CDED1}" type="parTrans" cxnId="{04E78F77-AFD5-4759-81F3-833C9776082D}">
      <dgm:prSet/>
      <dgm:spPr/>
    </dgm:pt>
    <dgm:pt modelId="{91DCABA7-A760-4E7F-9DDD-EE84476ECA6D}" type="sibTrans" cxnId="{04E78F77-AFD5-4759-81F3-833C9776082D}">
      <dgm:prSet/>
      <dgm:spPr/>
    </dgm:pt>
    <dgm:pt modelId="{52537617-A2BB-4C3B-A644-A9474F0BD75E}">
      <dgm:prSet phldrT="[Текст]"/>
      <dgm:spPr/>
      <dgm:t>
        <a:bodyPr/>
        <a:lstStyle/>
        <a:p>
          <a:r>
            <a:rPr lang="ru-RU" dirty="0" smtClean="0"/>
            <a:t>Конечный пользователь</a:t>
          </a:r>
          <a:endParaRPr lang="ru-RU" dirty="0"/>
        </a:p>
      </dgm:t>
    </dgm:pt>
    <dgm:pt modelId="{33A8EE27-A37C-4B63-9980-99D4A46C9A80}" type="parTrans" cxnId="{E445075E-A122-4232-B053-92FF1AF185D8}">
      <dgm:prSet/>
      <dgm:spPr/>
    </dgm:pt>
    <dgm:pt modelId="{8ED02D14-A310-4AA6-9918-33EAF6A528F0}" type="sibTrans" cxnId="{E445075E-A122-4232-B053-92FF1AF185D8}">
      <dgm:prSet/>
      <dgm:spPr/>
    </dgm:pt>
    <dgm:pt modelId="{39AEF987-70C7-4236-B487-3793348578B4}" type="pres">
      <dgm:prSet presAssocID="{2B8C8EE9-9DFB-498E-AD4A-1BE04FEF4443}" presName="linearFlow" presStyleCnt="0">
        <dgm:presLayoutVars>
          <dgm:dir/>
          <dgm:resizeHandles val="exact"/>
        </dgm:presLayoutVars>
      </dgm:prSet>
      <dgm:spPr/>
    </dgm:pt>
    <dgm:pt modelId="{4353A098-601E-4FF1-9B4A-81C4364AED13}" type="pres">
      <dgm:prSet presAssocID="{B390F3C4-1CE5-4454-8168-1D1C759F9453}" presName="composite" presStyleCnt="0"/>
      <dgm:spPr/>
    </dgm:pt>
    <dgm:pt modelId="{92C8EF99-6AB1-44AB-BD61-521B035185B3}" type="pres">
      <dgm:prSet presAssocID="{B390F3C4-1CE5-4454-8168-1D1C759F9453}" presName="imgShp" presStyleLbl="fgImgPlace1" presStyleIdx="0" presStyleCnt="3"/>
      <dgm:spPr/>
    </dgm:pt>
    <dgm:pt modelId="{43947803-33F0-41A3-B954-C529EA8999A8}" type="pres">
      <dgm:prSet presAssocID="{B390F3C4-1CE5-4454-8168-1D1C759F9453}" presName="txShp" presStyleLbl="node1" presStyleIdx="0" presStyleCnt="3">
        <dgm:presLayoutVars>
          <dgm:bulletEnabled val="1"/>
        </dgm:presLayoutVars>
      </dgm:prSet>
      <dgm:spPr/>
      <dgm:t>
        <a:bodyPr/>
        <a:lstStyle/>
        <a:p>
          <a:endParaRPr lang="ru-RU"/>
        </a:p>
      </dgm:t>
    </dgm:pt>
    <dgm:pt modelId="{91C297AC-26AA-46FD-8C7D-F41DD7A011D8}" type="pres">
      <dgm:prSet presAssocID="{880A9393-852F-432D-85C2-F4BE0AD72E88}" presName="spacing" presStyleCnt="0"/>
      <dgm:spPr/>
    </dgm:pt>
    <dgm:pt modelId="{8288445A-A478-43DA-B943-94CCF23F2DC5}" type="pres">
      <dgm:prSet presAssocID="{F5AA1750-C5A4-40B2-90B1-822C5D87A81E}" presName="composite" presStyleCnt="0"/>
      <dgm:spPr/>
    </dgm:pt>
    <dgm:pt modelId="{135F11FC-FF46-402B-AD6B-FA35EA536906}" type="pres">
      <dgm:prSet presAssocID="{F5AA1750-C5A4-40B2-90B1-822C5D87A81E}" presName="imgShp" presStyleLbl="fgImgPlace1" presStyleIdx="1" presStyleCnt="3"/>
      <dgm:spPr/>
    </dgm:pt>
    <dgm:pt modelId="{DC84E8D9-29FF-45E1-AFC4-5C90CAED7549}" type="pres">
      <dgm:prSet presAssocID="{F5AA1750-C5A4-40B2-90B1-822C5D87A81E}" presName="txShp" presStyleLbl="node1" presStyleIdx="1" presStyleCnt="3">
        <dgm:presLayoutVars>
          <dgm:bulletEnabled val="1"/>
        </dgm:presLayoutVars>
      </dgm:prSet>
      <dgm:spPr/>
      <dgm:t>
        <a:bodyPr/>
        <a:lstStyle/>
        <a:p>
          <a:endParaRPr lang="ru-RU"/>
        </a:p>
      </dgm:t>
    </dgm:pt>
    <dgm:pt modelId="{202DEA7E-B6C4-4332-B48E-4CA1E2CA24B8}" type="pres">
      <dgm:prSet presAssocID="{91DCABA7-A760-4E7F-9DDD-EE84476ECA6D}" presName="spacing" presStyleCnt="0"/>
      <dgm:spPr/>
    </dgm:pt>
    <dgm:pt modelId="{17493768-CD15-4526-950A-9AD912DE5055}" type="pres">
      <dgm:prSet presAssocID="{52537617-A2BB-4C3B-A644-A9474F0BD75E}" presName="composite" presStyleCnt="0"/>
      <dgm:spPr/>
    </dgm:pt>
    <dgm:pt modelId="{BC45B6FC-2098-4BA2-B7AC-FF4AFCC89C45}" type="pres">
      <dgm:prSet presAssocID="{52537617-A2BB-4C3B-A644-A9474F0BD75E}" presName="imgShp" presStyleLbl="fgImgPlace1" presStyleIdx="2" presStyleCnt="3"/>
      <dgm:spPr/>
    </dgm:pt>
    <dgm:pt modelId="{7250D532-23A5-4D00-94FF-DC2B3B13EC5F}" type="pres">
      <dgm:prSet presAssocID="{52537617-A2BB-4C3B-A644-A9474F0BD75E}" presName="txShp" presStyleLbl="node1" presStyleIdx="2" presStyleCnt="3">
        <dgm:presLayoutVars>
          <dgm:bulletEnabled val="1"/>
        </dgm:presLayoutVars>
      </dgm:prSet>
      <dgm:spPr/>
      <dgm:t>
        <a:bodyPr/>
        <a:lstStyle/>
        <a:p>
          <a:endParaRPr lang="ru-RU"/>
        </a:p>
      </dgm:t>
    </dgm:pt>
  </dgm:ptLst>
  <dgm:cxnLst>
    <dgm:cxn modelId="{F0CCBFF7-F04F-498D-84E4-636F11F31B3A}" srcId="{2B8C8EE9-9DFB-498E-AD4A-1BE04FEF4443}" destId="{B390F3C4-1CE5-4454-8168-1D1C759F9453}" srcOrd="0" destOrd="0" parTransId="{E5D8629C-0E7A-4F4C-9E8C-1EB25D229988}" sibTransId="{880A9393-852F-432D-85C2-F4BE0AD72E88}"/>
    <dgm:cxn modelId="{F52A817C-0C59-4420-B541-FC91B48A8298}" type="presOf" srcId="{2B8C8EE9-9DFB-498E-AD4A-1BE04FEF4443}" destId="{39AEF987-70C7-4236-B487-3793348578B4}" srcOrd="0" destOrd="0" presId="urn:microsoft.com/office/officeart/2005/8/layout/vList3"/>
    <dgm:cxn modelId="{8319B7B4-BACD-4C23-B62D-A487403207E3}" type="presOf" srcId="{F5AA1750-C5A4-40B2-90B1-822C5D87A81E}" destId="{DC84E8D9-29FF-45E1-AFC4-5C90CAED7549}" srcOrd="0" destOrd="0" presId="urn:microsoft.com/office/officeart/2005/8/layout/vList3"/>
    <dgm:cxn modelId="{35FCB3EA-1028-4F79-8B44-0D591147BACA}" type="presOf" srcId="{B390F3C4-1CE5-4454-8168-1D1C759F9453}" destId="{43947803-33F0-41A3-B954-C529EA8999A8}" srcOrd="0" destOrd="0" presId="urn:microsoft.com/office/officeart/2005/8/layout/vList3"/>
    <dgm:cxn modelId="{D3D17328-4498-475D-AE6C-A3B64E39C4EE}" type="presOf" srcId="{52537617-A2BB-4C3B-A644-A9474F0BD75E}" destId="{7250D532-23A5-4D00-94FF-DC2B3B13EC5F}" srcOrd="0" destOrd="0" presId="urn:microsoft.com/office/officeart/2005/8/layout/vList3"/>
    <dgm:cxn modelId="{04E78F77-AFD5-4759-81F3-833C9776082D}" srcId="{2B8C8EE9-9DFB-498E-AD4A-1BE04FEF4443}" destId="{F5AA1750-C5A4-40B2-90B1-822C5D87A81E}" srcOrd="1" destOrd="0" parTransId="{B87D118B-0E9A-4111-8A42-5D6B119CDED1}" sibTransId="{91DCABA7-A760-4E7F-9DDD-EE84476ECA6D}"/>
    <dgm:cxn modelId="{E445075E-A122-4232-B053-92FF1AF185D8}" srcId="{2B8C8EE9-9DFB-498E-AD4A-1BE04FEF4443}" destId="{52537617-A2BB-4C3B-A644-A9474F0BD75E}" srcOrd="2" destOrd="0" parTransId="{33A8EE27-A37C-4B63-9980-99D4A46C9A80}" sibTransId="{8ED02D14-A310-4AA6-9918-33EAF6A528F0}"/>
    <dgm:cxn modelId="{EF9EF632-DB38-404D-94C4-59C8913DE82B}" type="presParOf" srcId="{39AEF987-70C7-4236-B487-3793348578B4}" destId="{4353A098-601E-4FF1-9B4A-81C4364AED13}" srcOrd="0" destOrd="0" presId="urn:microsoft.com/office/officeart/2005/8/layout/vList3"/>
    <dgm:cxn modelId="{EF650C18-78E5-4E9B-8C0E-ADD76050E735}" type="presParOf" srcId="{4353A098-601E-4FF1-9B4A-81C4364AED13}" destId="{92C8EF99-6AB1-44AB-BD61-521B035185B3}" srcOrd="0" destOrd="0" presId="urn:microsoft.com/office/officeart/2005/8/layout/vList3"/>
    <dgm:cxn modelId="{D35BD819-F73A-43EB-8E13-7BF5657C1FB0}" type="presParOf" srcId="{4353A098-601E-4FF1-9B4A-81C4364AED13}" destId="{43947803-33F0-41A3-B954-C529EA8999A8}" srcOrd="1" destOrd="0" presId="urn:microsoft.com/office/officeart/2005/8/layout/vList3"/>
    <dgm:cxn modelId="{DAFB4030-BBDB-4470-B737-D84A685FCB12}" type="presParOf" srcId="{39AEF987-70C7-4236-B487-3793348578B4}" destId="{91C297AC-26AA-46FD-8C7D-F41DD7A011D8}" srcOrd="1" destOrd="0" presId="urn:microsoft.com/office/officeart/2005/8/layout/vList3"/>
    <dgm:cxn modelId="{D54CB36A-3DD3-4AED-91C8-F06E1BA20A56}" type="presParOf" srcId="{39AEF987-70C7-4236-B487-3793348578B4}" destId="{8288445A-A478-43DA-B943-94CCF23F2DC5}" srcOrd="2" destOrd="0" presId="urn:microsoft.com/office/officeart/2005/8/layout/vList3"/>
    <dgm:cxn modelId="{A6F531BB-CF70-4E76-9653-36DED4E7399B}" type="presParOf" srcId="{8288445A-A478-43DA-B943-94CCF23F2DC5}" destId="{135F11FC-FF46-402B-AD6B-FA35EA536906}" srcOrd="0" destOrd="0" presId="urn:microsoft.com/office/officeart/2005/8/layout/vList3"/>
    <dgm:cxn modelId="{79C71377-0EBE-4DDE-9C82-BC137F19A0B5}" type="presParOf" srcId="{8288445A-A478-43DA-B943-94CCF23F2DC5}" destId="{DC84E8D9-29FF-45E1-AFC4-5C90CAED7549}" srcOrd="1" destOrd="0" presId="urn:microsoft.com/office/officeart/2005/8/layout/vList3"/>
    <dgm:cxn modelId="{2F3B9C17-06FE-4B9C-AFAC-B463454CA8B3}" type="presParOf" srcId="{39AEF987-70C7-4236-B487-3793348578B4}" destId="{202DEA7E-B6C4-4332-B48E-4CA1E2CA24B8}" srcOrd="3" destOrd="0" presId="urn:microsoft.com/office/officeart/2005/8/layout/vList3"/>
    <dgm:cxn modelId="{29776EA5-C2A5-4755-9774-F8C68DBFF92C}" type="presParOf" srcId="{39AEF987-70C7-4236-B487-3793348578B4}" destId="{17493768-CD15-4526-950A-9AD912DE5055}" srcOrd="4" destOrd="0" presId="urn:microsoft.com/office/officeart/2005/8/layout/vList3"/>
    <dgm:cxn modelId="{78ABD52D-7201-458D-968B-BF68265D81A3}" type="presParOf" srcId="{17493768-CD15-4526-950A-9AD912DE5055}" destId="{BC45B6FC-2098-4BA2-B7AC-FF4AFCC89C45}" srcOrd="0" destOrd="0" presId="urn:microsoft.com/office/officeart/2005/8/layout/vList3"/>
    <dgm:cxn modelId="{EAA7CC55-0F8F-449E-822A-D2E63C694446}" type="presParOf" srcId="{17493768-CD15-4526-950A-9AD912DE5055}" destId="{7250D532-23A5-4D00-94FF-DC2B3B13EC5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947803-33F0-41A3-B954-C529EA8999A8}">
      <dsp:nvSpPr>
        <dsp:cNvPr id="0" name=""/>
        <dsp:cNvSpPr/>
      </dsp:nvSpPr>
      <dsp:spPr>
        <a:xfrm rot="10800000">
          <a:off x="1366576" y="450"/>
          <a:ext cx="4383214" cy="1050134"/>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080" tIns="95250" rIns="177800" bIns="95250" numCol="1" spcCol="1270" anchor="ctr" anchorCtr="0">
          <a:noAutofit/>
        </a:bodyPr>
        <a:lstStyle/>
        <a:p>
          <a:pPr lvl="0" algn="ctr" defTabSz="1111250">
            <a:lnSpc>
              <a:spcPct val="90000"/>
            </a:lnSpc>
            <a:spcBef>
              <a:spcPct val="0"/>
            </a:spcBef>
            <a:spcAft>
              <a:spcPct val="35000"/>
            </a:spcAft>
          </a:pPr>
          <a:r>
            <a:rPr lang="ru-RU" sz="2500" kern="1200" dirty="0" smtClean="0"/>
            <a:t>Администратор БД</a:t>
          </a:r>
          <a:endParaRPr lang="ru-RU" sz="2500" kern="1200" dirty="0"/>
        </a:p>
      </dsp:txBody>
      <dsp:txXfrm rot="10800000">
        <a:off x="1629109" y="450"/>
        <a:ext cx="4120681" cy="1050134"/>
      </dsp:txXfrm>
    </dsp:sp>
    <dsp:sp modelId="{92C8EF99-6AB1-44AB-BD61-521B035185B3}">
      <dsp:nvSpPr>
        <dsp:cNvPr id="0" name=""/>
        <dsp:cNvSpPr/>
      </dsp:nvSpPr>
      <dsp:spPr>
        <a:xfrm>
          <a:off x="841509" y="450"/>
          <a:ext cx="1050134" cy="1050134"/>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84E8D9-29FF-45E1-AFC4-5C90CAED7549}">
      <dsp:nvSpPr>
        <dsp:cNvPr id="0" name=""/>
        <dsp:cNvSpPr/>
      </dsp:nvSpPr>
      <dsp:spPr>
        <a:xfrm rot="10800000">
          <a:off x="1366576" y="1364057"/>
          <a:ext cx="4383214" cy="1050134"/>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080" tIns="95250" rIns="177800" bIns="95250" numCol="1" spcCol="1270" anchor="ctr" anchorCtr="0">
          <a:noAutofit/>
        </a:bodyPr>
        <a:lstStyle/>
        <a:p>
          <a:pPr lvl="0" algn="ctr" defTabSz="1111250">
            <a:lnSpc>
              <a:spcPct val="90000"/>
            </a:lnSpc>
            <a:spcBef>
              <a:spcPct val="0"/>
            </a:spcBef>
            <a:spcAft>
              <a:spcPct val="35000"/>
            </a:spcAft>
          </a:pPr>
          <a:r>
            <a:rPr lang="ru-RU" sz="2500" kern="1200" dirty="0" smtClean="0"/>
            <a:t>Пользователь-программист</a:t>
          </a:r>
          <a:endParaRPr lang="ru-RU" sz="2500" kern="1200" dirty="0"/>
        </a:p>
      </dsp:txBody>
      <dsp:txXfrm rot="10800000">
        <a:off x="1629109" y="1364057"/>
        <a:ext cx="4120681" cy="1050134"/>
      </dsp:txXfrm>
    </dsp:sp>
    <dsp:sp modelId="{135F11FC-FF46-402B-AD6B-FA35EA536906}">
      <dsp:nvSpPr>
        <dsp:cNvPr id="0" name=""/>
        <dsp:cNvSpPr/>
      </dsp:nvSpPr>
      <dsp:spPr>
        <a:xfrm>
          <a:off x="841509" y="1364057"/>
          <a:ext cx="1050134" cy="1050134"/>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50D532-23A5-4D00-94FF-DC2B3B13EC5F}">
      <dsp:nvSpPr>
        <dsp:cNvPr id="0" name=""/>
        <dsp:cNvSpPr/>
      </dsp:nvSpPr>
      <dsp:spPr>
        <a:xfrm rot="10800000">
          <a:off x="1366576" y="2727665"/>
          <a:ext cx="4383214" cy="1050134"/>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3080" tIns="95250" rIns="177800" bIns="95250" numCol="1" spcCol="1270" anchor="ctr" anchorCtr="0">
          <a:noAutofit/>
        </a:bodyPr>
        <a:lstStyle/>
        <a:p>
          <a:pPr lvl="0" algn="ctr" defTabSz="1111250">
            <a:lnSpc>
              <a:spcPct val="90000"/>
            </a:lnSpc>
            <a:spcBef>
              <a:spcPct val="0"/>
            </a:spcBef>
            <a:spcAft>
              <a:spcPct val="35000"/>
            </a:spcAft>
          </a:pPr>
          <a:r>
            <a:rPr lang="ru-RU" sz="2500" kern="1200" dirty="0" smtClean="0"/>
            <a:t>Конечный пользователь</a:t>
          </a:r>
          <a:endParaRPr lang="ru-RU" sz="2500" kern="1200" dirty="0"/>
        </a:p>
      </dsp:txBody>
      <dsp:txXfrm rot="10800000">
        <a:off x="1629109" y="2727665"/>
        <a:ext cx="4120681" cy="1050134"/>
      </dsp:txXfrm>
    </dsp:sp>
    <dsp:sp modelId="{BC45B6FC-2098-4BA2-B7AC-FF4AFCC89C45}">
      <dsp:nvSpPr>
        <dsp:cNvPr id="0" name=""/>
        <dsp:cNvSpPr/>
      </dsp:nvSpPr>
      <dsp:spPr>
        <a:xfrm>
          <a:off x="841509" y="2727665"/>
          <a:ext cx="1050134" cy="1050134"/>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ru-RU"/>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ru-RU"/>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ru-RU"/>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C7B15DB4-B2BC-4170-813E-E0423DBE790C}" type="slidenum">
              <a:rPr lang="ru-RU"/>
              <a:pPr/>
              <a:t>‹#›</a:t>
            </a:fld>
            <a:endParaRPr lang="ru-RU"/>
          </a:p>
        </p:txBody>
      </p:sp>
    </p:spTree>
    <p:extLst>
      <p:ext uri="{BB962C8B-B14F-4D97-AF65-F5344CB8AC3E}">
        <p14:creationId xmlns:p14="http://schemas.microsoft.com/office/powerpoint/2010/main" val="1194984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ru-RU"/>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ru-RU"/>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ru-RU"/>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92B30F6F-EB0B-42E0-8C55-A392C02AADCC}" type="slidenum">
              <a:rPr lang="ru-RU"/>
              <a:pPr/>
              <a:t>‹#›</a:t>
            </a:fld>
            <a:endParaRPr lang="ru-RU"/>
          </a:p>
        </p:txBody>
      </p:sp>
    </p:spTree>
    <p:extLst>
      <p:ext uri="{BB962C8B-B14F-4D97-AF65-F5344CB8AC3E}">
        <p14:creationId xmlns:p14="http://schemas.microsoft.com/office/powerpoint/2010/main" val="481627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6F3A2A-34E7-4359-8135-C95E12C7BFA5}" type="slidenum">
              <a:rPr lang="ru-RU">
                <a:latin typeface="Times New Roman" panose="02020603050405020304" pitchFamily="18" charset="0"/>
              </a:rPr>
              <a:pPr/>
              <a:t>1</a:t>
            </a:fld>
            <a:endParaRPr lang="ru-RU">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ru-RU" smtClean="0"/>
          </a:p>
        </p:txBody>
      </p:sp>
    </p:spTree>
    <p:extLst>
      <p:ext uri="{BB962C8B-B14F-4D97-AF65-F5344CB8AC3E}">
        <p14:creationId xmlns:p14="http://schemas.microsoft.com/office/powerpoint/2010/main" val="185098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89AFDE-0F96-4DBD-BA11-154CA6F18770}" type="slidenum">
              <a:rPr lang="ru-RU">
                <a:latin typeface="Times New Roman" panose="02020603050405020304" pitchFamily="18" charset="0"/>
              </a:rPr>
              <a:pPr/>
              <a:t>2</a:t>
            </a:fld>
            <a:endParaRPr lang="ru-RU">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ru-RU" smtClean="0"/>
          </a:p>
        </p:txBody>
      </p:sp>
    </p:spTree>
    <p:extLst>
      <p:ext uri="{BB962C8B-B14F-4D97-AF65-F5344CB8AC3E}">
        <p14:creationId xmlns:p14="http://schemas.microsoft.com/office/powerpoint/2010/main" val="684251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BF2E-4164-43B4-90D7-9553D3871583}" type="slidenum">
              <a:rPr lang="ru-RU">
                <a:latin typeface="Times New Roman" panose="02020603050405020304" pitchFamily="18" charset="0"/>
              </a:rPr>
              <a:pPr/>
              <a:t>4</a:t>
            </a:fld>
            <a:endParaRPr lang="ru-RU">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ru-RU" smtClean="0"/>
          </a:p>
        </p:txBody>
      </p:sp>
    </p:spTree>
    <p:extLst>
      <p:ext uri="{BB962C8B-B14F-4D97-AF65-F5344CB8AC3E}">
        <p14:creationId xmlns:p14="http://schemas.microsoft.com/office/powerpoint/2010/main" val="2609116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92B30F6F-EB0B-42E0-8C55-A392C02AADCC}" type="slidenum">
              <a:rPr lang="ru-RU" smtClean="0"/>
              <a:pPr/>
              <a:t>7</a:t>
            </a:fld>
            <a:endParaRPr lang="ru-RU"/>
          </a:p>
        </p:txBody>
      </p:sp>
    </p:spTree>
    <p:extLst>
      <p:ext uri="{BB962C8B-B14F-4D97-AF65-F5344CB8AC3E}">
        <p14:creationId xmlns:p14="http://schemas.microsoft.com/office/powerpoint/2010/main" val="135029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87D86B-4BEA-4E9E-A2A8-612CBF90ED13}" type="slidenum">
              <a:rPr lang="ru-RU">
                <a:latin typeface="Times New Roman" panose="02020603050405020304" pitchFamily="18" charset="0"/>
              </a:rPr>
              <a:pPr/>
              <a:t>14</a:t>
            </a:fld>
            <a:endParaRPr lang="ru-RU">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ru-RU" smtClean="0"/>
          </a:p>
        </p:txBody>
      </p:sp>
    </p:spTree>
    <p:extLst>
      <p:ext uri="{BB962C8B-B14F-4D97-AF65-F5344CB8AC3E}">
        <p14:creationId xmlns:p14="http://schemas.microsoft.com/office/powerpoint/2010/main" val="2308690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A5BAA8-5FEA-4B1A-9CD6-136FF582896A}" type="slidenum">
              <a:rPr lang="ru-RU">
                <a:latin typeface="Times New Roman" panose="02020603050405020304" pitchFamily="18" charset="0"/>
              </a:rPr>
              <a:pPr/>
              <a:t>25</a:t>
            </a:fld>
            <a:endParaRPr lang="ru-RU">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ru-RU" smtClean="0"/>
          </a:p>
        </p:txBody>
      </p:sp>
    </p:spTree>
    <p:extLst>
      <p:ext uri="{BB962C8B-B14F-4D97-AF65-F5344CB8AC3E}">
        <p14:creationId xmlns:p14="http://schemas.microsoft.com/office/powerpoint/2010/main" val="1500968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849FE6-6C6F-41F6-91A0-8BC6EAA95673}" type="slidenum">
              <a:rPr lang="ru-RU">
                <a:latin typeface="Times New Roman" panose="02020603050405020304" pitchFamily="18" charset="0"/>
              </a:rPr>
              <a:pPr/>
              <a:t>26</a:t>
            </a:fld>
            <a:endParaRPr lang="ru-RU">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ru-RU" smtClean="0"/>
          </a:p>
        </p:txBody>
      </p:sp>
    </p:spTree>
    <p:extLst>
      <p:ext uri="{BB962C8B-B14F-4D97-AF65-F5344CB8AC3E}">
        <p14:creationId xmlns:p14="http://schemas.microsoft.com/office/powerpoint/2010/main" val="384240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pPr>
              <a:defRPr/>
            </a:pPr>
            <a:fld id="{46C32CF2-44A6-4633-8543-AC14670FF63E}" type="datetime1">
              <a:rPr lang="ru-RU" smtClean="0"/>
              <a:t>07.02.2014</a:t>
            </a:fld>
            <a:endParaRPr lang="ru-RU"/>
          </a:p>
        </p:txBody>
      </p:sp>
      <p:sp>
        <p:nvSpPr>
          <p:cNvPr id="5" name="Footer Placeholder 4"/>
          <p:cNvSpPr>
            <a:spLocks noGrp="1"/>
          </p:cNvSpPr>
          <p:nvPr>
            <p:ph type="ftr" sz="quarter" idx="11"/>
          </p:nvPr>
        </p:nvSpPr>
        <p:spPr/>
        <p:txBody>
          <a:bodyPr/>
          <a:lstStyle/>
          <a:p>
            <a:pPr>
              <a:defRPr/>
            </a:pPr>
            <a:r>
              <a:rPr lang="ru-RU" smtClean="0"/>
              <a:t>Сидорова Н.П.  </a:t>
            </a:r>
            <a:endParaRPr lang="ru-RU"/>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59BE81D-6759-4DD9-A9F0-EE824D1E0AC1}" type="slidenum">
              <a:rPr lang="ru-RU" smtClean="0"/>
              <a:pPr/>
              <a:t>‹#›</a:t>
            </a:fld>
            <a:endParaRPr lang="ru-RU"/>
          </a:p>
        </p:txBody>
      </p:sp>
    </p:spTree>
    <p:extLst>
      <p:ext uri="{BB962C8B-B14F-4D97-AF65-F5344CB8AC3E}">
        <p14:creationId xmlns:p14="http://schemas.microsoft.com/office/powerpoint/2010/main" val="159027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defRPr/>
            </a:pPr>
            <a:fld id="{8CD3B802-B794-48A7-87B4-101684206A6E}" type="datetime1">
              <a:rPr lang="ru-RU" smtClean="0"/>
              <a:t>07.02.2014</a:t>
            </a:fld>
            <a:endParaRPr lang="ru-RU"/>
          </a:p>
        </p:txBody>
      </p:sp>
      <p:sp>
        <p:nvSpPr>
          <p:cNvPr id="5" name="Footer Placeholder 4"/>
          <p:cNvSpPr>
            <a:spLocks noGrp="1"/>
          </p:cNvSpPr>
          <p:nvPr>
            <p:ph type="ftr" sz="quarter" idx="11"/>
          </p:nvPr>
        </p:nvSpPr>
        <p:spPr/>
        <p:txBody>
          <a:bodyPr/>
          <a:lstStyle/>
          <a:p>
            <a:pPr>
              <a:defRPr/>
            </a:pPr>
            <a:r>
              <a:rPr lang="ru-RU" smtClean="0"/>
              <a:t>Сидорова Н.П.  </a:t>
            </a:r>
            <a:endParaRPr lang="ru-RU"/>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DA16710-A4F3-4DD5-A6EF-58CA58218A7B}" type="slidenum">
              <a:rPr lang="ru-RU" smtClean="0"/>
              <a:pPr/>
              <a:t>‹#›</a:t>
            </a:fld>
            <a:endParaRPr lang="ru-RU"/>
          </a:p>
        </p:txBody>
      </p:sp>
    </p:spTree>
    <p:extLst>
      <p:ext uri="{BB962C8B-B14F-4D97-AF65-F5344CB8AC3E}">
        <p14:creationId xmlns:p14="http://schemas.microsoft.com/office/powerpoint/2010/main" val="316345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defRPr/>
            </a:pPr>
            <a:fld id="{CB31D7CF-58F8-467B-9738-3835FA8D7656}" type="datetime1">
              <a:rPr lang="ru-RU" smtClean="0"/>
              <a:t>07.02.2014</a:t>
            </a:fld>
            <a:endParaRPr lang="ru-RU"/>
          </a:p>
        </p:txBody>
      </p:sp>
      <p:sp>
        <p:nvSpPr>
          <p:cNvPr id="5" name="Footer Placeholder 4"/>
          <p:cNvSpPr>
            <a:spLocks noGrp="1"/>
          </p:cNvSpPr>
          <p:nvPr>
            <p:ph type="ftr" sz="quarter" idx="11"/>
          </p:nvPr>
        </p:nvSpPr>
        <p:spPr/>
        <p:txBody>
          <a:bodyPr/>
          <a:lstStyle/>
          <a:p>
            <a:pPr>
              <a:defRPr/>
            </a:pPr>
            <a:r>
              <a:rPr lang="ru-RU" smtClean="0"/>
              <a:t>Сидорова Н.П.  </a:t>
            </a:r>
            <a:endParaRPr lang="ru-RU"/>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DA16710-A4F3-4DD5-A6EF-58CA58218A7B}" type="slidenum">
              <a:rPr lang="ru-RU" smtClean="0"/>
              <a:pPr/>
              <a:t>‹#›</a:t>
            </a:fld>
            <a:endParaRPr lang="ru-RU"/>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3641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pPr>
              <a:defRPr/>
            </a:pPr>
            <a:fld id="{0EBD67EA-A5D2-4B82-B887-BF2987654EC0}" type="datetime1">
              <a:rPr lang="ru-RU" smtClean="0"/>
              <a:t>07.02.2014</a:t>
            </a:fld>
            <a:endParaRPr lang="ru-RU"/>
          </a:p>
        </p:txBody>
      </p:sp>
      <p:sp>
        <p:nvSpPr>
          <p:cNvPr id="6" name="Footer Placeholder 5"/>
          <p:cNvSpPr>
            <a:spLocks noGrp="1"/>
          </p:cNvSpPr>
          <p:nvPr>
            <p:ph type="ftr" sz="quarter" idx="11"/>
          </p:nvPr>
        </p:nvSpPr>
        <p:spPr/>
        <p:txBody>
          <a:bodyPr/>
          <a:lstStyle/>
          <a:p>
            <a:pPr>
              <a:defRPr/>
            </a:pPr>
            <a:r>
              <a:rPr lang="ru-RU" smtClean="0"/>
              <a:t>Сидорова Н.П.  </a:t>
            </a:r>
            <a:endParaRPr lang="ru-RU"/>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DA16710-A4F3-4DD5-A6EF-58CA58218A7B}" type="slidenum">
              <a:rPr lang="ru-RU" smtClean="0"/>
              <a:pPr/>
              <a:t>‹#›</a:t>
            </a:fld>
            <a:endParaRPr lang="ru-RU"/>
          </a:p>
        </p:txBody>
      </p:sp>
    </p:spTree>
    <p:extLst>
      <p:ext uri="{BB962C8B-B14F-4D97-AF65-F5344CB8AC3E}">
        <p14:creationId xmlns:p14="http://schemas.microsoft.com/office/powerpoint/2010/main" val="2747826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pPr>
              <a:defRPr/>
            </a:pPr>
            <a:fld id="{E2454E31-0DF6-441C-BE03-E11D1D9C9542}" type="datetime1">
              <a:rPr lang="ru-RU" smtClean="0"/>
              <a:t>07.02.2014</a:t>
            </a:fld>
            <a:endParaRPr lang="ru-RU"/>
          </a:p>
        </p:txBody>
      </p:sp>
      <p:sp>
        <p:nvSpPr>
          <p:cNvPr id="6" name="Footer Placeholder 5"/>
          <p:cNvSpPr>
            <a:spLocks noGrp="1"/>
          </p:cNvSpPr>
          <p:nvPr>
            <p:ph type="ftr" sz="quarter" idx="11"/>
          </p:nvPr>
        </p:nvSpPr>
        <p:spPr/>
        <p:txBody>
          <a:bodyPr/>
          <a:lstStyle/>
          <a:p>
            <a:pPr>
              <a:defRPr/>
            </a:pPr>
            <a:r>
              <a:rPr lang="ru-RU" smtClean="0"/>
              <a:t>Сидорова Н.П.  </a:t>
            </a:r>
            <a:endParaRPr lang="ru-RU"/>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DA16710-A4F3-4DD5-A6EF-58CA58218A7B}" type="slidenum">
              <a:rPr lang="ru-RU" smtClean="0"/>
              <a:pPr/>
              <a:t>‹#›</a:t>
            </a:fld>
            <a:endParaRPr lang="ru-RU"/>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3724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pPr>
              <a:defRPr/>
            </a:pPr>
            <a:fld id="{5BAE2E8D-16A7-4E6E-8008-16ADF0C13A17}" type="datetime1">
              <a:rPr lang="ru-RU" smtClean="0"/>
              <a:t>07.02.2014</a:t>
            </a:fld>
            <a:endParaRPr lang="ru-RU"/>
          </a:p>
        </p:txBody>
      </p:sp>
      <p:sp>
        <p:nvSpPr>
          <p:cNvPr id="6" name="Footer Placeholder 5"/>
          <p:cNvSpPr>
            <a:spLocks noGrp="1"/>
          </p:cNvSpPr>
          <p:nvPr>
            <p:ph type="ftr" sz="quarter" idx="11"/>
          </p:nvPr>
        </p:nvSpPr>
        <p:spPr/>
        <p:txBody>
          <a:bodyPr/>
          <a:lstStyle/>
          <a:p>
            <a:pPr>
              <a:defRPr/>
            </a:pPr>
            <a:r>
              <a:rPr lang="ru-RU" smtClean="0"/>
              <a:t>Сидорова Н.П.  </a:t>
            </a:r>
            <a:endParaRPr lang="ru-RU"/>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DA16710-A4F3-4DD5-A6EF-58CA58218A7B}" type="slidenum">
              <a:rPr lang="ru-RU" smtClean="0"/>
              <a:pPr/>
              <a:t>‹#›</a:t>
            </a:fld>
            <a:endParaRPr lang="ru-RU"/>
          </a:p>
        </p:txBody>
      </p:sp>
    </p:spTree>
    <p:extLst>
      <p:ext uri="{BB962C8B-B14F-4D97-AF65-F5344CB8AC3E}">
        <p14:creationId xmlns:p14="http://schemas.microsoft.com/office/powerpoint/2010/main" val="1848906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defRPr/>
            </a:pPr>
            <a:fld id="{7D45308B-969F-4D64-815E-965D97A413A1}" type="datetime1">
              <a:rPr lang="ru-RU" smtClean="0"/>
              <a:t>07.02.2014</a:t>
            </a:fld>
            <a:endParaRPr lang="ru-RU"/>
          </a:p>
        </p:txBody>
      </p:sp>
      <p:sp>
        <p:nvSpPr>
          <p:cNvPr id="5" name="Footer Placeholder 4"/>
          <p:cNvSpPr>
            <a:spLocks noGrp="1"/>
          </p:cNvSpPr>
          <p:nvPr>
            <p:ph type="ftr" sz="quarter" idx="11"/>
          </p:nvPr>
        </p:nvSpPr>
        <p:spPr/>
        <p:txBody>
          <a:bodyPr/>
          <a:lstStyle/>
          <a:p>
            <a:pPr>
              <a:defRPr/>
            </a:pPr>
            <a:r>
              <a:rPr lang="ru-RU" smtClean="0"/>
              <a:t>Сидорова Н.П.  </a:t>
            </a:r>
            <a:endParaRPr lang="ru-R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12FCED-EBAB-4B2E-AFCA-C3B6B0C2715B}" type="slidenum">
              <a:rPr lang="ru-RU" smtClean="0"/>
              <a:pPr/>
              <a:t>‹#›</a:t>
            </a:fld>
            <a:endParaRPr lang="ru-RU"/>
          </a:p>
        </p:txBody>
      </p:sp>
    </p:spTree>
    <p:extLst>
      <p:ext uri="{BB962C8B-B14F-4D97-AF65-F5344CB8AC3E}">
        <p14:creationId xmlns:p14="http://schemas.microsoft.com/office/powerpoint/2010/main" val="2657386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defRPr/>
            </a:pPr>
            <a:fld id="{EDCB14DE-73EF-4B84-ADCB-C331297E9593}" type="datetime1">
              <a:rPr lang="ru-RU" smtClean="0"/>
              <a:t>07.02.2014</a:t>
            </a:fld>
            <a:endParaRPr lang="ru-RU"/>
          </a:p>
        </p:txBody>
      </p:sp>
      <p:sp>
        <p:nvSpPr>
          <p:cNvPr id="5" name="Footer Placeholder 4"/>
          <p:cNvSpPr>
            <a:spLocks noGrp="1"/>
          </p:cNvSpPr>
          <p:nvPr>
            <p:ph type="ftr" sz="quarter" idx="11"/>
          </p:nvPr>
        </p:nvSpPr>
        <p:spPr/>
        <p:txBody>
          <a:bodyPr/>
          <a:lstStyle/>
          <a:p>
            <a:pPr>
              <a:defRPr/>
            </a:pPr>
            <a:r>
              <a:rPr lang="ru-RU" smtClean="0"/>
              <a:t>Сидорова Н.П.  </a:t>
            </a:r>
            <a:endParaRPr lang="ru-R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3BE8B4-894E-41D6-B286-2FD46EBC1C62}" type="slidenum">
              <a:rPr lang="ru-RU" smtClean="0"/>
              <a:pPr/>
              <a:t>‹#›</a:t>
            </a:fld>
            <a:endParaRPr lang="ru-RU"/>
          </a:p>
        </p:txBody>
      </p:sp>
    </p:spTree>
    <p:extLst>
      <p:ext uri="{BB962C8B-B14F-4D97-AF65-F5344CB8AC3E}">
        <p14:creationId xmlns:p14="http://schemas.microsoft.com/office/powerpoint/2010/main" val="3834895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defRPr/>
            </a:pPr>
            <a:fld id="{5A6A218F-23F4-4F53-A2AC-15F093052388}" type="datetime1">
              <a:rPr lang="ru-RU" smtClean="0"/>
              <a:t>07.02.2014</a:t>
            </a:fld>
            <a:endParaRPr lang="ru-RU"/>
          </a:p>
        </p:txBody>
      </p:sp>
      <p:sp>
        <p:nvSpPr>
          <p:cNvPr id="5" name="Footer Placeholder 4"/>
          <p:cNvSpPr>
            <a:spLocks noGrp="1"/>
          </p:cNvSpPr>
          <p:nvPr>
            <p:ph type="ftr" sz="quarter" idx="11"/>
          </p:nvPr>
        </p:nvSpPr>
        <p:spPr/>
        <p:txBody>
          <a:bodyPr/>
          <a:lstStyle/>
          <a:p>
            <a:pPr>
              <a:defRPr/>
            </a:pPr>
            <a:r>
              <a:rPr lang="ru-RU" smtClean="0"/>
              <a:t>Сидорова Н.П.  </a:t>
            </a:r>
            <a:endParaRPr lang="ru-R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9B622F-26A9-4889-86EC-11780E4F9C07}" type="slidenum">
              <a:rPr lang="ru-RU" smtClean="0"/>
              <a:pPr/>
              <a:t>‹#›</a:t>
            </a:fld>
            <a:endParaRPr lang="ru-RU"/>
          </a:p>
        </p:txBody>
      </p:sp>
    </p:spTree>
    <p:extLst>
      <p:ext uri="{BB962C8B-B14F-4D97-AF65-F5344CB8AC3E}">
        <p14:creationId xmlns:p14="http://schemas.microsoft.com/office/powerpoint/2010/main" val="270003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defRPr/>
            </a:pPr>
            <a:fld id="{331692AD-C425-4173-BD98-F485355FCD6D}" type="datetime1">
              <a:rPr lang="ru-RU" smtClean="0"/>
              <a:t>07.02.2014</a:t>
            </a:fld>
            <a:endParaRPr lang="ru-RU"/>
          </a:p>
        </p:txBody>
      </p:sp>
      <p:sp>
        <p:nvSpPr>
          <p:cNvPr id="5" name="Footer Placeholder 4"/>
          <p:cNvSpPr>
            <a:spLocks noGrp="1"/>
          </p:cNvSpPr>
          <p:nvPr>
            <p:ph type="ftr" sz="quarter" idx="11"/>
          </p:nvPr>
        </p:nvSpPr>
        <p:spPr/>
        <p:txBody>
          <a:bodyPr/>
          <a:lstStyle/>
          <a:p>
            <a:pPr>
              <a:defRPr/>
            </a:pPr>
            <a:r>
              <a:rPr lang="ru-RU" smtClean="0"/>
              <a:t>Сидорова Н.П.  </a:t>
            </a:r>
            <a:endParaRPr lang="ru-RU"/>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F9528212-63B3-49A3-A2F9-9CF563E5E2D5}" type="slidenum">
              <a:rPr lang="ru-RU" smtClean="0"/>
              <a:pPr/>
              <a:t>‹#›</a:t>
            </a:fld>
            <a:endParaRPr lang="ru-RU"/>
          </a:p>
        </p:txBody>
      </p:sp>
    </p:spTree>
    <p:extLst>
      <p:ext uri="{BB962C8B-B14F-4D97-AF65-F5344CB8AC3E}">
        <p14:creationId xmlns:p14="http://schemas.microsoft.com/office/powerpoint/2010/main" val="237463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pPr>
              <a:defRPr/>
            </a:pPr>
            <a:fld id="{68D788A0-2DD3-452C-8DD7-1816AF997786}" type="datetime1">
              <a:rPr lang="ru-RU" smtClean="0"/>
              <a:t>07.02.2014</a:t>
            </a:fld>
            <a:endParaRPr lang="ru-RU"/>
          </a:p>
        </p:txBody>
      </p:sp>
      <p:sp>
        <p:nvSpPr>
          <p:cNvPr id="6" name="Footer Placeholder 5"/>
          <p:cNvSpPr>
            <a:spLocks noGrp="1"/>
          </p:cNvSpPr>
          <p:nvPr>
            <p:ph type="ftr" sz="quarter" idx="11"/>
          </p:nvPr>
        </p:nvSpPr>
        <p:spPr/>
        <p:txBody>
          <a:bodyPr/>
          <a:lstStyle/>
          <a:p>
            <a:pPr>
              <a:defRPr/>
            </a:pPr>
            <a:r>
              <a:rPr lang="ru-RU" smtClean="0"/>
              <a:t>Сидорова Н.П.  </a:t>
            </a:r>
            <a:endParaRPr lang="ru-RU"/>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D13852F-D72A-4A3D-A8ED-BE796EDB5FB7}" type="slidenum">
              <a:rPr lang="ru-RU" smtClean="0"/>
              <a:pPr/>
              <a:t>‹#›</a:t>
            </a:fld>
            <a:endParaRPr lang="ru-RU"/>
          </a:p>
        </p:txBody>
      </p:sp>
    </p:spTree>
    <p:extLst>
      <p:ext uri="{BB962C8B-B14F-4D97-AF65-F5344CB8AC3E}">
        <p14:creationId xmlns:p14="http://schemas.microsoft.com/office/powerpoint/2010/main" val="279755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pPr>
              <a:defRPr/>
            </a:pPr>
            <a:fld id="{15BA5A89-281C-4E51-A44C-CAF09889CB4A}" type="datetime1">
              <a:rPr lang="ru-RU" smtClean="0"/>
              <a:t>07.02.2014</a:t>
            </a:fld>
            <a:endParaRPr lang="ru-RU"/>
          </a:p>
        </p:txBody>
      </p:sp>
      <p:sp>
        <p:nvSpPr>
          <p:cNvPr id="8" name="Footer Placeholder 7"/>
          <p:cNvSpPr>
            <a:spLocks noGrp="1"/>
          </p:cNvSpPr>
          <p:nvPr>
            <p:ph type="ftr" sz="quarter" idx="11"/>
          </p:nvPr>
        </p:nvSpPr>
        <p:spPr/>
        <p:txBody>
          <a:bodyPr/>
          <a:lstStyle/>
          <a:p>
            <a:pPr>
              <a:defRPr/>
            </a:pPr>
            <a:r>
              <a:rPr lang="ru-RU" smtClean="0"/>
              <a:t>Сидорова Н.П.  </a:t>
            </a:r>
            <a:endParaRPr lang="ru-RU"/>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360427A1-598A-428C-B8BD-A75975B2FA92}" type="slidenum">
              <a:rPr lang="ru-RU" smtClean="0"/>
              <a:pPr/>
              <a:t>‹#›</a:t>
            </a:fld>
            <a:endParaRPr lang="ru-RU"/>
          </a:p>
        </p:txBody>
      </p:sp>
    </p:spTree>
    <p:extLst>
      <p:ext uri="{BB962C8B-B14F-4D97-AF65-F5344CB8AC3E}">
        <p14:creationId xmlns:p14="http://schemas.microsoft.com/office/powerpoint/2010/main" val="223269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pPr>
              <a:defRPr/>
            </a:pPr>
            <a:fld id="{1375A9A0-EFC8-4B71-AA18-8DC8B4DC15F1}" type="datetime1">
              <a:rPr lang="ru-RU" smtClean="0"/>
              <a:t>07.02.2014</a:t>
            </a:fld>
            <a:endParaRPr lang="ru-RU"/>
          </a:p>
        </p:txBody>
      </p:sp>
      <p:sp>
        <p:nvSpPr>
          <p:cNvPr id="4" name="Footer Placeholder 3"/>
          <p:cNvSpPr>
            <a:spLocks noGrp="1"/>
          </p:cNvSpPr>
          <p:nvPr>
            <p:ph type="ftr" sz="quarter" idx="11"/>
          </p:nvPr>
        </p:nvSpPr>
        <p:spPr/>
        <p:txBody>
          <a:bodyPr/>
          <a:lstStyle/>
          <a:p>
            <a:pPr>
              <a:defRPr/>
            </a:pPr>
            <a:r>
              <a:rPr lang="ru-RU" smtClean="0"/>
              <a:t>Сидорова Н.П.  </a:t>
            </a:r>
            <a:endParaRPr lang="ru-RU"/>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C562036-DF4B-4A91-B823-949BE4AB24B0}" type="slidenum">
              <a:rPr lang="ru-RU" smtClean="0"/>
              <a:pPr/>
              <a:t>‹#›</a:t>
            </a:fld>
            <a:endParaRPr lang="ru-RU"/>
          </a:p>
        </p:txBody>
      </p:sp>
    </p:spTree>
    <p:extLst>
      <p:ext uri="{BB962C8B-B14F-4D97-AF65-F5344CB8AC3E}">
        <p14:creationId xmlns:p14="http://schemas.microsoft.com/office/powerpoint/2010/main" val="233125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F35DE87-261D-4843-89D9-4509CDDB8CBF}" type="datetime1">
              <a:rPr lang="ru-RU" smtClean="0"/>
              <a:t>07.02.2014</a:t>
            </a:fld>
            <a:endParaRPr lang="ru-RU"/>
          </a:p>
        </p:txBody>
      </p:sp>
      <p:sp>
        <p:nvSpPr>
          <p:cNvPr id="3" name="Footer Placeholder 2"/>
          <p:cNvSpPr>
            <a:spLocks noGrp="1"/>
          </p:cNvSpPr>
          <p:nvPr>
            <p:ph type="ftr" sz="quarter" idx="11"/>
          </p:nvPr>
        </p:nvSpPr>
        <p:spPr/>
        <p:txBody>
          <a:bodyPr/>
          <a:lstStyle/>
          <a:p>
            <a:pPr>
              <a:defRPr/>
            </a:pPr>
            <a:r>
              <a:rPr lang="ru-RU" smtClean="0"/>
              <a:t>Сидорова Н.П.  </a:t>
            </a:r>
            <a:endParaRPr lang="ru-RU"/>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095D6F-C67A-4A43-A854-324385CBAF24}" type="slidenum">
              <a:rPr lang="ru-RU" smtClean="0"/>
              <a:pPr/>
              <a:t>‹#›</a:t>
            </a:fld>
            <a:endParaRPr lang="ru-RU"/>
          </a:p>
        </p:txBody>
      </p:sp>
    </p:spTree>
    <p:extLst>
      <p:ext uri="{BB962C8B-B14F-4D97-AF65-F5344CB8AC3E}">
        <p14:creationId xmlns:p14="http://schemas.microsoft.com/office/powerpoint/2010/main" val="362752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fld id="{F7549550-1BA8-4390-8BBB-68EA431DBE06}" type="datetime1">
              <a:rPr lang="ru-RU" smtClean="0"/>
              <a:t>07.02.2014</a:t>
            </a:fld>
            <a:endParaRPr lang="ru-RU"/>
          </a:p>
        </p:txBody>
      </p:sp>
      <p:sp>
        <p:nvSpPr>
          <p:cNvPr id="6" name="Footer Placeholder 5"/>
          <p:cNvSpPr>
            <a:spLocks noGrp="1"/>
          </p:cNvSpPr>
          <p:nvPr>
            <p:ph type="ftr" sz="quarter" idx="11"/>
          </p:nvPr>
        </p:nvSpPr>
        <p:spPr/>
        <p:txBody>
          <a:bodyPr/>
          <a:lstStyle/>
          <a:p>
            <a:pPr>
              <a:defRPr/>
            </a:pPr>
            <a:r>
              <a:rPr lang="ru-RU" smtClean="0"/>
              <a:t>Сидорова Н.П.  </a:t>
            </a:r>
            <a:endParaRPr lang="ru-R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855F645-8CCD-47F7-AA9F-DFDFA1CDC7C1}" type="slidenum">
              <a:rPr lang="ru-RU" smtClean="0"/>
              <a:pPr/>
              <a:t>‹#›</a:t>
            </a:fld>
            <a:endParaRPr lang="ru-RU"/>
          </a:p>
        </p:txBody>
      </p:sp>
    </p:spTree>
    <p:extLst>
      <p:ext uri="{BB962C8B-B14F-4D97-AF65-F5344CB8AC3E}">
        <p14:creationId xmlns:p14="http://schemas.microsoft.com/office/powerpoint/2010/main" val="66463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fld id="{81E816D9-5FC7-4EA1-A2CB-CADF7A9088E5}" type="datetime1">
              <a:rPr lang="ru-RU" smtClean="0"/>
              <a:t>07.02.2014</a:t>
            </a:fld>
            <a:endParaRPr lang="ru-RU"/>
          </a:p>
        </p:txBody>
      </p:sp>
      <p:sp>
        <p:nvSpPr>
          <p:cNvPr id="6" name="Footer Placeholder 5"/>
          <p:cNvSpPr>
            <a:spLocks noGrp="1"/>
          </p:cNvSpPr>
          <p:nvPr>
            <p:ph type="ftr" sz="quarter" idx="11"/>
          </p:nvPr>
        </p:nvSpPr>
        <p:spPr/>
        <p:txBody>
          <a:bodyPr/>
          <a:lstStyle/>
          <a:p>
            <a:pPr>
              <a:defRPr/>
            </a:pPr>
            <a:r>
              <a:rPr lang="ru-RU" smtClean="0"/>
              <a:t>Сидорова Н.П.  </a:t>
            </a:r>
            <a:endParaRPr lang="ru-RU"/>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AF94A51-CF6A-485A-B899-B9DD3ABD10A1}" type="slidenum">
              <a:rPr lang="ru-RU" smtClean="0"/>
              <a:pPr/>
              <a:t>‹#›</a:t>
            </a:fld>
            <a:endParaRPr lang="ru-RU"/>
          </a:p>
        </p:txBody>
      </p:sp>
    </p:spTree>
    <p:extLst>
      <p:ext uri="{BB962C8B-B14F-4D97-AF65-F5344CB8AC3E}">
        <p14:creationId xmlns:p14="http://schemas.microsoft.com/office/powerpoint/2010/main" val="387609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EE0C026A-7B13-4089-B6C0-64DAB61F945B}" type="datetime1">
              <a:rPr lang="ru-RU" smtClean="0"/>
              <a:t>07.02.2014</a:t>
            </a:fld>
            <a:endParaRPr lang="ru-RU"/>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ru-RU" smtClean="0"/>
              <a:t>Сидорова Н.П.  </a:t>
            </a:r>
            <a:endParaRPr lang="ru-RU"/>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DA16710-A4F3-4DD5-A6EF-58CA58218A7B}" type="slidenum">
              <a:rPr lang="ru-RU" smtClean="0"/>
              <a:pPr/>
              <a:t>‹#›</a:t>
            </a:fld>
            <a:endParaRPr lang="ru-RU"/>
          </a:p>
        </p:txBody>
      </p:sp>
    </p:spTree>
    <p:extLst>
      <p:ext uri="{BB962C8B-B14F-4D97-AF65-F5344CB8AC3E}">
        <p14:creationId xmlns:p14="http://schemas.microsoft.com/office/powerpoint/2010/main" val="199410279"/>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pPr eaLnBrk="1" hangingPunct="1"/>
            <a:r>
              <a:rPr lang="ru-RU" smtClean="0"/>
              <a:t>Основные понятия БД</a:t>
            </a:r>
          </a:p>
        </p:txBody>
      </p:sp>
      <p:sp>
        <p:nvSpPr>
          <p:cNvPr id="4101" name="Rectangle 5"/>
          <p:cNvSpPr>
            <a:spLocks noGrp="1" noChangeArrowheads="1"/>
          </p:cNvSpPr>
          <p:nvPr>
            <p:ph type="subTitle" idx="1"/>
          </p:nvPr>
        </p:nvSpPr>
        <p:spPr/>
        <p:txBody>
          <a:bodyPr>
            <a:normAutofit lnSpcReduction="10000"/>
          </a:bodyPr>
          <a:lstStyle/>
          <a:p>
            <a:pPr>
              <a:defRPr/>
            </a:pPr>
            <a:r>
              <a:rPr lang="ru-RU" dirty="0" smtClean="0"/>
              <a:t>Доцент Прикладная Математика (М 703)</a:t>
            </a:r>
            <a:r>
              <a:rPr lang="en-US" dirty="0" smtClean="0"/>
              <a:t>8495-362-79-62</a:t>
            </a:r>
            <a:endParaRPr lang="ru-RU" dirty="0" smtClean="0"/>
          </a:p>
          <a:p>
            <a:pPr>
              <a:defRPr/>
            </a:pPr>
            <a:r>
              <a:rPr lang="en-US" dirty="0" smtClean="0"/>
              <a:t>E-mail: Sidorovanp@mpei.ru</a:t>
            </a:r>
          </a:p>
          <a:p>
            <a:pPr>
              <a:defRPr/>
            </a:pPr>
            <a:r>
              <a:rPr lang="ru-RU" dirty="0" smtClean="0"/>
              <a:t>Сидорова Наталья Петровна</a:t>
            </a:r>
          </a:p>
          <a:p>
            <a:pPr eaLnBrk="1" fontAlgn="auto" hangingPunct="1">
              <a:spcAft>
                <a:spcPts val="0"/>
              </a:spcAft>
              <a:buFont typeface="Wingdings 2"/>
              <a:buNone/>
              <a:defRPr/>
            </a:pPr>
            <a:endParaRPr lang="ru-RU" dirty="0" smtClean="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101"/>
                                        </p:tgtEl>
                                        <p:attrNameLst>
                                          <p:attrName>style.visibility</p:attrName>
                                        </p:attrNameLst>
                                      </p:cBhvr>
                                      <p:to>
                                        <p:strVal val="visible"/>
                                      </p:to>
                                    </p:set>
                                    <p:animEffect transition="in" filter="dissolve">
                                      <p:cBhvr>
                                        <p:cTn id="13"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ru-RU" dirty="0" smtClean="0">
                <a:solidFill>
                  <a:srgbClr val="7B9899"/>
                </a:solidFill>
              </a:rPr>
              <a:t>Свойства БД (2)</a:t>
            </a:r>
          </a:p>
        </p:txBody>
      </p:sp>
      <p:sp>
        <p:nvSpPr>
          <p:cNvPr id="53251" name="Rectangle 3"/>
          <p:cNvSpPr>
            <a:spLocks noGrp="1" noChangeArrowheads="1"/>
          </p:cNvSpPr>
          <p:nvPr>
            <p:ph idx="1"/>
          </p:nvPr>
        </p:nvSpPr>
        <p:spPr/>
        <p:txBody>
          <a:bodyPr rtlCol="0">
            <a:normAutofit fontScale="92500" lnSpcReduction="20000"/>
          </a:bodyPr>
          <a:lstStyle/>
          <a:p>
            <a:pPr marL="182880" indent="-182880" eaLnBrk="1" fontAlgn="auto" hangingPunct="1">
              <a:spcAft>
                <a:spcPts val="0"/>
              </a:spcAft>
              <a:buClr>
                <a:schemeClr val="tx1">
                  <a:lumMod val="50000"/>
                  <a:lumOff val="50000"/>
                </a:schemeClr>
              </a:buClr>
              <a:buFont typeface="Wingdings 2"/>
              <a:buChar char=""/>
              <a:defRPr/>
            </a:pPr>
            <a:r>
              <a:rPr lang="ru-RU" sz="4000">
                <a:solidFill>
                  <a:schemeClr val="tx1">
                    <a:lumMod val="85000"/>
                  </a:schemeClr>
                </a:solidFill>
              </a:rPr>
              <a:t>Увеличение гибкости обслуживания запросов данных;</a:t>
            </a:r>
          </a:p>
          <a:p>
            <a:pPr marL="182880" indent="-182880" eaLnBrk="1" fontAlgn="auto" hangingPunct="1">
              <a:spcAft>
                <a:spcPts val="0"/>
              </a:spcAft>
              <a:buClr>
                <a:schemeClr val="tx1">
                  <a:lumMod val="50000"/>
                  <a:lumOff val="50000"/>
                </a:schemeClr>
              </a:buClr>
              <a:buFont typeface="Wingdings 2"/>
              <a:buChar char=""/>
              <a:defRPr/>
            </a:pPr>
            <a:r>
              <a:rPr lang="ru-RU" sz="4000">
                <a:solidFill>
                  <a:schemeClr val="tx1">
                    <a:lumMod val="85000"/>
                  </a:schemeClr>
                </a:solidFill>
              </a:rPr>
              <a:t>Сокращение времени разработки приложений;</a:t>
            </a:r>
          </a:p>
          <a:p>
            <a:pPr marL="182880" indent="-182880" eaLnBrk="1" fontAlgn="auto" hangingPunct="1">
              <a:spcAft>
                <a:spcPts val="0"/>
              </a:spcAft>
              <a:buClr>
                <a:schemeClr val="tx1">
                  <a:lumMod val="50000"/>
                  <a:lumOff val="50000"/>
                </a:schemeClr>
              </a:buClr>
              <a:buFont typeface="Wingdings 2"/>
              <a:buChar char=""/>
              <a:defRPr/>
            </a:pPr>
            <a:r>
              <a:rPr lang="ru-RU" sz="4000">
                <a:solidFill>
                  <a:schemeClr val="tx1">
                    <a:lumMod val="85000"/>
                  </a:schemeClr>
                </a:solidFill>
              </a:rPr>
              <a:t>Наличие развитых средств поддержки</a:t>
            </a:r>
          </a:p>
        </p:txBody>
      </p:sp>
      <p:sp>
        <p:nvSpPr>
          <p:cNvPr id="26627"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078C170-A125-40DC-8427-BB38499A19BB}" type="datetime1">
              <a:rPr lang="ru-RU" smtClean="0">
                <a:solidFill>
                  <a:srgbClr val="FFFFFF"/>
                </a:solidFill>
              </a:rPr>
              <a:t>07.02.2014</a:t>
            </a:fld>
            <a:endParaRPr lang="ru-RU" smtClean="0">
              <a:solidFill>
                <a:srgbClr val="FFFFFF"/>
              </a:solidFill>
            </a:endParaRPr>
          </a:p>
        </p:txBody>
      </p:sp>
      <p:sp>
        <p:nvSpPr>
          <p:cNvPr id="26628"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E08663-B709-41CA-A584-5BF0AA8EF5C5}" type="slidenum">
              <a:rPr lang="ru-RU">
                <a:solidFill>
                  <a:srgbClr val="7B9899"/>
                </a:solidFill>
              </a:rPr>
              <a:pPr eaLnBrk="1" hangingPunct="1"/>
              <a:t>10</a:t>
            </a:fld>
            <a:endParaRPr lang="ru-RU">
              <a:solidFill>
                <a:srgbClr val="7B989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fontScale="90000"/>
          </a:bodyPr>
          <a:lstStyle/>
          <a:p>
            <a:pPr marL="838200" indent="-838200" eaLnBrk="1" fontAlgn="auto" hangingPunct="1">
              <a:spcAft>
                <a:spcPts val="0"/>
              </a:spcAft>
              <a:defRPr/>
            </a:pPr>
            <a:r>
              <a:rPr lang="ru-RU" sz="4000"/>
              <a:t>Понятие модели БД</a:t>
            </a:r>
            <a:br>
              <a:rPr lang="ru-RU" sz="4000"/>
            </a:br>
            <a:endParaRPr lang="ru-RU" sz="4000"/>
          </a:p>
        </p:txBody>
      </p:sp>
      <p:sp>
        <p:nvSpPr>
          <p:cNvPr id="27654" name="Rectangle 3"/>
          <p:cNvSpPr>
            <a:spLocks noGrp="1" noChangeArrowheads="1"/>
          </p:cNvSpPr>
          <p:nvPr>
            <p:ph idx="1"/>
          </p:nvPr>
        </p:nvSpPr>
        <p:spPr/>
        <p:txBody>
          <a:bodyPr>
            <a:normAutofit/>
          </a:bodyPr>
          <a:lstStyle/>
          <a:p>
            <a:pPr algn="just" eaLnBrk="1" hangingPunct="1">
              <a:lnSpc>
                <a:spcPct val="90000"/>
              </a:lnSpc>
            </a:pPr>
            <a:r>
              <a:rPr lang="ru-RU" sz="2400" dirty="0" smtClean="0"/>
              <a:t>БД создается для решения задач  в конкретной предметной области. Для того, чтобы представить её в БД, разрабатывается модель БД. </a:t>
            </a:r>
          </a:p>
          <a:p>
            <a:pPr algn="just" eaLnBrk="1" hangingPunct="1">
              <a:lnSpc>
                <a:spcPct val="90000"/>
              </a:lnSpc>
            </a:pPr>
            <a:r>
              <a:rPr lang="ru-RU" sz="2400" dirty="0" smtClean="0"/>
              <a:t>Модель БД представляет собой формализованное описание предметной области и включает объекты предметной области и связи между ними.</a:t>
            </a:r>
          </a:p>
        </p:txBody>
      </p:sp>
      <p:sp>
        <p:nvSpPr>
          <p:cNvPr id="27651"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08357F-E80A-4D27-B02C-53D47EC7BD64}" type="datetime1">
              <a:rPr lang="ru-RU" smtClean="0">
                <a:solidFill>
                  <a:srgbClr val="FFFFFF"/>
                </a:solidFill>
              </a:rPr>
              <a:t>07.02.2014</a:t>
            </a:fld>
            <a:endParaRPr lang="ru-RU" smtClean="0">
              <a:solidFill>
                <a:srgbClr val="FFFFFF"/>
              </a:solidFill>
            </a:endParaRPr>
          </a:p>
        </p:txBody>
      </p:sp>
      <p:sp>
        <p:nvSpPr>
          <p:cNvPr id="27652"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6B28B9-298B-4748-B92C-CD810ACCE892}" type="slidenum">
              <a:rPr lang="ru-RU">
                <a:solidFill>
                  <a:srgbClr val="7B9899"/>
                </a:solidFill>
              </a:rPr>
              <a:pPr eaLnBrk="1" hangingPunct="1"/>
              <a:t>11</a:t>
            </a:fld>
            <a:endParaRPr lang="ru-RU">
              <a:solidFill>
                <a:srgbClr val="7B989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smtClean="0">
                <a:solidFill>
                  <a:srgbClr val="7B9899"/>
                </a:solidFill>
              </a:rPr>
              <a:t>Назначение модели БД</a:t>
            </a:r>
          </a:p>
        </p:txBody>
      </p:sp>
      <p:sp>
        <p:nvSpPr>
          <p:cNvPr id="28678" name="Rectangle 3"/>
          <p:cNvSpPr>
            <a:spLocks noGrp="1" noChangeArrowheads="1"/>
          </p:cNvSpPr>
          <p:nvPr>
            <p:ph idx="1"/>
          </p:nvPr>
        </p:nvSpPr>
        <p:spPr/>
        <p:txBody>
          <a:bodyPr>
            <a:normAutofit/>
          </a:bodyPr>
          <a:lstStyle/>
          <a:p>
            <a:pPr algn="just" eaLnBrk="1" hangingPunct="1"/>
            <a:r>
              <a:rPr lang="ru-RU" sz="2400" dirty="0" smtClean="0"/>
              <a:t>Модель БД позволяет отразить логическую структуру данных, хранящихся в БД</a:t>
            </a:r>
          </a:p>
          <a:p>
            <a:pPr algn="just" eaLnBrk="1" hangingPunct="1"/>
            <a:r>
              <a:rPr lang="ru-RU" sz="2400" dirty="0" smtClean="0"/>
              <a:t>Модель дает общее представление о данных для всех пользователей БД</a:t>
            </a:r>
          </a:p>
          <a:p>
            <a:pPr algn="just" eaLnBrk="1" hangingPunct="1"/>
            <a:r>
              <a:rPr lang="ru-RU" sz="2400" dirty="0" smtClean="0"/>
              <a:t> Модель обеспечивает предсказуемость результатов работы с данными </a:t>
            </a:r>
          </a:p>
        </p:txBody>
      </p:sp>
      <p:sp>
        <p:nvSpPr>
          <p:cNvPr id="28675"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690BF1-A2DB-4216-98D7-A49B3B74CCE1}" type="datetime1">
              <a:rPr lang="ru-RU" smtClean="0">
                <a:solidFill>
                  <a:srgbClr val="FFFFFF"/>
                </a:solidFill>
              </a:rPr>
              <a:t>07.02.2014</a:t>
            </a:fld>
            <a:endParaRPr lang="ru-RU" smtClean="0">
              <a:solidFill>
                <a:srgbClr val="FFFFFF"/>
              </a:solidFill>
            </a:endParaRPr>
          </a:p>
        </p:txBody>
      </p:sp>
      <p:sp>
        <p:nvSpPr>
          <p:cNvPr id="28676"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5317AA-DC30-4421-8E11-92BAC043DAD0}" type="slidenum">
              <a:rPr lang="ru-RU">
                <a:solidFill>
                  <a:srgbClr val="7B9899"/>
                </a:solidFill>
              </a:rPr>
              <a:pPr eaLnBrk="1" hangingPunct="1"/>
              <a:t>12</a:t>
            </a:fld>
            <a:endParaRPr lang="ru-RU">
              <a:solidFill>
                <a:srgbClr val="7B989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ru-RU" smtClean="0">
                <a:solidFill>
                  <a:srgbClr val="7B9899"/>
                </a:solidFill>
              </a:rPr>
              <a:t>Типы моделей БД</a:t>
            </a:r>
          </a:p>
        </p:txBody>
      </p:sp>
      <p:sp>
        <p:nvSpPr>
          <p:cNvPr id="29702" name="Rectangle 3"/>
          <p:cNvSpPr>
            <a:spLocks noGrp="1" noChangeArrowheads="1"/>
          </p:cNvSpPr>
          <p:nvPr>
            <p:ph idx="1"/>
          </p:nvPr>
        </p:nvSpPr>
        <p:spPr/>
        <p:txBody>
          <a:bodyPr/>
          <a:lstStyle/>
          <a:p>
            <a:pPr eaLnBrk="1" hangingPunct="1">
              <a:buFont typeface="Wingdings" panose="05000000000000000000" pitchFamily="2" charset="2"/>
              <a:buNone/>
            </a:pPr>
            <a:endParaRPr lang="ru-RU" smtClean="0"/>
          </a:p>
        </p:txBody>
      </p:sp>
      <p:sp>
        <p:nvSpPr>
          <p:cNvPr id="29699"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7CA7D61-938D-4454-AEA4-39B9FC8F1435}" type="datetime1">
              <a:rPr lang="ru-RU" smtClean="0">
                <a:solidFill>
                  <a:srgbClr val="FFFFFF"/>
                </a:solidFill>
              </a:rPr>
              <a:t>07.02.2014</a:t>
            </a:fld>
            <a:endParaRPr lang="ru-RU" smtClean="0">
              <a:solidFill>
                <a:srgbClr val="FFFFFF"/>
              </a:solidFill>
            </a:endParaRPr>
          </a:p>
        </p:txBody>
      </p:sp>
      <p:sp>
        <p:nvSpPr>
          <p:cNvPr id="29700"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14"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546148-538B-44F0-AFFA-DCB535A40F26}" type="slidenum">
              <a:rPr lang="ru-RU">
                <a:solidFill>
                  <a:srgbClr val="7B9899"/>
                </a:solidFill>
              </a:rPr>
              <a:pPr eaLnBrk="1" hangingPunct="1"/>
              <a:t>13</a:t>
            </a:fld>
            <a:endParaRPr lang="ru-RU">
              <a:solidFill>
                <a:srgbClr val="7B9899"/>
              </a:solidFill>
            </a:endParaRPr>
          </a:p>
        </p:txBody>
      </p:sp>
      <p:sp>
        <p:nvSpPr>
          <p:cNvPr id="20487" name="Rectangle 4"/>
          <p:cNvSpPr>
            <a:spLocks noChangeArrowheads="1"/>
          </p:cNvSpPr>
          <p:nvPr/>
        </p:nvSpPr>
        <p:spPr bwMode="auto">
          <a:xfrm>
            <a:off x="2819400" y="2209800"/>
            <a:ext cx="3581400" cy="914400"/>
          </a:xfrm>
          <a:prstGeom prst="rect">
            <a:avLst/>
          </a:prstGeom>
          <a:solidFill>
            <a:schemeClr val="tx2">
              <a:lumMod val="60000"/>
              <a:lumOff val="40000"/>
            </a:schemeClr>
          </a:solidFill>
          <a:ln w="9525">
            <a:solidFill>
              <a:schemeClr val="tx1"/>
            </a:solidFill>
            <a:miter lim="800000"/>
            <a:headEnd/>
            <a:tailEnd/>
          </a:ln>
          <a:effectLst/>
        </p:spPr>
        <p:txBody>
          <a:bodyPr wrap="none" anchor="ctr"/>
          <a:lstStyle/>
          <a:p>
            <a:pPr algn="ctr">
              <a:defRPr/>
            </a:pPr>
            <a:r>
              <a:rPr lang="ru-RU" sz="2000" dirty="0">
                <a:latin typeface="Arial Black" pitchFamily="34" charset="0"/>
              </a:rPr>
              <a:t>Логическая модель БД</a:t>
            </a:r>
          </a:p>
        </p:txBody>
      </p:sp>
      <p:sp>
        <p:nvSpPr>
          <p:cNvPr id="20488" name="Rectangle 5"/>
          <p:cNvSpPr>
            <a:spLocks noChangeArrowheads="1"/>
          </p:cNvSpPr>
          <p:nvPr/>
        </p:nvSpPr>
        <p:spPr bwMode="auto">
          <a:xfrm>
            <a:off x="457200" y="3810000"/>
            <a:ext cx="2057400" cy="838200"/>
          </a:xfrm>
          <a:prstGeom prst="rect">
            <a:avLst/>
          </a:prstGeom>
          <a:solidFill>
            <a:schemeClr val="tx2">
              <a:lumMod val="60000"/>
              <a:lumOff val="40000"/>
            </a:schemeClr>
          </a:solidFill>
          <a:ln w="9525">
            <a:solidFill>
              <a:schemeClr val="tx1"/>
            </a:solidFill>
            <a:miter lim="800000"/>
            <a:headEnd/>
            <a:tailEnd/>
          </a:ln>
          <a:effectLst/>
        </p:spPr>
        <p:txBody>
          <a:bodyPr wrap="none" anchor="ctr"/>
          <a:lstStyle/>
          <a:p>
            <a:pPr algn="ctr">
              <a:defRPr/>
            </a:pPr>
            <a:r>
              <a:rPr lang="ru-RU" sz="2000">
                <a:latin typeface="Arial Black" pitchFamily="34" charset="0"/>
              </a:rPr>
              <a:t>Сетевая</a:t>
            </a:r>
          </a:p>
        </p:txBody>
      </p:sp>
      <p:sp>
        <p:nvSpPr>
          <p:cNvPr id="20489" name="Rectangle 6"/>
          <p:cNvSpPr>
            <a:spLocks noChangeArrowheads="1"/>
          </p:cNvSpPr>
          <p:nvPr/>
        </p:nvSpPr>
        <p:spPr bwMode="auto">
          <a:xfrm>
            <a:off x="1752600" y="5105400"/>
            <a:ext cx="2286000" cy="838200"/>
          </a:xfrm>
          <a:prstGeom prst="rect">
            <a:avLst/>
          </a:prstGeom>
          <a:solidFill>
            <a:schemeClr val="tx2">
              <a:lumMod val="60000"/>
              <a:lumOff val="40000"/>
            </a:schemeClr>
          </a:solidFill>
          <a:ln w="9525">
            <a:solidFill>
              <a:schemeClr val="tx1"/>
            </a:solidFill>
            <a:miter lim="800000"/>
            <a:headEnd/>
            <a:tailEnd/>
          </a:ln>
          <a:effectLst/>
        </p:spPr>
        <p:txBody>
          <a:bodyPr wrap="none" anchor="ctr"/>
          <a:lstStyle/>
          <a:p>
            <a:pPr algn="ctr">
              <a:defRPr/>
            </a:pPr>
            <a:r>
              <a:rPr lang="ru-RU" sz="2000" dirty="0">
                <a:latin typeface="Arial Black" pitchFamily="34" charset="0"/>
              </a:rPr>
              <a:t>Иерархическая</a:t>
            </a:r>
          </a:p>
        </p:txBody>
      </p:sp>
      <p:sp>
        <p:nvSpPr>
          <p:cNvPr id="20490" name="Rectangle 7"/>
          <p:cNvSpPr>
            <a:spLocks noChangeArrowheads="1"/>
          </p:cNvSpPr>
          <p:nvPr/>
        </p:nvSpPr>
        <p:spPr bwMode="auto">
          <a:xfrm>
            <a:off x="4572000" y="5105400"/>
            <a:ext cx="2057400" cy="838200"/>
          </a:xfrm>
          <a:prstGeom prst="rect">
            <a:avLst/>
          </a:prstGeom>
          <a:solidFill>
            <a:schemeClr val="tx2">
              <a:lumMod val="60000"/>
              <a:lumOff val="40000"/>
            </a:schemeClr>
          </a:solidFill>
          <a:ln w="9525">
            <a:solidFill>
              <a:schemeClr val="tx1"/>
            </a:solidFill>
            <a:miter lim="800000"/>
            <a:headEnd/>
            <a:tailEnd/>
          </a:ln>
          <a:effectLst/>
        </p:spPr>
        <p:txBody>
          <a:bodyPr wrap="none" anchor="ctr"/>
          <a:lstStyle/>
          <a:p>
            <a:pPr algn="ctr">
              <a:defRPr/>
            </a:pPr>
            <a:r>
              <a:rPr lang="ru-RU" sz="2000" dirty="0">
                <a:latin typeface="Arial Black" pitchFamily="34" charset="0"/>
              </a:rPr>
              <a:t>Реляционная</a:t>
            </a:r>
          </a:p>
        </p:txBody>
      </p:sp>
      <p:sp>
        <p:nvSpPr>
          <p:cNvPr id="20491" name="Rectangle 8"/>
          <p:cNvSpPr>
            <a:spLocks noChangeArrowheads="1"/>
          </p:cNvSpPr>
          <p:nvPr/>
        </p:nvSpPr>
        <p:spPr bwMode="auto">
          <a:xfrm>
            <a:off x="5943600" y="3810000"/>
            <a:ext cx="2590800" cy="838200"/>
          </a:xfrm>
          <a:prstGeom prst="rect">
            <a:avLst/>
          </a:prstGeom>
          <a:solidFill>
            <a:schemeClr val="tx2">
              <a:lumMod val="60000"/>
              <a:lumOff val="40000"/>
            </a:schemeClr>
          </a:solidFill>
          <a:ln w="9525">
            <a:solidFill>
              <a:schemeClr val="tx1"/>
            </a:solidFill>
            <a:miter lim="800000"/>
            <a:headEnd/>
            <a:tailEnd/>
          </a:ln>
          <a:effectLst/>
        </p:spPr>
        <p:txBody>
          <a:bodyPr wrap="none" anchor="ctr"/>
          <a:lstStyle/>
          <a:p>
            <a:pPr algn="ctr">
              <a:defRPr/>
            </a:pPr>
            <a:r>
              <a:rPr lang="ru-RU" sz="2000">
                <a:latin typeface="Arial Black" pitchFamily="34" charset="0"/>
              </a:rPr>
              <a:t>Объектно-</a:t>
            </a:r>
          </a:p>
          <a:p>
            <a:pPr algn="ctr">
              <a:defRPr/>
            </a:pPr>
            <a:r>
              <a:rPr lang="ru-RU" sz="2000" dirty="0">
                <a:latin typeface="Arial Black" pitchFamily="34" charset="0"/>
              </a:rPr>
              <a:t>ориентированная</a:t>
            </a:r>
          </a:p>
        </p:txBody>
      </p:sp>
      <p:sp>
        <p:nvSpPr>
          <p:cNvPr id="29708" name="Line 9"/>
          <p:cNvSpPr>
            <a:spLocks noChangeShapeType="1"/>
          </p:cNvSpPr>
          <p:nvPr/>
        </p:nvSpPr>
        <p:spPr bwMode="auto">
          <a:xfrm flipH="1">
            <a:off x="1524000" y="3124200"/>
            <a:ext cx="2667000" cy="6858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9709" name="Line 10"/>
          <p:cNvSpPr>
            <a:spLocks noChangeShapeType="1"/>
          </p:cNvSpPr>
          <p:nvPr/>
        </p:nvSpPr>
        <p:spPr bwMode="auto">
          <a:xfrm flipH="1">
            <a:off x="3124200" y="3124200"/>
            <a:ext cx="1447800" cy="19812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9710" name="Line 11"/>
          <p:cNvSpPr>
            <a:spLocks noChangeShapeType="1"/>
          </p:cNvSpPr>
          <p:nvPr/>
        </p:nvSpPr>
        <p:spPr bwMode="auto">
          <a:xfrm>
            <a:off x="5486400" y="3124200"/>
            <a:ext cx="2362200" cy="6858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9711" name="Line 12"/>
          <p:cNvSpPr>
            <a:spLocks noChangeShapeType="1"/>
          </p:cNvSpPr>
          <p:nvPr/>
        </p:nvSpPr>
        <p:spPr bwMode="auto">
          <a:xfrm>
            <a:off x="5029200" y="3124200"/>
            <a:ext cx="533400" cy="19812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ru-RU" smtClean="0">
                <a:solidFill>
                  <a:srgbClr val="7B9899"/>
                </a:solidFill>
              </a:rPr>
              <a:t>СУБД</a:t>
            </a:r>
          </a:p>
        </p:txBody>
      </p:sp>
      <p:sp>
        <p:nvSpPr>
          <p:cNvPr id="30726" name="Rectangle 5"/>
          <p:cNvSpPr>
            <a:spLocks noGrp="1" noChangeArrowheads="1"/>
          </p:cNvSpPr>
          <p:nvPr>
            <p:ph idx="1"/>
          </p:nvPr>
        </p:nvSpPr>
        <p:spPr/>
        <p:txBody>
          <a:bodyPr/>
          <a:lstStyle/>
          <a:p>
            <a:pPr eaLnBrk="1" hangingPunct="1"/>
            <a:r>
              <a:rPr lang="ru-RU" b="1" i="1" dirty="0" smtClean="0"/>
              <a:t>СУБД</a:t>
            </a:r>
            <a:r>
              <a:rPr lang="ru-RU" dirty="0" smtClean="0"/>
              <a:t> (Система Управления Базами Данных – </a:t>
            </a:r>
            <a:r>
              <a:rPr lang="en-US" dirty="0" smtClean="0"/>
              <a:t>DBMS</a:t>
            </a:r>
            <a:r>
              <a:rPr lang="ru-RU" dirty="0" smtClean="0"/>
              <a:t>) – это комплекс языковых и программных средств, предназначенный для создания, ведения и совместного использования БД многими пользователями.</a:t>
            </a:r>
          </a:p>
          <a:p>
            <a:pPr algn="just" eaLnBrk="1" hangingPunct="1"/>
            <a:r>
              <a:rPr lang="ru-RU" dirty="0" smtClean="0"/>
              <a:t>Примерами СУБД являются </a:t>
            </a:r>
            <a:r>
              <a:rPr lang="en-US" dirty="0" smtClean="0"/>
              <a:t>Access, Oracle, Visual FoxPro</a:t>
            </a:r>
            <a:r>
              <a:rPr lang="ru-RU" dirty="0" smtClean="0"/>
              <a:t>, </a:t>
            </a:r>
            <a:r>
              <a:rPr lang="en-US" dirty="0" smtClean="0"/>
              <a:t>Microsoft </a:t>
            </a:r>
            <a:r>
              <a:rPr lang="en-US" smtClean="0"/>
              <a:t>SQL Server</a:t>
            </a:r>
            <a:r>
              <a:rPr lang="ru-RU" smtClean="0"/>
              <a:t> </a:t>
            </a:r>
            <a:r>
              <a:rPr lang="ru-RU" dirty="0" smtClean="0"/>
              <a:t>и др.</a:t>
            </a:r>
          </a:p>
        </p:txBody>
      </p:sp>
      <p:sp>
        <p:nvSpPr>
          <p:cNvPr id="30723"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D3ADF80-FC62-43C3-A3A2-50B44FDD7D19}" type="datetime1">
              <a:rPr lang="ru-RU" smtClean="0">
                <a:solidFill>
                  <a:srgbClr val="FFFFFF"/>
                </a:solidFill>
              </a:rPr>
              <a:t>07.02.2014</a:t>
            </a:fld>
            <a:endParaRPr lang="ru-RU" smtClean="0">
              <a:solidFill>
                <a:srgbClr val="FFFFFF"/>
              </a:solidFill>
            </a:endParaRPr>
          </a:p>
        </p:txBody>
      </p:sp>
      <p:sp>
        <p:nvSpPr>
          <p:cNvPr id="30724"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702383-8C2C-4E03-B34F-659CD2404428}" type="slidenum">
              <a:rPr lang="ru-RU">
                <a:solidFill>
                  <a:srgbClr val="7B9899"/>
                </a:solidFill>
              </a:rPr>
              <a:pPr eaLnBrk="1" hangingPunct="1"/>
              <a:t>14</a:t>
            </a:fld>
            <a:endParaRPr lang="ru-RU">
              <a:solidFill>
                <a:srgbClr val="7B9899"/>
              </a:solidFill>
            </a:endParaRPr>
          </a:p>
        </p:txBody>
      </p:sp>
    </p:spTree>
  </p:cSld>
  <p:clrMapOvr>
    <a:masterClrMapping/>
  </p:clrMapOvr>
  <p:transition>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smtClean="0">
                <a:solidFill>
                  <a:srgbClr val="7B9899"/>
                </a:solidFill>
              </a:rPr>
              <a:t>Классы СУБД</a:t>
            </a:r>
          </a:p>
        </p:txBody>
      </p:sp>
      <p:sp>
        <p:nvSpPr>
          <p:cNvPr id="31750" name="Rectangle 3"/>
          <p:cNvSpPr>
            <a:spLocks noGrp="1" noChangeArrowheads="1"/>
          </p:cNvSpPr>
          <p:nvPr>
            <p:ph idx="1"/>
          </p:nvPr>
        </p:nvSpPr>
        <p:spPr/>
        <p:txBody>
          <a:bodyPr/>
          <a:lstStyle/>
          <a:p>
            <a:pPr eaLnBrk="1" hangingPunct="1"/>
            <a:endParaRPr lang="ru-RU" smtClean="0"/>
          </a:p>
        </p:txBody>
      </p:sp>
      <p:sp>
        <p:nvSpPr>
          <p:cNvPr id="31747"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53BEE9-D07B-4A8C-99EE-DC6F443081F0}" type="datetime1">
              <a:rPr lang="ru-RU" smtClean="0">
                <a:solidFill>
                  <a:srgbClr val="FFFFFF"/>
                </a:solidFill>
              </a:rPr>
              <a:t>07.02.2014</a:t>
            </a:fld>
            <a:endParaRPr lang="ru-RU" smtClean="0">
              <a:solidFill>
                <a:srgbClr val="FFFFFF"/>
              </a:solidFill>
            </a:endParaRPr>
          </a:p>
        </p:txBody>
      </p:sp>
      <p:sp>
        <p:nvSpPr>
          <p:cNvPr id="31748"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21"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9970C7-015B-441B-A60D-FAF6B47F3598}" type="slidenum">
              <a:rPr lang="ru-RU">
                <a:solidFill>
                  <a:srgbClr val="7B9899"/>
                </a:solidFill>
              </a:rPr>
              <a:pPr eaLnBrk="1" hangingPunct="1"/>
              <a:t>15</a:t>
            </a:fld>
            <a:endParaRPr lang="ru-RU">
              <a:solidFill>
                <a:srgbClr val="7B9899"/>
              </a:solidFill>
            </a:endParaRPr>
          </a:p>
        </p:txBody>
      </p:sp>
      <p:sp>
        <p:nvSpPr>
          <p:cNvPr id="31751" name="Rectangle 4"/>
          <p:cNvSpPr>
            <a:spLocks noChangeArrowheads="1"/>
          </p:cNvSpPr>
          <p:nvPr/>
        </p:nvSpPr>
        <p:spPr bwMode="auto">
          <a:xfrm>
            <a:off x="1447800" y="1600200"/>
            <a:ext cx="5105400" cy="609600"/>
          </a:xfrm>
          <a:prstGeom prst="rect">
            <a:avLst/>
          </a:prstGeom>
          <a:solidFill>
            <a:schemeClr val="accent3">
              <a:lumMod val="60000"/>
              <a:lumOff val="40000"/>
            </a:scheme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3399"/>
            </a:extrusionClr>
          </a:sp3d>
        </p:spPr>
        <p:txBody>
          <a:bodyPr wrap="none" anchor="ctr">
            <a:flatTx/>
          </a:bodyPr>
          <a:lstStyle/>
          <a:p>
            <a:pPr algn="ctr">
              <a:defRPr/>
            </a:pPr>
            <a:r>
              <a:rPr lang="ru-RU" sz="2000">
                <a:latin typeface="Arial Black" pitchFamily="34" charset="0"/>
              </a:rPr>
              <a:t>Классы СУБД</a:t>
            </a:r>
          </a:p>
        </p:txBody>
      </p:sp>
      <p:sp>
        <p:nvSpPr>
          <p:cNvPr id="31752" name="Rectangle 5"/>
          <p:cNvSpPr>
            <a:spLocks noChangeArrowheads="1"/>
          </p:cNvSpPr>
          <p:nvPr/>
        </p:nvSpPr>
        <p:spPr bwMode="auto">
          <a:xfrm>
            <a:off x="1219200" y="3962400"/>
            <a:ext cx="2057400" cy="914400"/>
          </a:xfrm>
          <a:prstGeom prst="rect">
            <a:avLst/>
          </a:prstGeom>
          <a:solidFill>
            <a:schemeClr val="accent3">
              <a:lumMod val="60000"/>
              <a:lumOff val="40000"/>
            </a:scheme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3399"/>
            </a:extrusionClr>
          </a:sp3d>
        </p:spPr>
        <p:txBody>
          <a:bodyPr wrap="none" anchor="ctr">
            <a:flatTx/>
          </a:bodyPr>
          <a:lstStyle/>
          <a:p>
            <a:pPr algn="ctr">
              <a:defRPr/>
            </a:pPr>
            <a:r>
              <a:rPr lang="ru-RU" sz="2000">
                <a:latin typeface="Arial Black" pitchFamily="34" charset="0"/>
              </a:rPr>
              <a:t>Полно</a:t>
            </a:r>
          </a:p>
          <a:p>
            <a:pPr algn="ctr">
              <a:defRPr/>
            </a:pPr>
            <a:r>
              <a:rPr lang="ru-RU" sz="2000">
                <a:latin typeface="Arial Black" pitchFamily="34" charset="0"/>
              </a:rPr>
              <a:t>функциональные</a:t>
            </a:r>
          </a:p>
        </p:txBody>
      </p:sp>
      <p:sp>
        <p:nvSpPr>
          <p:cNvPr id="31753" name="Rectangle 6"/>
          <p:cNvSpPr>
            <a:spLocks noChangeArrowheads="1"/>
          </p:cNvSpPr>
          <p:nvPr/>
        </p:nvSpPr>
        <p:spPr bwMode="auto">
          <a:xfrm>
            <a:off x="685800" y="2590800"/>
            <a:ext cx="2057400" cy="914400"/>
          </a:xfrm>
          <a:prstGeom prst="rect">
            <a:avLst/>
          </a:prstGeom>
          <a:solidFill>
            <a:schemeClr val="accent3">
              <a:lumMod val="60000"/>
              <a:lumOff val="40000"/>
            </a:scheme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3399"/>
            </a:extrusionClr>
          </a:sp3d>
        </p:spPr>
        <p:txBody>
          <a:bodyPr wrap="none" anchor="ctr">
            <a:flatTx/>
          </a:bodyPr>
          <a:lstStyle/>
          <a:p>
            <a:pPr algn="ctr">
              <a:defRPr/>
            </a:pPr>
            <a:r>
              <a:rPr lang="ru-RU" sz="2000">
                <a:latin typeface="Arial Black" pitchFamily="34" charset="0"/>
              </a:rPr>
              <a:t>По функциям</a:t>
            </a:r>
          </a:p>
        </p:txBody>
      </p:sp>
      <p:sp>
        <p:nvSpPr>
          <p:cNvPr id="31754" name="Rectangle 7"/>
          <p:cNvSpPr>
            <a:spLocks noChangeArrowheads="1"/>
          </p:cNvSpPr>
          <p:nvPr/>
        </p:nvSpPr>
        <p:spPr bwMode="auto">
          <a:xfrm>
            <a:off x="6324600" y="2438400"/>
            <a:ext cx="2057400" cy="914400"/>
          </a:xfrm>
          <a:prstGeom prst="rect">
            <a:avLst/>
          </a:prstGeom>
          <a:solidFill>
            <a:schemeClr val="accent3">
              <a:lumMod val="60000"/>
              <a:lumOff val="40000"/>
            </a:scheme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3399"/>
            </a:extrusionClr>
          </a:sp3d>
        </p:spPr>
        <p:txBody>
          <a:bodyPr wrap="none" anchor="ctr">
            <a:flatTx/>
          </a:bodyPr>
          <a:lstStyle/>
          <a:p>
            <a:pPr algn="ctr">
              <a:defRPr/>
            </a:pPr>
            <a:r>
              <a:rPr lang="ru-RU" sz="2000">
                <a:latin typeface="Arial Black" pitchFamily="34" charset="0"/>
              </a:rPr>
              <a:t>По типу модели</a:t>
            </a:r>
          </a:p>
        </p:txBody>
      </p:sp>
      <p:sp>
        <p:nvSpPr>
          <p:cNvPr id="31755" name="Rectangle 8"/>
          <p:cNvSpPr>
            <a:spLocks noChangeArrowheads="1"/>
          </p:cNvSpPr>
          <p:nvPr/>
        </p:nvSpPr>
        <p:spPr bwMode="auto">
          <a:xfrm>
            <a:off x="4038600" y="3886200"/>
            <a:ext cx="2057400" cy="914400"/>
          </a:xfrm>
          <a:prstGeom prst="rect">
            <a:avLst/>
          </a:prstGeom>
          <a:solidFill>
            <a:schemeClr val="accent3">
              <a:lumMod val="60000"/>
              <a:lumOff val="40000"/>
            </a:scheme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3399"/>
            </a:extrusionClr>
          </a:sp3d>
        </p:spPr>
        <p:txBody>
          <a:bodyPr wrap="none" anchor="ctr">
            <a:flatTx/>
          </a:bodyPr>
          <a:lstStyle/>
          <a:p>
            <a:pPr algn="ctr">
              <a:defRPr/>
            </a:pPr>
            <a:r>
              <a:rPr lang="ru-RU" sz="2000" dirty="0">
                <a:latin typeface="Arial Black" pitchFamily="34" charset="0"/>
              </a:rPr>
              <a:t>иерархические</a:t>
            </a:r>
          </a:p>
        </p:txBody>
      </p:sp>
      <p:sp>
        <p:nvSpPr>
          <p:cNvPr id="31756" name="Rectangle 9"/>
          <p:cNvSpPr>
            <a:spLocks noChangeArrowheads="1"/>
          </p:cNvSpPr>
          <p:nvPr/>
        </p:nvSpPr>
        <p:spPr bwMode="auto">
          <a:xfrm>
            <a:off x="5334000" y="5181600"/>
            <a:ext cx="2057400" cy="914400"/>
          </a:xfrm>
          <a:prstGeom prst="rect">
            <a:avLst/>
          </a:prstGeom>
          <a:solidFill>
            <a:schemeClr val="accent3">
              <a:lumMod val="60000"/>
              <a:lumOff val="40000"/>
            </a:scheme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3399"/>
            </a:extrusionClr>
          </a:sp3d>
        </p:spPr>
        <p:txBody>
          <a:bodyPr wrap="none" anchor="ctr">
            <a:flatTx/>
          </a:bodyPr>
          <a:lstStyle/>
          <a:p>
            <a:pPr algn="ctr">
              <a:defRPr/>
            </a:pPr>
            <a:r>
              <a:rPr lang="ru-RU" sz="2000" dirty="0">
                <a:latin typeface="Arial Black" pitchFamily="34" charset="0"/>
              </a:rPr>
              <a:t>сетевые</a:t>
            </a:r>
          </a:p>
        </p:txBody>
      </p:sp>
      <p:sp>
        <p:nvSpPr>
          <p:cNvPr id="31757" name="Rectangle 10"/>
          <p:cNvSpPr>
            <a:spLocks noChangeArrowheads="1"/>
          </p:cNvSpPr>
          <p:nvPr/>
        </p:nvSpPr>
        <p:spPr bwMode="auto">
          <a:xfrm>
            <a:off x="6705600" y="3886200"/>
            <a:ext cx="2057400" cy="914400"/>
          </a:xfrm>
          <a:prstGeom prst="rect">
            <a:avLst/>
          </a:prstGeom>
          <a:solidFill>
            <a:schemeClr val="accent3">
              <a:lumMod val="60000"/>
              <a:lumOff val="40000"/>
            </a:scheme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3399"/>
            </a:extrusionClr>
          </a:sp3d>
        </p:spPr>
        <p:txBody>
          <a:bodyPr wrap="none" anchor="ctr">
            <a:flatTx/>
          </a:bodyPr>
          <a:lstStyle/>
          <a:p>
            <a:pPr algn="ctr">
              <a:defRPr/>
            </a:pPr>
            <a:r>
              <a:rPr lang="ru-RU" sz="2000" dirty="0">
                <a:latin typeface="Arial Black" pitchFamily="34" charset="0"/>
              </a:rPr>
              <a:t>Реляционные </a:t>
            </a:r>
          </a:p>
        </p:txBody>
      </p:sp>
      <p:sp>
        <p:nvSpPr>
          <p:cNvPr id="31758" name="Rectangle 11"/>
          <p:cNvSpPr>
            <a:spLocks noChangeArrowheads="1"/>
          </p:cNvSpPr>
          <p:nvPr/>
        </p:nvSpPr>
        <p:spPr bwMode="auto">
          <a:xfrm>
            <a:off x="1066800" y="5105400"/>
            <a:ext cx="2057400" cy="914400"/>
          </a:xfrm>
          <a:prstGeom prst="rect">
            <a:avLst/>
          </a:prstGeom>
          <a:solidFill>
            <a:schemeClr val="accent3">
              <a:lumMod val="60000"/>
              <a:lumOff val="40000"/>
            </a:scheme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3399"/>
            </a:extrusionClr>
          </a:sp3d>
        </p:spPr>
        <p:txBody>
          <a:bodyPr wrap="none" anchor="ctr">
            <a:flatTx/>
          </a:bodyPr>
          <a:lstStyle/>
          <a:p>
            <a:pPr algn="ctr">
              <a:defRPr/>
            </a:pPr>
            <a:r>
              <a:rPr lang="ru-RU" sz="2000">
                <a:latin typeface="Arial Black" pitchFamily="34" charset="0"/>
              </a:rPr>
              <a:t>Сервер БД</a:t>
            </a:r>
          </a:p>
        </p:txBody>
      </p:sp>
      <p:sp>
        <p:nvSpPr>
          <p:cNvPr id="31759" name="Line 13"/>
          <p:cNvSpPr>
            <a:spLocks noChangeShapeType="1"/>
          </p:cNvSpPr>
          <p:nvPr/>
        </p:nvSpPr>
        <p:spPr bwMode="auto">
          <a:xfrm flipH="1">
            <a:off x="1676400" y="2209800"/>
            <a:ext cx="2133600" cy="30480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1760" name="Line 14"/>
          <p:cNvSpPr>
            <a:spLocks noChangeShapeType="1"/>
          </p:cNvSpPr>
          <p:nvPr/>
        </p:nvSpPr>
        <p:spPr bwMode="auto">
          <a:xfrm>
            <a:off x="4419600" y="2209800"/>
            <a:ext cx="3124200" cy="22860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1761" name="Line 15"/>
          <p:cNvSpPr>
            <a:spLocks noChangeShapeType="1"/>
          </p:cNvSpPr>
          <p:nvPr/>
        </p:nvSpPr>
        <p:spPr bwMode="auto">
          <a:xfrm>
            <a:off x="914400" y="3505200"/>
            <a:ext cx="0" cy="20574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1762" name="Line 16"/>
          <p:cNvSpPr>
            <a:spLocks noChangeShapeType="1"/>
          </p:cNvSpPr>
          <p:nvPr/>
        </p:nvSpPr>
        <p:spPr bwMode="auto">
          <a:xfrm>
            <a:off x="914400" y="5562600"/>
            <a:ext cx="152400" cy="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1763" name="Line 17"/>
          <p:cNvSpPr>
            <a:spLocks noChangeShapeType="1"/>
          </p:cNvSpPr>
          <p:nvPr/>
        </p:nvSpPr>
        <p:spPr bwMode="auto">
          <a:xfrm>
            <a:off x="914400" y="4343400"/>
            <a:ext cx="304800" cy="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1764" name="Line 18"/>
          <p:cNvSpPr>
            <a:spLocks noChangeShapeType="1"/>
          </p:cNvSpPr>
          <p:nvPr/>
        </p:nvSpPr>
        <p:spPr bwMode="auto">
          <a:xfrm flipH="1">
            <a:off x="5181600" y="3352800"/>
            <a:ext cx="1752600" cy="38100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1765" name="Line 19"/>
          <p:cNvSpPr>
            <a:spLocks noChangeShapeType="1"/>
          </p:cNvSpPr>
          <p:nvPr/>
        </p:nvSpPr>
        <p:spPr bwMode="auto">
          <a:xfrm flipH="1">
            <a:off x="6248400" y="3352800"/>
            <a:ext cx="685800" cy="175260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1766" name="Line 20"/>
          <p:cNvSpPr>
            <a:spLocks noChangeShapeType="1"/>
          </p:cNvSpPr>
          <p:nvPr/>
        </p:nvSpPr>
        <p:spPr bwMode="auto">
          <a:xfrm>
            <a:off x="7315200" y="3352800"/>
            <a:ext cx="381000" cy="53340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smtClean="0">
                <a:solidFill>
                  <a:srgbClr val="7B9899"/>
                </a:solidFill>
              </a:rPr>
              <a:t>Функции СУБД</a:t>
            </a:r>
          </a:p>
        </p:txBody>
      </p:sp>
      <p:sp>
        <p:nvSpPr>
          <p:cNvPr id="62467" name="Rectangle 3"/>
          <p:cNvSpPr>
            <a:spLocks noGrp="1" noChangeArrowheads="1"/>
          </p:cNvSpPr>
          <p:nvPr>
            <p:ph idx="1"/>
          </p:nvPr>
        </p:nvSpPr>
        <p:spPr/>
        <p:txBody>
          <a:bodyPr rtlCol="0">
            <a:normAutofit fontScale="77500" lnSpcReduction="20000"/>
          </a:bodyPr>
          <a:lstStyle/>
          <a:p>
            <a:pPr marL="182880" indent="-182880" eaLnBrk="1" fontAlgn="auto" hangingPunct="1">
              <a:spcAft>
                <a:spcPts val="0"/>
              </a:spcAft>
              <a:buClr>
                <a:schemeClr val="tx1">
                  <a:lumMod val="50000"/>
                  <a:lumOff val="50000"/>
                </a:schemeClr>
              </a:buClr>
              <a:buFont typeface="Wingdings 2"/>
              <a:buChar char=""/>
              <a:defRPr/>
            </a:pPr>
            <a:r>
              <a:rPr lang="ru-RU" sz="2800" dirty="0">
                <a:solidFill>
                  <a:schemeClr val="tx1">
                    <a:lumMod val="85000"/>
                  </a:schemeClr>
                </a:solidFill>
              </a:rPr>
              <a:t>Определение общей структуры БД и представления конкретных пользователей;</a:t>
            </a:r>
          </a:p>
          <a:p>
            <a:pPr marL="182880" indent="-182880" eaLnBrk="1" fontAlgn="auto" hangingPunct="1">
              <a:spcAft>
                <a:spcPts val="0"/>
              </a:spcAft>
              <a:buClr>
                <a:schemeClr val="tx1">
                  <a:lumMod val="50000"/>
                  <a:lumOff val="50000"/>
                </a:schemeClr>
              </a:buClr>
              <a:buFont typeface="Wingdings 2"/>
              <a:buChar char=""/>
              <a:defRPr/>
            </a:pPr>
            <a:r>
              <a:rPr lang="ru-RU" sz="2800" dirty="0">
                <a:solidFill>
                  <a:schemeClr val="tx1">
                    <a:lumMod val="85000"/>
                  </a:schemeClr>
                </a:solidFill>
              </a:rPr>
              <a:t>Задание смысловых правил, контролирующих целостность данных;</a:t>
            </a:r>
          </a:p>
          <a:p>
            <a:pPr marL="182880" indent="-182880" eaLnBrk="1" fontAlgn="auto" hangingPunct="1">
              <a:spcAft>
                <a:spcPts val="0"/>
              </a:spcAft>
              <a:buClr>
                <a:schemeClr val="tx1">
                  <a:lumMod val="50000"/>
                  <a:lumOff val="50000"/>
                </a:schemeClr>
              </a:buClr>
              <a:buFont typeface="Wingdings 2"/>
              <a:buChar char=""/>
              <a:defRPr/>
            </a:pPr>
            <a:r>
              <a:rPr lang="ru-RU" sz="2800" dirty="0">
                <a:solidFill>
                  <a:schemeClr val="tx1">
                    <a:lumMod val="85000"/>
                  </a:schemeClr>
                </a:solidFill>
              </a:rPr>
              <a:t>Определении правил безопасности данных;</a:t>
            </a:r>
          </a:p>
          <a:p>
            <a:pPr marL="182880" indent="-182880" eaLnBrk="1" fontAlgn="auto" hangingPunct="1">
              <a:spcAft>
                <a:spcPts val="0"/>
              </a:spcAft>
              <a:buClr>
                <a:schemeClr val="tx1">
                  <a:lumMod val="50000"/>
                  <a:lumOff val="50000"/>
                </a:schemeClr>
              </a:buClr>
              <a:buFont typeface="Wingdings 2"/>
              <a:buChar char=""/>
              <a:defRPr/>
            </a:pPr>
            <a:r>
              <a:rPr lang="ru-RU" sz="2800" dirty="0">
                <a:solidFill>
                  <a:schemeClr val="tx1">
                    <a:lumMod val="85000"/>
                  </a:schemeClr>
                </a:solidFill>
              </a:rPr>
              <a:t>Поддержка операций работы с данными; добавление, изменение, удаление, поиск</a:t>
            </a:r>
          </a:p>
          <a:p>
            <a:pPr marL="182880" indent="-182880" eaLnBrk="1" fontAlgn="auto" hangingPunct="1">
              <a:spcAft>
                <a:spcPts val="0"/>
              </a:spcAft>
              <a:buClr>
                <a:schemeClr val="tx1">
                  <a:lumMod val="50000"/>
                  <a:lumOff val="50000"/>
                </a:schemeClr>
              </a:buClr>
              <a:buFont typeface="Wingdings 2"/>
              <a:buChar char=""/>
              <a:defRPr/>
            </a:pPr>
            <a:r>
              <a:rPr lang="ru-RU" sz="2800" dirty="0">
                <a:solidFill>
                  <a:schemeClr val="tx1">
                    <a:lumMod val="85000"/>
                  </a:schemeClr>
                </a:solidFill>
              </a:rPr>
              <a:t>Наличие средств администрирования БД; </a:t>
            </a:r>
          </a:p>
        </p:txBody>
      </p:sp>
      <p:sp>
        <p:nvSpPr>
          <p:cNvPr id="32771"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5B8B59-42A8-4A4A-8063-3917E3B16171}" type="datetime1">
              <a:rPr lang="ru-RU" smtClean="0">
                <a:solidFill>
                  <a:srgbClr val="FFFFFF"/>
                </a:solidFill>
              </a:rPr>
              <a:t>07.02.2014</a:t>
            </a:fld>
            <a:endParaRPr lang="ru-RU" smtClean="0">
              <a:solidFill>
                <a:srgbClr val="FFFFFF"/>
              </a:solidFill>
            </a:endParaRPr>
          </a:p>
        </p:txBody>
      </p:sp>
      <p:sp>
        <p:nvSpPr>
          <p:cNvPr id="32772"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745C1D-0829-4526-9B72-40B57792ED08}" type="slidenum">
              <a:rPr lang="ru-RU">
                <a:solidFill>
                  <a:srgbClr val="7B9899"/>
                </a:solidFill>
              </a:rPr>
              <a:pPr eaLnBrk="1" hangingPunct="1"/>
              <a:t>16</a:t>
            </a:fld>
            <a:endParaRPr lang="ru-RU">
              <a:solidFill>
                <a:srgbClr val="7B9899"/>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smtClean="0">
                <a:solidFill>
                  <a:srgbClr val="7B9899"/>
                </a:solidFill>
              </a:rPr>
              <a:t>Состав средств СУБД</a:t>
            </a:r>
          </a:p>
        </p:txBody>
      </p:sp>
      <p:sp>
        <p:nvSpPr>
          <p:cNvPr id="33798" name="Rectangle 3"/>
          <p:cNvSpPr>
            <a:spLocks noGrp="1" noChangeArrowheads="1"/>
          </p:cNvSpPr>
          <p:nvPr>
            <p:ph idx="1"/>
          </p:nvPr>
        </p:nvSpPr>
        <p:spPr/>
        <p:txBody>
          <a:bodyPr/>
          <a:lstStyle/>
          <a:p>
            <a:pPr eaLnBrk="1" hangingPunct="1"/>
            <a:endParaRPr lang="ru-RU" smtClean="0"/>
          </a:p>
        </p:txBody>
      </p:sp>
      <p:sp>
        <p:nvSpPr>
          <p:cNvPr id="33795"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F5AD71-CEDF-4CE7-B153-877194693321}" type="datetime1">
              <a:rPr lang="ru-RU" smtClean="0">
                <a:solidFill>
                  <a:srgbClr val="FFFFFF"/>
                </a:solidFill>
              </a:rPr>
              <a:t>07.02.2014</a:t>
            </a:fld>
            <a:endParaRPr lang="ru-RU" smtClean="0">
              <a:solidFill>
                <a:srgbClr val="FFFFFF"/>
              </a:solidFill>
            </a:endParaRPr>
          </a:p>
        </p:txBody>
      </p:sp>
      <p:sp>
        <p:nvSpPr>
          <p:cNvPr id="33796"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12"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4D19013-ECAF-4181-BF78-014987C67593}" type="slidenum">
              <a:rPr lang="ru-RU">
                <a:solidFill>
                  <a:srgbClr val="7B9899"/>
                </a:solidFill>
              </a:rPr>
              <a:pPr eaLnBrk="1" hangingPunct="1"/>
              <a:t>17</a:t>
            </a:fld>
            <a:endParaRPr lang="ru-RU">
              <a:solidFill>
                <a:srgbClr val="7B9899"/>
              </a:solidFill>
            </a:endParaRPr>
          </a:p>
        </p:txBody>
      </p:sp>
      <p:sp>
        <p:nvSpPr>
          <p:cNvPr id="33799" name="Rectangle 4"/>
          <p:cNvSpPr>
            <a:spLocks noChangeArrowheads="1"/>
          </p:cNvSpPr>
          <p:nvPr/>
        </p:nvSpPr>
        <p:spPr bwMode="auto">
          <a:xfrm>
            <a:off x="2438400" y="2209800"/>
            <a:ext cx="4267200" cy="1066800"/>
          </a:xfrm>
          <a:prstGeom prst="rect">
            <a:avLst/>
          </a:prstGeom>
          <a:solidFill>
            <a:schemeClr val="accent1">
              <a:lumMod val="60000"/>
              <a:lumOff val="40000"/>
            </a:schemeClr>
          </a:solidFill>
          <a:ln w="9525" algn="ctr">
            <a:solidFill>
              <a:schemeClr val="tx1"/>
            </a:solidFill>
            <a:miter lim="800000"/>
            <a:headEnd/>
            <a:tailEnd/>
          </a:ln>
          <a:effectLst/>
        </p:spPr>
        <p:txBody>
          <a:bodyPr wrap="none" anchor="ctr"/>
          <a:lstStyle/>
          <a:p>
            <a:pPr algn="ctr">
              <a:defRPr/>
            </a:pPr>
            <a:r>
              <a:rPr lang="ru-RU" sz="2000">
                <a:latin typeface="Arial Black" pitchFamily="34" charset="0"/>
              </a:rPr>
              <a:t>Средства СУБД</a:t>
            </a:r>
          </a:p>
        </p:txBody>
      </p:sp>
      <p:sp>
        <p:nvSpPr>
          <p:cNvPr id="33800" name="Rectangle 5"/>
          <p:cNvSpPr>
            <a:spLocks noChangeArrowheads="1"/>
          </p:cNvSpPr>
          <p:nvPr/>
        </p:nvSpPr>
        <p:spPr bwMode="auto">
          <a:xfrm>
            <a:off x="457200" y="4038600"/>
            <a:ext cx="2057400" cy="914400"/>
          </a:xfrm>
          <a:prstGeom prst="rect">
            <a:avLst/>
          </a:prstGeom>
          <a:solidFill>
            <a:schemeClr val="accent1">
              <a:lumMod val="60000"/>
              <a:lumOff val="40000"/>
            </a:schemeClr>
          </a:solidFill>
          <a:ln w="9525" algn="ctr">
            <a:solidFill>
              <a:schemeClr val="tx1"/>
            </a:solidFill>
            <a:miter lim="800000"/>
            <a:headEnd/>
            <a:tailEnd/>
          </a:ln>
          <a:effectLst/>
        </p:spPr>
        <p:txBody>
          <a:bodyPr wrap="none" anchor="ctr"/>
          <a:lstStyle/>
          <a:p>
            <a:pPr algn="ctr">
              <a:defRPr/>
            </a:pPr>
            <a:r>
              <a:rPr lang="ru-RU" sz="2000">
                <a:latin typeface="Arial Black" pitchFamily="34" charset="0"/>
              </a:rPr>
              <a:t>ЯОД</a:t>
            </a:r>
          </a:p>
        </p:txBody>
      </p:sp>
      <p:sp>
        <p:nvSpPr>
          <p:cNvPr id="33801" name="Rectangle 6"/>
          <p:cNvSpPr>
            <a:spLocks noChangeArrowheads="1"/>
          </p:cNvSpPr>
          <p:nvPr/>
        </p:nvSpPr>
        <p:spPr bwMode="auto">
          <a:xfrm>
            <a:off x="3352800" y="5181600"/>
            <a:ext cx="2057400" cy="914400"/>
          </a:xfrm>
          <a:prstGeom prst="rect">
            <a:avLst/>
          </a:prstGeom>
          <a:solidFill>
            <a:schemeClr val="accent1">
              <a:lumMod val="60000"/>
              <a:lumOff val="40000"/>
            </a:schemeClr>
          </a:solidFill>
          <a:ln w="9525" algn="ctr">
            <a:solidFill>
              <a:schemeClr val="tx1"/>
            </a:solidFill>
            <a:miter lim="800000"/>
            <a:headEnd/>
            <a:tailEnd/>
          </a:ln>
          <a:effectLst/>
        </p:spPr>
        <p:txBody>
          <a:bodyPr wrap="none" anchor="ctr"/>
          <a:lstStyle/>
          <a:p>
            <a:pPr algn="ctr">
              <a:defRPr/>
            </a:pPr>
            <a:r>
              <a:rPr lang="ru-RU" sz="2000">
                <a:latin typeface="Arial Black" pitchFamily="34" charset="0"/>
              </a:rPr>
              <a:t>ЯМД</a:t>
            </a:r>
          </a:p>
        </p:txBody>
      </p:sp>
      <p:sp>
        <p:nvSpPr>
          <p:cNvPr id="33802" name="Rectangle 8"/>
          <p:cNvSpPr>
            <a:spLocks noChangeArrowheads="1"/>
          </p:cNvSpPr>
          <p:nvPr/>
        </p:nvSpPr>
        <p:spPr bwMode="auto">
          <a:xfrm>
            <a:off x="5715000" y="4114800"/>
            <a:ext cx="2971800" cy="914400"/>
          </a:xfrm>
          <a:prstGeom prst="rect">
            <a:avLst/>
          </a:prstGeom>
          <a:solidFill>
            <a:schemeClr val="accent1">
              <a:lumMod val="60000"/>
              <a:lumOff val="40000"/>
            </a:schemeClr>
          </a:solidFill>
          <a:ln w="9525" algn="ctr">
            <a:solidFill>
              <a:schemeClr val="tx1"/>
            </a:solidFill>
            <a:miter lim="800000"/>
            <a:headEnd/>
            <a:tailEnd/>
          </a:ln>
          <a:effectLst/>
        </p:spPr>
        <p:txBody>
          <a:bodyPr wrap="none" anchor="ctr"/>
          <a:lstStyle/>
          <a:p>
            <a:pPr algn="ctr">
              <a:defRPr/>
            </a:pPr>
            <a:r>
              <a:rPr lang="ru-RU" sz="2000" dirty="0">
                <a:latin typeface="Arial Black" pitchFamily="34" charset="0"/>
              </a:rPr>
              <a:t>Средства </a:t>
            </a:r>
          </a:p>
          <a:p>
            <a:pPr algn="ctr">
              <a:defRPr/>
            </a:pPr>
            <a:r>
              <a:rPr lang="ru-RU" sz="2000" dirty="0">
                <a:latin typeface="Arial Black" pitchFamily="34" charset="0"/>
              </a:rPr>
              <a:t>администрирования</a:t>
            </a:r>
          </a:p>
        </p:txBody>
      </p:sp>
      <p:sp>
        <p:nvSpPr>
          <p:cNvPr id="33803" name="Line 9"/>
          <p:cNvSpPr>
            <a:spLocks noChangeShapeType="1"/>
          </p:cNvSpPr>
          <p:nvPr/>
        </p:nvSpPr>
        <p:spPr bwMode="auto">
          <a:xfrm flipH="1">
            <a:off x="1828800" y="3276600"/>
            <a:ext cx="1981200" cy="762000"/>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ru-RU">
              <a:latin typeface="Arial" charset="0"/>
            </a:endParaRPr>
          </a:p>
        </p:txBody>
      </p:sp>
      <p:sp>
        <p:nvSpPr>
          <p:cNvPr id="33804" name="Line 10"/>
          <p:cNvSpPr>
            <a:spLocks noChangeShapeType="1"/>
          </p:cNvSpPr>
          <p:nvPr/>
        </p:nvSpPr>
        <p:spPr bwMode="auto">
          <a:xfrm>
            <a:off x="4495800" y="3276600"/>
            <a:ext cx="0" cy="1905000"/>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ru-RU">
              <a:latin typeface="Arial" charset="0"/>
            </a:endParaRPr>
          </a:p>
        </p:txBody>
      </p:sp>
      <p:sp>
        <p:nvSpPr>
          <p:cNvPr id="33805" name="Line 11"/>
          <p:cNvSpPr>
            <a:spLocks noChangeShapeType="1"/>
          </p:cNvSpPr>
          <p:nvPr/>
        </p:nvSpPr>
        <p:spPr bwMode="auto">
          <a:xfrm>
            <a:off x="5638800" y="3276600"/>
            <a:ext cx="1828800" cy="838200"/>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ru-RU">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smtClean="0">
                <a:solidFill>
                  <a:srgbClr val="7B9899"/>
                </a:solidFill>
              </a:rPr>
              <a:t>ЯОД</a:t>
            </a:r>
          </a:p>
        </p:txBody>
      </p:sp>
      <p:sp>
        <p:nvSpPr>
          <p:cNvPr id="34822" name="Rectangle 3"/>
          <p:cNvSpPr>
            <a:spLocks noGrp="1" noChangeArrowheads="1"/>
          </p:cNvSpPr>
          <p:nvPr>
            <p:ph idx="1"/>
          </p:nvPr>
        </p:nvSpPr>
        <p:spPr/>
        <p:txBody>
          <a:bodyPr/>
          <a:lstStyle/>
          <a:p>
            <a:pPr algn="just" eaLnBrk="1" hangingPunct="1"/>
            <a:r>
              <a:rPr lang="ru-RU" smtClean="0"/>
              <a:t>Предназначен для описания логической структуры данных</a:t>
            </a:r>
          </a:p>
          <a:p>
            <a:pPr algn="just" eaLnBrk="1" hangingPunct="1"/>
            <a:r>
              <a:rPr lang="ru-RU" smtClean="0"/>
              <a:t>Описывает правила целостности данных</a:t>
            </a:r>
          </a:p>
          <a:p>
            <a:pPr algn="just" eaLnBrk="1" hangingPunct="1"/>
            <a:r>
              <a:rPr lang="ru-RU" smtClean="0"/>
              <a:t>Определяет типы данных и ограничения на их значения</a:t>
            </a:r>
          </a:p>
        </p:txBody>
      </p:sp>
      <p:sp>
        <p:nvSpPr>
          <p:cNvPr id="34819"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6B718B-6DF0-4139-8BBD-7BD683AF661E}" type="datetime1">
              <a:rPr lang="ru-RU" smtClean="0">
                <a:solidFill>
                  <a:srgbClr val="FFFFFF"/>
                </a:solidFill>
              </a:rPr>
              <a:t>07.02.2014</a:t>
            </a:fld>
            <a:endParaRPr lang="ru-RU" smtClean="0">
              <a:solidFill>
                <a:srgbClr val="FFFFFF"/>
              </a:solidFill>
            </a:endParaRPr>
          </a:p>
        </p:txBody>
      </p:sp>
      <p:sp>
        <p:nvSpPr>
          <p:cNvPr id="34820"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62613B-2EC9-40F5-B1A8-0C95C0AA1809}" type="slidenum">
              <a:rPr lang="ru-RU">
                <a:solidFill>
                  <a:srgbClr val="7B9899"/>
                </a:solidFill>
              </a:rPr>
              <a:pPr eaLnBrk="1" hangingPunct="1"/>
              <a:t>18</a:t>
            </a:fld>
            <a:endParaRPr lang="ru-RU">
              <a:solidFill>
                <a:srgbClr val="7B989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ru-RU" smtClean="0">
                <a:solidFill>
                  <a:srgbClr val="7B9899"/>
                </a:solidFill>
              </a:rPr>
              <a:t>ЯМД</a:t>
            </a:r>
          </a:p>
        </p:txBody>
      </p:sp>
      <p:sp>
        <p:nvSpPr>
          <p:cNvPr id="35846" name="Rectangle 3"/>
          <p:cNvSpPr>
            <a:spLocks noGrp="1" noChangeArrowheads="1"/>
          </p:cNvSpPr>
          <p:nvPr>
            <p:ph idx="1"/>
          </p:nvPr>
        </p:nvSpPr>
        <p:spPr/>
        <p:txBody>
          <a:bodyPr/>
          <a:lstStyle/>
          <a:p>
            <a:pPr eaLnBrk="1" hangingPunct="1"/>
            <a:r>
              <a:rPr lang="ru-RU" smtClean="0"/>
              <a:t>Язык манипулирования данными –предназначен для работы с данными</a:t>
            </a:r>
          </a:p>
          <a:p>
            <a:pPr eaLnBrk="1" hangingPunct="1"/>
            <a:r>
              <a:rPr lang="ru-RU" smtClean="0"/>
              <a:t>Основные команды языка:</a:t>
            </a:r>
          </a:p>
          <a:p>
            <a:pPr eaLnBrk="1" hangingPunct="1">
              <a:buFont typeface="Wingdings" panose="05000000000000000000" pitchFamily="2" charset="2"/>
              <a:buChar char="Ø"/>
            </a:pPr>
            <a:r>
              <a:rPr lang="ru-RU" smtClean="0"/>
              <a:t>Поиск данных</a:t>
            </a:r>
          </a:p>
          <a:p>
            <a:pPr eaLnBrk="1" hangingPunct="1">
              <a:buFont typeface="Wingdings" panose="05000000000000000000" pitchFamily="2" charset="2"/>
              <a:buChar char="Ø"/>
            </a:pPr>
            <a:r>
              <a:rPr lang="ru-RU" smtClean="0"/>
              <a:t>Изменение данных</a:t>
            </a:r>
          </a:p>
          <a:p>
            <a:pPr eaLnBrk="1" hangingPunct="1">
              <a:buFont typeface="Wingdings" panose="05000000000000000000" pitchFamily="2" charset="2"/>
              <a:buChar char="Ø"/>
            </a:pPr>
            <a:r>
              <a:rPr lang="ru-RU" smtClean="0"/>
              <a:t>Удаление данных</a:t>
            </a:r>
          </a:p>
          <a:p>
            <a:pPr eaLnBrk="1" hangingPunct="1">
              <a:buFont typeface="Wingdings" panose="05000000000000000000" pitchFamily="2" charset="2"/>
              <a:buChar char="Ø"/>
            </a:pPr>
            <a:r>
              <a:rPr lang="ru-RU" smtClean="0"/>
              <a:t>Добавление данных</a:t>
            </a:r>
          </a:p>
          <a:p>
            <a:pPr eaLnBrk="1" hangingPunct="1">
              <a:buFont typeface="Wingdings" panose="05000000000000000000" pitchFamily="2" charset="2"/>
              <a:buNone/>
            </a:pPr>
            <a:endParaRPr lang="ru-RU" smtClean="0"/>
          </a:p>
        </p:txBody>
      </p:sp>
      <p:sp>
        <p:nvSpPr>
          <p:cNvPr id="35843"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771844-D7DE-4FD0-A290-9DC5E2A15F7B}" type="datetime1">
              <a:rPr lang="ru-RU" smtClean="0">
                <a:solidFill>
                  <a:srgbClr val="FFFFFF"/>
                </a:solidFill>
              </a:rPr>
              <a:t>07.02.2014</a:t>
            </a:fld>
            <a:endParaRPr lang="ru-RU" smtClean="0">
              <a:solidFill>
                <a:srgbClr val="FFFFFF"/>
              </a:solidFill>
            </a:endParaRPr>
          </a:p>
        </p:txBody>
      </p:sp>
      <p:sp>
        <p:nvSpPr>
          <p:cNvPr id="35844"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1F5196-AA36-4092-BC11-50E8660DD4F3}" type="slidenum">
              <a:rPr lang="ru-RU">
                <a:solidFill>
                  <a:srgbClr val="7B9899"/>
                </a:solidFill>
              </a:rPr>
              <a:pPr eaLnBrk="1" hangingPunct="1"/>
              <a:t>19</a:t>
            </a:fld>
            <a:endParaRPr lang="ru-RU">
              <a:solidFill>
                <a:srgbClr val="7B98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ru-RU" smtClean="0">
                <a:solidFill>
                  <a:srgbClr val="7B9899"/>
                </a:solidFill>
              </a:rPr>
              <a:t>Вопросы</a:t>
            </a:r>
          </a:p>
        </p:txBody>
      </p:sp>
      <p:sp>
        <p:nvSpPr>
          <p:cNvPr id="16390" name="Rectangle 5"/>
          <p:cNvSpPr>
            <a:spLocks noGrp="1" noChangeArrowheads="1"/>
          </p:cNvSpPr>
          <p:nvPr>
            <p:ph idx="1"/>
          </p:nvPr>
        </p:nvSpPr>
        <p:spPr/>
        <p:txBody>
          <a:bodyPr/>
          <a:lstStyle/>
          <a:p>
            <a:pPr marL="609600" indent="-609600" eaLnBrk="1" hangingPunct="1">
              <a:buFont typeface="Wingdings" panose="05000000000000000000" pitchFamily="2" charset="2"/>
              <a:buAutoNum type="arabicPeriod"/>
            </a:pPr>
            <a:r>
              <a:rPr lang="ru-RU" dirty="0" smtClean="0"/>
              <a:t>Назначение БД</a:t>
            </a:r>
          </a:p>
          <a:p>
            <a:pPr marL="609600" indent="-609600" eaLnBrk="1" hangingPunct="1">
              <a:buFont typeface="Wingdings" panose="05000000000000000000" pitchFamily="2" charset="2"/>
              <a:buAutoNum type="arabicPeriod"/>
            </a:pPr>
            <a:r>
              <a:rPr lang="ru-RU" dirty="0" smtClean="0"/>
              <a:t>Свойства БД</a:t>
            </a:r>
          </a:p>
          <a:p>
            <a:pPr marL="609600" indent="-609600" eaLnBrk="1" hangingPunct="1">
              <a:buFont typeface="Wingdings" panose="05000000000000000000" pitchFamily="2" charset="2"/>
              <a:buAutoNum type="arabicPeriod"/>
            </a:pPr>
            <a:r>
              <a:rPr lang="ru-RU" dirty="0" smtClean="0"/>
              <a:t>Понятие модели БД</a:t>
            </a:r>
          </a:p>
          <a:p>
            <a:pPr marL="609600" indent="-609600" eaLnBrk="1" hangingPunct="1">
              <a:buFont typeface="Wingdings" panose="05000000000000000000" pitchFamily="2" charset="2"/>
              <a:buAutoNum type="arabicPeriod"/>
            </a:pPr>
            <a:endParaRPr lang="ru-RU" dirty="0" smtClean="0"/>
          </a:p>
        </p:txBody>
      </p:sp>
      <p:sp>
        <p:nvSpPr>
          <p:cNvPr id="16387"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0FAC159-F8C9-46C6-9073-BA4121875ADC}" type="datetime1">
              <a:rPr lang="ru-RU" smtClean="0">
                <a:solidFill>
                  <a:srgbClr val="FFFFFF"/>
                </a:solidFill>
              </a:rPr>
              <a:t>07.02.2014</a:t>
            </a:fld>
            <a:endParaRPr lang="ru-RU" smtClean="0">
              <a:solidFill>
                <a:srgbClr val="FFFFFF"/>
              </a:solidFill>
            </a:endParaRPr>
          </a:p>
        </p:txBody>
      </p:sp>
      <p:sp>
        <p:nvSpPr>
          <p:cNvPr id="16388"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C890DD-92E9-48C0-829E-E3A52AB9D9B6}" type="slidenum">
              <a:rPr lang="ru-RU">
                <a:solidFill>
                  <a:srgbClr val="7B9899"/>
                </a:solidFill>
              </a:rPr>
              <a:pPr eaLnBrk="1" hangingPunct="1"/>
              <a:t>2</a:t>
            </a:fld>
            <a:endParaRPr lang="ru-RU">
              <a:solidFill>
                <a:srgbClr val="7B9899"/>
              </a:solidFill>
            </a:endParaRPr>
          </a:p>
        </p:txBody>
      </p:sp>
    </p:spTree>
  </p:cSld>
  <p:clrMapOvr>
    <a:masterClrMapping/>
  </p:clrMapOvr>
  <p:transition>
    <p:check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smtClean="0">
                <a:solidFill>
                  <a:srgbClr val="7B9899"/>
                </a:solidFill>
              </a:rPr>
              <a:t>Проектирование БД</a:t>
            </a:r>
          </a:p>
        </p:txBody>
      </p:sp>
      <p:sp>
        <p:nvSpPr>
          <p:cNvPr id="36870" name="Rectangle 3"/>
          <p:cNvSpPr>
            <a:spLocks noGrp="1" noChangeArrowheads="1"/>
          </p:cNvSpPr>
          <p:nvPr>
            <p:ph idx="1"/>
          </p:nvPr>
        </p:nvSpPr>
        <p:spPr/>
        <p:txBody>
          <a:bodyPr/>
          <a:lstStyle/>
          <a:p>
            <a:pPr eaLnBrk="1" hangingPunct="1"/>
            <a:r>
              <a:rPr lang="ru-RU" sz="3600" smtClean="0"/>
              <a:t>Концептуальное проектирование</a:t>
            </a:r>
          </a:p>
          <a:p>
            <a:pPr eaLnBrk="1" hangingPunct="1"/>
            <a:r>
              <a:rPr lang="ru-RU" sz="3600" smtClean="0"/>
              <a:t>Логическое проектирование</a:t>
            </a:r>
          </a:p>
          <a:p>
            <a:pPr eaLnBrk="1" hangingPunct="1"/>
            <a:r>
              <a:rPr lang="ru-RU" sz="3600" smtClean="0"/>
              <a:t>Разработка БД</a:t>
            </a:r>
          </a:p>
        </p:txBody>
      </p:sp>
      <p:sp>
        <p:nvSpPr>
          <p:cNvPr id="36867"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C71536-75DF-41F0-9A27-CF430CA3D9F4}" type="datetime1">
              <a:rPr lang="ru-RU" smtClean="0">
                <a:solidFill>
                  <a:srgbClr val="FFFFFF"/>
                </a:solidFill>
              </a:rPr>
              <a:t>07.02.2014</a:t>
            </a:fld>
            <a:endParaRPr lang="ru-RU" smtClean="0">
              <a:solidFill>
                <a:srgbClr val="FFFFFF"/>
              </a:solidFill>
            </a:endParaRPr>
          </a:p>
        </p:txBody>
      </p:sp>
      <p:sp>
        <p:nvSpPr>
          <p:cNvPr id="36868"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73656E-40C9-463C-ABA1-390070DC8D1D}" type="slidenum">
              <a:rPr lang="ru-RU">
                <a:solidFill>
                  <a:srgbClr val="7B9899"/>
                </a:solidFill>
              </a:rPr>
              <a:pPr eaLnBrk="1" hangingPunct="1"/>
              <a:t>20</a:t>
            </a:fld>
            <a:endParaRPr lang="ru-RU">
              <a:solidFill>
                <a:srgbClr val="7B989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pPr eaLnBrk="1" fontAlgn="auto" hangingPunct="1">
              <a:spcAft>
                <a:spcPts val="0"/>
              </a:spcAft>
              <a:defRPr/>
            </a:pPr>
            <a:r>
              <a:rPr lang="ru-RU" sz="4000"/>
              <a:t>Цели концептуального проектирования</a:t>
            </a:r>
          </a:p>
        </p:txBody>
      </p:sp>
      <p:sp>
        <p:nvSpPr>
          <p:cNvPr id="37894" name="Rectangle 3"/>
          <p:cNvSpPr>
            <a:spLocks noGrp="1" noChangeArrowheads="1"/>
          </p:cNvSpPr>
          <p:nvPr>
            <p:ph idx="1"/>
          </p:nvPr>
        </p:nvSpPr>
        <p:spPr/>
        <p:txBody>
          <a:bodyPr/>
          <a:lstStyle/>
          <a:p>
            <a:pPr eaLnBrk="1" hangingPunct="1"/>
            <a:r>
              <a:rPr lang="ru-RU" smtClean="0"/>
              <a:t>Сбор и анализ требований пользователей информационной системы</a:t>
            </a:r>
          </a:p>
          <a:p>
            <a:pPr eaLnBrk="1" hangingPunct="1"/>
            <a:r>
              <a:rPr lang="ru-RU" smtClean="0"/>
              <a:t>Определение состава и структуры данных</a:t>
            </a:r>
          </a:p>
          <a:p>
            <a:pPr eaLnBrk="1" hangingPunct="1"/>
            <a:r>
              <a:rPr lang="ru-RU" smtClean="0"/>
              <a:t>Определение связей между данными</a:t>
            </a:r>
          </a:p>
          <a:p>
            <a:pPr eaLnBrk="1" hangingPunct="1"/>
            <a:endParaRPr lang="ru-RU" smtClean="0"/>
          </a:p>
        </p:txBody>
      </p:sp>
      <p:sp>
        <p:nvSpPr>
          <p:cNvPr id="37891"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8140540-D61B-44EC-835F-09CE95020732}" type="datetime1">
              <a:rPr lang="ru-RU" smtClean="0">
                <a:solidFill>
                  <a:srgbClr val="FFFFFF"/>
                </a:solidFill>
              </a:rPr>
              <a:t>07.02.2014</a:t>
            </a:fld>
            <a:endParaRPr lang="ru-RU" smtClean="0">
              <a:solidFill>
                <a:srgbClr val="FFFFFF"/>
              </a:solidFill>
            </a:endParaRPr>
          </a:p>
        </p:txBody>
      </p:sp>
      <p:sp>
        <p:nvSpPr>
          <p:cNvPr id="37892"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CA816FC-8EF8-45A8-BF14-5C8039DD5EB3}" type="slidenum">
              <a:rPr lang="ru-RU">
                <a:solidFill>
                  <a:srgbClr val="7B9899"/>
                </a:solidFill>
              </a:rPr>
              <a:pPr eaLnBrk="1" hangingPunct="1"/>
              <a:t>21</a:t>
            </a:fld>
            <a:endParaRPr lang="ru-RU">
              <a:solidFill>
                <a:srgbClr val="7B989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smtClean="0">
                <a:solidFill>
                  <a:srgbClr val="7B9899"/>
                </a:solidFill>
              </a:rPr>
              <a:t>Концептуальное проектирование</a:t>
            </a:r>
          </a:p>
        </p:txBody>
      </p:sp>
      <p:sp>
        <p:nvSpPr>
          <p:cNvPr id="38918" name="Rectangle 3"/>
          <p:cNvSpPr>
            <a:spLocks noGrp="1" noChangeArrowheads="1"/>
          </p:cNvSpPr>
          <p:nvPr>
            <p:ph idx="1"/>
          </p:nvPr>
        </p:nvSpPr>
        <p:spPr/>
        <p:txBody>
          <a:bodyPr/>
          <a:lstStyle/>
          <a:p>
            <a:pPr eaLnBrk="1" hangingPunct="1"/>
            <a:r>
              <a:rPr lang="ru-RU" smtClean="0"/>
              <a:t>Концептуальная модель должна адекватно отображать  предметную область </a:t>
            </a:r>
          </a:p>
          <a:p>
            <a:pPr eaLnBrk="1" hangingPunct="1"/>
            <a:r>
              <a:rPr lang="ru-RU" smtClean="0"/>
              <a:t>Применение формализованных моделей для описания семантических свойств предметной области</a:t>
            </a:r>
          </a:p>
          <a:p>
            <a:pPr eaLnBrk="1" hangingPunct="1"/>
            <a:r>
              <a:rPr lang="ru-RU" smtClean="0"/>
              <a:t>Использование </a:t>
            </a:r>
            <a:r>
              <a:rPr lang="en-US" smtClean="0"/>
              <a:t>CASE</a:t>
            </a:r>
            <a:r>
              <a:rPr lang="ru-RU" smtClean="0"/>
              <a:t>-средств</a:t>
            </a:r>
          </a:p>
          <a:p>
            <a:pPr eaLnBrk="1" hangingPunct="1"/>
            <a:endParaRPr lang="ru-RU" smtClean="0"/>
          </a:p>
          <a:p>
            <a:pPr eaLnBrk="1" hangingPunct="1"/>
            <a:endParaRPr lang="ru-RU" smtClean="0"/>
          </a:p>
        </p:txBody>
      </p:sp>
      <p:sp>
        <p:nvSpPr>
          <p:cNvPr id="38915"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BF6301-74A2-4ABB-86F9-CA8624A68F9F}" type="datetime1">
              <a:rPr lang="ru-RU" smtClean="0">
                <a:solidFill>
                  <a:srgbClr val="FFFFFF"/>
                </a:solidFill>
              </a:rPr>
              <a:t>07.02.2014</a:t>
            </a:fld>
            <a:endParaRPr lang="ru-RU" smtClean="0">
              <a:solidFill>
                <a:srgbClr val="FFFFFF"/>
              </a:solidFill>
            </a:endParaRPr>
          </a:p>
        </p:txBody>
      </p:sp>
      <p:sp>
        <p:nvSpPr>
          <p:cNvPr id="38916"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1F0E6E-8B6A-454F-B18B-54DE8432C45C}" type="slidenum">
              <a:rPr lang="ru-RU">
                <a:solidFill>
                  <a:srgbClr val="7B9899"/>
                </a:solidFill>
              </a:rPr>
              <a:pPr eaLnBrk="1" hangingPunct="1"/>
              <a:t>22</a:t>
            </a:fld>
            <a:endParaRPr lang="ru-RU">
              <a:solidFill>
                <a:srgbClr val="7B989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marL="838200" indent="-838200" eaLnBrk="1" hangingPunct="1"/>
            <a:r>
              <a:rPr lang="ru-RU" sz="4000" smtClean="0">
                <a:solidFill>
                  <a:srgbClr val="7B9899"/>
                </a:solidFill>
              </a:rPr>
              <a:t>Проектирование БД. Анализ предметной области</a:t>
            </a:r>
            <a:br>
              <a:rPr lang="ru-RU" sz="4000" smtClean="0">
                <a:solidFill>
                  <a:srgbClr val="7B9899"/>
                </a:solidFill>
              </a:rPr>
            </a:br>
            <a:endParaRPr lang="ru-RU" sz="4000" smtClean="0">
              <a:solidFill>
                <a:srgbClr val="7B9899"/>
              </a:solidFill>
            </a:endParaRPr>
          </a:p>
        </p:txBody>
      </p:sp>
      <p:sp>
        <p:nvSpPr>
          <p:cNvPr id="39942" name="Rectangle 3"/>
          <p:cNvSpPr>
            <a:spLocks noGrp="1" noChangeArrowheads="1"/>
          </p:cNvSpPr>
          <p:nvPr>
            <p:ph idx="1"/>
          </p:nvPr>
        </p:nvSpPr>
        <p:spPr/>
        <p:txBody>
          <a:bodyPr/>
          <a:lstStyle/>
          <a:p>
            <a:pPr eaLnBrk="1" hangingPunct="1"/>
            <a:r>
              <a:rPr lang="ru-RU" smtClean="0"/>
              <a:t>выделение объектов предметной области, информация о которых будет содержаться в БД,</a:t>
            </a:r>
          </a:p>
          <a:p>
            <a:pPr eaLnBrk="1" hangingPunct="1"/>
            <a:r>
              <a:rPr lang="ru-RU" smtClean="0"/>
              <a:t>определение связей между объектами</a:t>
            </a:r>
          </a:p>
          <a:p>
            <a:pPr eaLnBrk="1" hangingPunct="1"/>
            <a:r>
              <a:rPr lang="ru-RU" smtClean="0"/>
              <a:t>выявление семантических ограничений при использовании данных </a:t>
            </a:r>
          </a:p>
          <a:p>
            <a:pPr eaLnBrk="1" hangingPunct="1"/>
            <a:r>
              <a:rPr lang="ru-RU" smtClean="0"/>
              <a:t>определение алгоритмов обработки данных</a:t>
            </a:r>
          </a:p>
        </p:txBody>
      </p:sp>
      <p:sp>
        <p:nvSpPr>
          <p:cNvPr id="39939"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5C4D55-CD86-4E6E-8700-AEC3AAC55E23}" type="datetime1">
              <a:rPr lang="ru-RU" smtClean="0">
                <a:solidFill>
                  <a:srgbClr val="FFFFFF"/>
                </a:solidFill>
              </a:rPr>
              <a:t>07.02.2014</a:t>
            </a:fld>
            <a:endParaRPr lang="ru-RU" smtClean="0">
              <a:solidFill>
                <a:srgbClr val="FFFFFF"/>
              </a:solidFill>
            </a:endParaRPr>
          </a:p>
        </p:txBody>
      </p:sp>
      <p:sp>
        <p:nvSpPr>
          <p:cNvPr id="39940"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D00646-4D5F-4D53-A884-D399A75106C2}" type="slidenum">
              <a:rPr lang="ru-RU">
                <a:solidFill>
                  <a:srgbClr val="7B9899"/>
                </a:solidFill>
              </a:rPr>
              <a:pPr eaLnBrk="1" hangingPunct="1"/>
              <a:t>23</a:t>
            </a:fld>
            <a:endParaRPr lang="ru-RU">
              <a:solidFill>
                <a:srgbClr val="7B989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pPr eaLnBrk="1" hangingPunct="1"/>
            <a:r>
              <a:rPr lang="ru-RU" sz="4000" smtClean="0">
                <a:solidFill>
                  <a:srgbClr val="7B9899"/>
                </a:solidFill>
              </a:rPr>
              <a:t>Пример фрагмента концептуальной модели</a:t>
            </a:r>
          </a:p>
        </p:txBody>
      </p:sp>
      <p:sp>
        <p:nvSpPr>
          <p:cNvPr id="40966" name="Rectangle 3"/>
          <p:cNvSpPr>
            <a:spLocks noGrp="1" noChangeArrowheads="1"/>
          </p:cNvSpPr>
          <p:nvPr>
            <p:ph idx="1"/>
          </p:nvPr>
        </p:nvSpPr>
        <p:spPr/>
        <p:txBody>
          <a:bodyPr/>
          <a:lstStyle/>
          <a:p>
            <a:pPr eaLnBrk="1" hangingPunct="1"/>
            <a:endParaRPr lang="ru-RU" smtClean="0"/>
          </a:p>
        </p:txBody>
      </p:sp>
      <p:sp>
        <p:nvSpPr>
          <p:cNvPr id="40963"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1AC44B-841E-4D6A-9A33-3011C1FE9976}" type="datetime1">
              <a:rPr lang="ru-RU" smtClean="0">
                <a:solidFill>
                  <a:srgbClr val="FFFFFF"/>
                </a:solidFill>
              </a:rPr>
              <a:t>07.02.2014</a:t>
            </a:fld>
            <a:endParaRPr lang="ru-RU" smtClean="0">
              <a:solidFill>
                <a:srgbClr val="FFFFFF"/>
              </a:solidFill>
            </a:endParaRPr>
          </a:p>
        </p:txBody>
      </p:sp>
      <p:sp>
        <p:nvSpPr>
          <p:cNvPr id="40964"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23"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444D63-A5DF-4AFC-A7AB-4D198AB321F4}" type="slidenum">
              <a:rPr lang="ru-RU">
                <a:solidFill>
                  <a:srgbClr val="7B9899"/>
                </a:solidFill>
              </a:rPr>
              <a:pPr eaLnBrk="1" hangingPunct="1"/>
              <a:t>24</a:t>
            </a:fld>
            <a:endParaRPr lang="ru-RU">
              <a:solidFill>
                <a:srgbClr val="7B9899"/>
              </a:solidFill>
            </a:endParaRPr>
          </a:p>
        </p:txBody>
      </p:sp>
      <p:sp>
        <p:nvSpPr>
          <p:cNvPr id="40967" name="Rectangle 4"/>
          <p:cNvSpPr>
            <a:spLocks noChangeArrowheads="1"/>
          </p:cNvSpPr>
          <p:nvPr/>
        </p:nvSpPr>
        <p:spPr bwMode="auto">
          <a:xfrm>
            <a:off x="3581400" y="2209800"/>
            <a:ext cx="2057400" cy="914400"/>
          </a:xfrm>
          <a:prstGeom prst="rect">
            <a:avLst/>
          </a:prstGeom>
          <a:solidFill>
            <a:schemeClr val="accent6">
              <a:lumMod val="60000"/>
              <a:lumOff val="40000"/>
            </a:schemeClr>
          </a:solidFill>
          <a:ln w="9525" algn="ctr">
            <a:solidFill>
              <a:srgbClr val="333333"/>
            </a:solidFill>
            <a:miter lim="800000"/>
            <a:headEnd/>
            <a:tailEnd/>
          </a:ln>
          <a:effectLst/>
        </p:spPr>
        <p:txBody>
          <a:bodyPr wrap="none" anchor="ctr"/>
          <a:lstStyle/>
          <a:p>
            <a:pPr algn="ctr">
              <a:defRPr/>
            </a:pPr>
            <a:r>
              <a:rPr lang="ru-RU" sz="2000">
                <a:latin typeface="Arial Black" pitchFamily="34" charset="0"/>
              </a:rPr>
              <a:t>группа</a:t>
            </a:r>
          </a:p>
        </p:txBody>
      </p:sp>
      <p:sp>
        <p:nvSpPr>
          <p:cNvPr id="40968" name="Rectangle 5"/>
          <p:cNvSpPr>
            <a:spLocks noChangeArrowheads="1"/>
          </p:cNvSpPr>
          <p:nvPr/>
        </p:nvSpPr>
        <p:spPr bwMode="auto">
          <a:xfrm>
            <a:off x="3505200" y="4953000"/>
            <a:ext cx="2057400" cy="914400"/>
          </a:xfrm>
          <a:prstGeom prst="rect">
            <a:avLst/>
          </a:prstGeom>
          <a:solidFill>
            <a:schemeClr val="accent6">
              <a:lumMod val="60000"/>
              <a:lumOff val="40000"/>
            </a:schemeClr>
          </a:solidFill>
          <a:ln w="9525" algn="ctr">
            <a:solidFill>
              <a:srgbClr val="333333"/>
            </a:solidFill>
            <a:miter lim="800000"/>
            <a:headEnd/>
            <a:tailEnd/>
          </a:ln>
          <a:effectLst/>
        </p:spPr>
        <p:txBody>
          <a:bodyPr wrap="none" anchor="ctr"/>
          <a:lstStyle/>
          <a:p>
            <a:pPr algn="ctr">
              <a:defRPr/>
            </a:pPr>
            <a:r>
              <a:rPr lang="ru-RU" sz="2000">
                <a:latin typeface="Arial Black" pitchFamily="34" charset="0"/>
              </a:rPr>
              <a:t>студент</a:t>
            </a:r>
          </a:p>
        </p:txBody>
      </p:sp>
      <p:sp>
        <p:nvSpPr>
          <p:cNvPr id="40969" name="AutoShape 6"/>
          <p:cNvSpPr>
            <a:spLocks noChangeArrowheads="1"/>
          </p:cNvSpPr>
          <p:nvPr/>
        </p:nvSpPr>
        <p:spPr bwMode="auto">
          <a:xfrm>
            <a:off x="3352800" y="3505200"/>
            <a:ext cx="2590800" cy="985838"/>
          </a:xfrm>
          <a:prstGeom prst="diamond">
            <a:avLst/>
          </a:prstGeom>
          <a:solidFill>
            <a:schemeClr val="accent6">
              <a:lumMod val="60000"/>
              <a:lumOff val="40000"/>
            </a:schemeClr>
          </a:solidFill>
          <a:ln w="9525" algn="ctr">
            <a:solidFill>
              <a:srgbClr val="333333"/>
            </a:solidFill>
            <a:miter lim="800000"/>
            <a:headEnd/>
            <a:tailEnd/>
          </a:ln>
          <a:effectLst/>
        </p:spPr>
        <p:txBody>
          <a:bodyPr wrap="none" anchor="ctr"/>
          <a:lstStyle/>
          <a:p>
            <a:pPr algn="ctr">
              <a:defRPr/>
            </a:pPr>
            <a:r>
              <a:rPr lang="ru-RU" sz="2000">
                <a:latin typeface="Arial Black" pitchFamily="34" charset="0"/>
              </a:rPr>
              <a:t>учится</a:t>
            </a:r>
          </a:p>
        </p:txBody>
      </p:sp>
      <p:sp>
        <p:nvSpPr>
          <p:cNvPr id="40970" name="Oval 7"/>
          <p:cNvSpPr>
            <a:spLocks noChangeArrowheads="1"/>
          </p:cNvSpPr>
          <p:nvPr/>
        </p:nvSpPr>
        <p:spPr bwMode="auto">
          <a:xfrm>
            <a:off x="6324600" y="1905000"/>
            <a:ext cx="1752600" cy="685800"/>
          </a:xfrm>
          <a:prstGeom prst="ellipse">
            <a:avLst/>
          </a:prstGeom>
          <a:solidFill>
            <a:schemeClr val="accent6">
              <a:lumMod val="60000"/>
              <a:lumOff val="40000"/>
            </a:schemeClr>
          </a:solidFill>
          <a:ln w="9525" algn="ctr">
            <a:solidFill>
              <a:srgbClr val="333333"/>
            </a:solidFill>
            <a:miter lim="800000"/>
            <a:headEnd/>
            <a:tailEnd/>
          </a:ln>
          <a:effectLst/>
        </p:spPr>
        <p:txBody>
          <a:bodyPr wrap="none" anchor="ctr"/>
          <a:lstStyle/>
          <a:p>
            <a:pPr algn="ctr">
              <a:defRPr/>
            </a:pPr>
            <a:r>
              <a:rPr lang="ru-RU" sz="2000" dirty="0">
                <a:latin typeface="Arial Black" pitchFamily="34" charset="0"/>
              </a:rPr>
              <a:t>Кол-во</a:t>
            </a:r>
          </a:p>
          <a:p>
            <a:pPr algn="ctr">
              <a:defRPr/>
            </a:pPr>
            <a:r>
              <a:rPr lang="ru-RU" sz="2000" dirty="0" err="1">
                <a:latin typeface="Arial Black" pitchFamily="34" charset="0"/>
              </a:rPr>
              <a:t>студ</a:t>
            </a:r>
            <a:endParaRPr lang="ru-RU" sz="2000" dirty="0">
              <a:latin typeface="Arial Black" pitchFamily="34" charset="0"/>
            </a:endParaRPr>
          </a:p>
        </p:txBody>
      </p:sp>
      <p:sp>
        <p:nvSpPr>
          <p:cNvPr id="40971" name="Oval 8"/>
          <p:cNvSpPr>
            <a:spLocks noChangeArrowheads="1"/>
          </p:cNvSpPr>
          <p:nvPr/>
        </p:nvSpPr>
        <p:spPr bwMode="auto">
          <a:xfrm>
            <a:off x="6400800" y="2819400"/>
            <a:ext cx="1752600" cy="685800"/>
          </a:xfrm>
          <a:prstGeom prst="ellipse">
            <a:avLst/>
          </a:prstGeom>
          <a:solidFill>
            <a:schemeClr val="accent6">
              <a:lumMod val="60000"/>
              <a:lumOff val="40000"/>
            </a:schemeClr>
          </a:solidFill>
          <a:ln w="9525" algn="ctr">
            <a:solidFill>
              <a:srgbClr val="333333"/>
            </a:solidFill>
            <a:miter lim="800000"/>
            <a:headEnd/>
            <a:tailEnd/>
          </a:ln>
          <a:effectLst/>
        </p:spPr>
        <p:txBody>
          <a:bodyPr wrap="none" anchor="ctr"/>
          <a:lstStyle/>
          <a:p>
            <a:pPr algn="ctr">
              <a:defRPr/>
            </a:pPr>
            <a:r>
              <a:rPr lang="ru-RU" sz="2000" dirty="0">
                <a:latin typeface="Arial Black" pitchFamily="34" charset="0"/>
              </a:rPr>
              <a:t>староста</a:t>
            </a:r>
          </a:p>
        </p:txBody>
      </p:sp>
      <p:sp>
        <p:nvSpPr>
          <p:cNvPr id="40972" name="Oval 9"/>
          <p:cNvSpPr>
            <a:spLocks noChangeArrowheads="1"/>
          </p:cNvSpPr>
          <p:nvPr/>
        </p:nvSpPr>
        <p:spPr bwMode="auto">
          <a:xfrm>
            <a:off x="6934200" y="4267200"/>
            <a:ext cx="1752600" cy="685800"/>
          </a:xfrm>
          <a:prstGeom prst="ellipse">
            <a:avLst/>
          </a:prstGeom>
          <a:solidFill>
            <a:schemeClr val="accent6">
              <a:lumMod val="60000"/>
              <a:lumOff val="40000"/>
            </a:schemeClr>
          </a:solidFill>
          <a:ln w="9525" algn="ctr">
            <a:solidFill>
              <a:srgbClr val="333333"/>
            </a:solidFill>
            <a:miter lim="800000"/>
            <a:headEnd/>
            <a:tailEnd/>
          </a:ln>
          <a:effectLst/>
        </p:spPr>
        <p:txBody>
          <a:bodyPr wrap="none" anchor="ctr"/>
          <a:lstStyle/>
          <a:p>
            <a:pPr algn="ctr">
              <a:defRPr/>
            </a:pPr>
            <a:r>
              <a:rPr lang="ru-RU" sz="2000">
                <a:latin typeface="Arial Black" pitchFamily="34" charset="0"/>
              </a:rPr>
              <a:t>ФИО</a:t>
            </a:r>
          </a:p>
        </p:txBody>
      </p:sp>
      <p:sp>
        <p:nvSpPr>
          <p:cNvPr id="40973" name="Oval 10"/>
          <p:cNvSpPr>
            <a:spLocks noChangeArrowheads="1"/>
          </p:cNvSpPr>
          <p:nvPr/>
        </p:nvSpPr>
        <p:spPr bwMode="auto">
          <a:xfrm>
            <a:off x="6934200" y="5334000"/>
            <a:ext cx="1752600" cy="685800"/>
          </a:xfrm>
          <a:prstGeom prst="ellipse">
            <a:avLst/>
          </a:prstGeom>
          <a:solidFill>
            <a:schemeClr val="accent6">
              <a:lumMod val="60000"/>
              <a:lumOff val="40000"/>
            </a:schemeClr>
          </a:solidFill>
          <a:ln w="9525" algn="ctr">
            <a:solidFill>
              <a:srgbClr val="333333"/>
            </a:solidFill>
            <a:miter lim="800000"/>
            <a:headEnd/>
            <a:tailEnd/>
          </a:ln>
          <a:effectLst/>
        </p:spPr>
        <p:txBody>
          <a:bodyPr wrap="none" anchor="ctr"/>
          <a:lstStyle/>
          <a:p>
            <a:pPr algn="ctr">
              <a:defRPr/>
            </a:pPr>
            <a:r>
              <a:rPr lang="ru-RU" sz="2000" dirty="0">
                <a:latin typeface="Arial Black" pitchFamily="34" charset="0"/>
              </a:rPr>
              <a:t>Дата </a:t>
            </a:r>
            <a:r>
              <a:rPr lang="ru-RU" sz="2000" dirty="0" err="1">
                <a:latin typeface="Arial Black" pitchFamily="34" charset="0"/>
              </a:rPr>
              <a:t>рожд</a:t>
            </a:r>
            <a:r>
              <a:rPr lang="ru-RU" sz="2000" dirty="0">
                <a:latin typeface="Arial Black" pitchFamily="34" charset="0"/>
              </a:rPr>
              <a:t>.</a:t>
            </a:r>
          </a:p>
        </p:txBody>
      </p:sp>
      <p:sp>
        <p:nvSpPr>
          <p:cNvPr id="40974" name="Oval 11"/>
          <p:cNvSpPr>
            <a:spLocks noChangeArrowheads="1"/>
          </p:cNvSpPr>
          <p:nvPr/>
        </p:nvSpPr>
        <p:spPr bwMode="auto">
          <a:xfrm>
            <a:off x="1371600" y="5105400"/>
            <a:ext cx="1752600" cy="685800"/>
          </a:xfrm>
          <a:prstGeom prst="ellipse">
            <a:avLst/>
          </a:prstGeom>
          <a:solidFill>
            <a:schemeClr val="accent6">
              <a:lumMod val="60000"/>
              <a:lumOff val="40000"/>
            </a:schemeClr>
          </a:solidFill>
          <a:ln w="9525" algn="ctr">
            <a:solidFill>
              <a:srgbClr val="333333"/>
            </a:solidFill>
            <a:miter lim="800000"/>
            <a:headEnd/>
            <a:tailEnd/>
          </a:ln>
          <a:effectLst/>
        </p:spPr>
        <p:txBody>
          <a:bodyPr wrap="none" anchor="ctr"/>
          <a:lstStyle/>
          <a:p>
            <a:pPr algn="ctr">
              <a:defRPr/>
            </a:pPr>
            <a:r>
              <a:rPr lang="ru-RU" sz="2000" dirty="0">
                <a:latin typeface="Arial Black" pitchFamily="34" charset="0"/>
              </a:rPr>
              <a:t>№ </a:t>
            </a:r>
            <a:r>
              <a:rPr lang="ru-RU" sz="2000" dirty="0" err="1">
                <a:latin typeface="Arial Black" pitchFamily="34" charset="0"/>
              </a:rPr>
              <a:t>Зач</a:t>
            </a:r>
            <a:r>
              <a:rPr lang="ru-RU" sz="2000" dirty="0">
                <a:latin typeface="Arial Black" pitchFamily="34" charset="0"/>
              </a:rPr>
              <a:t>. Кн.</a:t>
            </a:r>
          </a:p>
          <a:p>
            <a:pPr algn="ctr">
              <a:defRPr/>
            </a:pPr>
            <a:endParaRPr lang="ru-RU" sz="2000" dirty="0">
              <a:latin typeface="Arial Black" pitchFamily="34" charset="0"/>
            </a:endParaRPr>
          </a:p>
        </p:txBody>
      </p:sp>
      <p:sp>
        <p:nvSpPr>
          <p:cNvPr id="40975" name="Oval 12"/>
          <p:cNvSpPr>
            <a:spLocks noChangeArrowheads="1"/>
          </p:cNvSpPr>
          <p:nvPr/>
        </p:nvSpPr>
        <p:spPr bwMode="auto">
          <a:xfrm>
            <a:off x="1447800" y="2362200"/>
            <a:ext cx="1752600" cy="685800"/>
          </a:xfrm>
          <a:prstGeom prst="ellipse">
            <a:avLst/>
          </a:prstGeom>
          <a:solidFill>
            <a:schemeClr val="accent6">
              <a:lumMod val="60000"/>
              <a:lumOff val="40000"/>
            </a:schemeClr>
          </a:solidFill>
          <a:ln w="9525" algn="ctr">
            <a:solidFill>
              <a:srgbClr val="333333"/>
            </a:solidFill>
            <a:miter lim="800000"/>
            <a:headEnd/>
            <a:tailEnd/>
          </a:ln>
          <a:effectLst/>
        </p:spPr>
        <p:txBody>
          <a:bodyPr wrap="none" anchor="ctr"/>
          <a:lstStyle/>
          <a:p>
            <a:pPr algn="ctr">
              <a:defRPr/>
            </a:pPr>
            <a:r>
              <a:rPr lang="ru-RU" sz="2000">
                <a:latin typeface="Arial Black" pitchFamily="34" charset="0"/>
              </a:rPr>
              <a:t>номер</a:t>
            </a:r>
          </a:p>
        </p:txBody>
      </p:sp>
      <p:sp>
        <p:nvSpPr>
          <p:cNvPr id="40976" name="Line 14"/>
          <p:cNvSpPr>
            <a:spLocks noChangeShapeType="1"/>
          </p:cNvSpPr>
          <p:nvPr/>
        </p:nvSpPr>
        <p:spPr bwMode="auto">
          <a:xfrm flipV="1">
            <a:off x="3200400" y="2667000"/>
            <a:ext cx="381000" cy="0"/>
          </a:xfrm>
          <a:prstGeom prst="line">
            <a:avLst/>
          </a:prstGeom>
          <a:noFill/>
          <a:ln w="28575">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0977" name="Line 15"/>
          <p:cNvSpPr>
            <a:spLocks noChangeShapeType="1"/>
          </p:cNvSpPr>
          <p:nvPr/>
        </p:nvSpPr>
        <p:spPr bwMode="auto">
          <a:xfrm flipV="1">
            <a:off x="5638800" y="2286000"/>
            <a:ext cx="685800" cy="228600"/>
          </a:xfrm>
          <a:prstGeom prst="line">
            <a:avLst/>
          </a:prstGeom>
          <a:noFill/>
          <a:ln w="28575">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0978" name="Line 16"/>
          <p:cNvSpPr>
            <a:spLocks noChangeShapeType="1"/>
          </p:cNvSpPr>
          <p:nvPr/>
        </p:nvSpPr>
        <p:spPr bwMode="auto">
          <a:xfrm>
            <a:off x="5638800" y="2667000"/>
            <a:ext cx="838200" cy="381000"/>
          </a:xfrm>
          <a:prstGeom prst="line">
            <a:avLst/>
          </a:prstGeom>
          <a:noFill/>
          <a:ln w="28575">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0979" name="Line 17"/>
          <p:cNvSpPr>
            <a:spLocks noChangeShapeType="1"/>
          </p:cNvSpPr>
          <p:nvPr/>
        </p:nvSpPr>
        <p:spPr bwMode="auto">
          <a:xfrm flipH="1">
            <a:off x="3048000" y="5410200"/>
            <a:ext cx="457200" cy="0"/>
          </a:xfrm>
          <a:prstGeom prst="line">
            <a:avLst/>
          </a:prstGeom>
          <a:noFill/>
          <a:ln w="28575">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0980" name="Line 18"/>
          <p:cNvSpPr>
            <a:spLocks noChangeShapeType="1"/>
          </p:cNvSpPr>
          <p:nvPr/>
        </p:nvSpPr>
        <p:spPr bwMode="auto">
          <a:xfrm flipV="1">
            <a:off x="5562600" y="4648200"/>
            <a:ext cx="1371600" cy="609600"/>
          </a:xfrm>
          <a:prstGeom prst="line">
            <a:avLst/>
          </a:prstGeom>
          <a:noFill/>
          <a:ln w="28575">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0981" name="Line 19"/>
          <p:cNvSpPr>
            <a:spLocks noChangeShapeType="1"/>
          </p:cNvSpPr>
          <p:nvPr/>
        </p:nvSpPr>
        <p:spPr bwMode="auto">
          <a:xfrm>
            <a:off x="5562600" y="5486400"/>
            <a:ext cx="1371600" cy="152400"/>
          </a:xfrm>
          <a:prstGeom prst="line">
            <a:avLst/>
          </a:prstGeom>
          <a:noFill/>
          <a:ln w="28575">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0982" name="Line 20"/>
          <p:cNvSpPr>
            <a:spLocks noChangeShapeType="1"/>
          </p:cNvSpPr>
          <p:nvPr/>
        </p:nvSpPr>
        <p:spPr bwMode="auto">
          <a:xfrm flipV="1">
            <a:off x="4648200" y="3124200"/>
            <a:ext cx="0" cy="381000"/>
          </a:xfrm>
          <a:prstGeom prst="line">
            <a:avLst/>
          </a:prstGeom>
          <a:noFill/>
          <a:ln w="28575">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0983" name="Line 21"/>
          <p:cNvSpPr>
            <a:spLocks noChangeShapeType="1"/>
          </p:cNvSpPr>
          <p:nvPr/>
        </p:nvSpPr>
        <p:spPr bwMode="auto">
          <a:xfrm>
            <a:off x="4648200" y="4495800"/>
            <a:ext cx="0" cy="457200"/>
          </a:xfrm>
          <a:prstGeom prst="line">
            <a:avLst/>
          </a:prstGeom>
          <a:noFill/>
          <a:ln w="28575">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40984" name="Line 22"/>
          <p:cNvSpPr>
            <a:spLocks noChangeShapeType="1"/>
          </p:cNvSpPr>
          <p:nvPr/>
        </p:nvSpPr>
        <p:spPr bwMode="auto">
          <a:xfrm>
            <a:off x="4648200" y="4495800"/>
            <a:ext cx="0" cy="533400"/>
          </a:xfrm>
          <a:prstGeom prst="line">
            <a:avLst/>
          </a:prstGeom>
          <a:noFill/>
          <a:ln w="28575">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ru-RU" smtClean="0">
                <a:solidFill>
                  <a:srgbClr val="7B9899"/>
                </a:solidFill>
              </a:rPr>
              <a:t>Выводы</a:t>
            </a:r>
          </a:p>
        </p:txBody>
      </p:sp>
      <p:sp>
        <p:nvSpPr>
          <p:cNvPr id="41990" name="Rectangle 5"/>
          <p:cNvSpPr>
            <a:spLocks noGrp="1" noChangeArrowheads="1"/>
          </p:cNvSpPr>
          <p:nvPr>
            <p:ph idx="1"/>
          </p:nvPr>
        </p:nvSpPr>
        <p:spPr/>
        <p:txBody>
          <a:bodyPr/>
          <a:lstStyle/>
          <a:p>
            <a:pPr eaLnBrk="1" hangingPunct="1"/>
            <a:r>
              <a:rPr lang="ru-RU" smtClean="0"/>
              <a:t>БД – основа  любой ИС</a:t>
            </a:r>
          </a:p>
          <a:p>
            <a:pPr eaLnBrk="1" hangingPunct="1"/>
            <a:r>
              <a:rPr lang="ru-RU" smtClean="0"/>
              <a:t>Для работы с БД используют СУБД</a:t>
            </a:r>
          </a:p>
          <a:p>
            <a:pPr eaLnBrk="1" hangingPunct="1"/>
            <a:r>
              <a:rPr lang="ru-RU" smtClean="0"/>
              <a:t>Разработка БД включает несколько этапов: </a:t>
            </a:r>
          </a:p>
          <a:p>
            <a:pPr eaLnBrk="1" hangingPunct="1">
              <a:buFont typeface="Wingdings" panose="05000000000000000000" pitchFamily="2" charset="2"/>
              <a:buChar char="Ø"/>
            </a:pPr>
            <a:r>
              <a:rPr lang="ru-RU" smtClean="0"/>
              <a:t>концептуальное проектирование</a:t>
            </a:r>
          </a:p>
          <a:p>
            <a:pPr eaLnBrk="1" hangingPunct="1">
              <a:buFont typeface="Wingdings" panose="05000000000000000000" pitchFamily="2" charset="2"/>
              <a:buChar char="Ø"/>
            </a:pPr>
            <a:r>
              <a:rPr lang="ru-RU" smtClean="0"/>
              <a:t>логическое проектирование</a:t>
            </a:r>
          </a:p>
          <a:p>
            <a:pPr eaLnBrk="1" hangingPunct="1">
              <a:buFont typeface="Wingdings" panose="05000000000000000000" pitchFamily="2" charset="2"/>
              <a:buChar char="Ø"/>
            </a:pPr>
            <a:r>
              <a:rPr lang="ru-RU" smtClean="0"/>
              <a:t>реализация средствами конкретной СУБД</a:t>
            </a:r>
          </a:p>
          <a:p>
            <a:pPr eaLnBrk="1" hangingPunct="1">
              <a:buFont typeface="Wingdings" panose="05000000000000000000" pitchFamily="2" charset="2"/>
              <a:buNone/>
            </a:pPr>
            <a:endParaRPr lang="ru-RU" smtClean="0"/>
          </a:p>
        </p:txBody>
      </p:sp>
      <p:sp>
        <p:nvSpPr>
          <p:cNvPr id="41987"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658491-2550-4873-A38D-8A9B23EE287F}" type="datetime1">
              <a:rPr lang="ru-RU" smtClean="0">
                <a:solidFill>
                  <a:srgbClr val="FFFFFF"/>
                </a:solidFill>
              </a:rPr>
              <a:t>07.02.2014</a:t>
            </a:fld>
            <a:endParaRPr lang="ru-RU" smtClean="0">
              <a:solidFill>
                <a:srgbClr val="FFFFFF"/>
              </a:solidFill>
            </a:endParaRPr>
          </a:p>
        </p:txBody>
      </p:sp>
      <p:sp>
        <p:nvSpPr>
          <p:cNvPr id="41988"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ACC671-1996-4113-A699-082F437D76D4}" type="slidenum">
              <a:rPr lang="ru-RU">
                <a:solidFill>
                  <a:srgbClr val="7B9899"/>
                </a:solidFill>
              </a:rPr>
              <a:pPr eaLnBrk="1" hangingPunct="1"/>
              <a:t>25</a:t>
            </a:fld>
            <a:endParaRPr lang="ru-RU">
              <a:solidFill>
                <a:srgbClr val="7B9899"/>
              </a:solidFill>
            </a:endParaRPr>
          </a:p>
        </p:txBody>
      </p:sp>
    </p:spTree>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title"/>
          </p:nvPr>
        </p:nvSpPr>
        <p:spPr/>
        <p:txBody>
          <a:bodyPr/>
          <a:lstStyle/>
          <a:p>
            <a:pPr eaLnBrk="1" hangingPunct="1"/>
            <a:r>
              <a:rPr lang="ru-RU" smtClean="0">
                <a:solidFill>
                  <a:srgbClr val="7B9899"/>
                </a:solidFill>
              </a:rPr>
              <a:t>Источники дополнительных сведений</a:t>
            </a:r>
          </a:p>
        </p:txBody>
      </p:sp>
      <p:sp>
        <p:nvSpPr>
          <p:cNvPr id="43014" name="Rectangle 7"/>
          <p:cNvSpPr>
            <a:spLocks noGrp="1" noChangeArrowheads="1"/>
          </p:cNvSpPr>
          <p:nvPr>
            <p:ph idx="1"/>
          </p:nvPr>
        </p:nvSpPr>
        <p:spPr/>
        <p:txBody>
          <a:bodyPr/>
          <a:lstStyle/>
          <a:p>
            <a:pPr marL="609600" indent="-609600" eaLnBrk="1" hangingPunct="1">
              <a:buFont typeface="Wingdings" panose="05000000000000000000" pitchFamily="2" charset="2"/>
              <a:buAutoNum type="arabicPeriod"/>
            </a:pPr>
            <a:r>
              <a:rPr lang="ru-RU" dirty="0" err="1" smtClean="0"/>
              <a:t>Хомоненко</a:t>
            </a:r>
            <a:r>
              <a:rPr lang="ru-RU" dirty="0" smtClean="0"/>
              <a:t> А.Д., Цыганков В.М., Мальцев М.Г. Базы данных. СПб.: Корона </a:t>
            </a:r>
            <a:r>
              <a:rPr lang="ru-RU" dirty="0" err="1" smtClean="0"/>
              <a:t>принт</a:t>
            </a:r>
            <a:r>
              <a:rPr lang="ru-RU" dirty="0" smtClean="0"/>
              <a:t>, 2006. – 672 с. </a:t>
            </a:r>
          </a:p>
          <a:p>
            <a:pPr marL="609600" indent="-609600" eaLnBrk="1" hangingPunct="1">
              <a:buFont typeface="Wingdings" panose="05000000000000000000" pitchFamily="2" charset="2"/>
              <a:buAutoNum type="arabicPeriod"/>
            </a:pPr>
            <a:r>
              <a:rPr lang="ru-RU" dirty="0" smtClean="0"/>
              <a:t>Малыхина М.П. Базы данных: основы, проектирование, использование. СПб.: БХВ-Петербург, 2004. – 512 с. </a:t>
            </a:r>
          </a:p>
          <a:p>
            <a:pPr marL="609600" indent="-609600" eaLnBrk="1" hangingPunct="1">
              <a:buFont typeface="Wingdings" panose="05000000000000000000" pitchFamily="2" charset="2"/>
              <a:buAutoNum type="arabicPeriod"/>
            </a:pPr>
            <a:r>
              <a:rPr lang="ru-RU" dirty="0" err="1" smtClean="0"/>
              <a:t>Диго</a:t>
            </a:r>
            <a:r>
              <a:rPr lang="ru-RU" dirty="0" smtClean="0"/>
              <a:t> С.М. Базы данных. М.: Финансы и статистика. 2005. – 592 с. </a:t>
            </a:r>
            <a:endParaRPr lang="ru-RU" dirty="0" smtClean="0"/>
          </a:p>
          <a:p>
            <a:pPr marL="609600" indent="-609600" eaLnBrk="1" hangingPunct="1">
              <a:buFont typeface="Wingdings" panose="05000000000000000000" pitchFamily="2" charset="2"/>
              <a:buAutoNum type="arabicPeriod"/>
            </a:pPr>
            <a:r>
              <a:rPr lang="ru-RU" dirty="0" err="1" smtClean="0"/>
              <a:t>Дейт</a:t>
            </a:r>
            <a:r>
              <a:rPr lang="ru-RU" dirty="0" smtClean="0"/>
              <a:t> Дж. Введение в системы управления базами данных. 2008</a:t>
            </a:r>
            <a:endParaRPr lang="ru-RU" dirty="0" smtClean="0"/>
          </a:p>
        </p:txBody>
      </p:sp>
      <p:sp>
        <p:nvSpPr>
          <p:cNvPr id="43011"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AE0C333-1F7C-43B7-8C91-D13B288974E0}" type="datetime1">
              <a:rPr lang="ru-RU" smtClean="0">
                <a:solidFill>
                  <a:srgbClr val="FFFFFF"/>
                </a:solidFill>
              </a:rPr>
              <a:t>07.02.2014</a:t>
            </a:fld>
            <a:endParaRPr lang="ru-RU" smtClean="0">
              <a:solidFill>
                <a:srgbClr val="FFFFFF"/>
              </a:solidFill>
            </a:endParaRPr>
          </a:p>
        </p:txBody>
      </p:sp>
      <p:sp>
        <p:nvSpPr>
          <p:cNvPr id="43012"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D2B6D7-A523-41B5-B1BC-780E07E00F89}" type="slidenum">
              <a:rPr lang="ru-RU">
                <a:solidFill>
                  <a:srgbClr val="7B9899"/>
                </a:solidFill>
              </a:rPr>
              <a:pPr eaLnBrk="1" hangingPunct="1"/>
              <a:t>26</a:t>
            </a:fld>
            <a:endParaRPr lang="ru-RU">
              <a:solidFill>
                <a:srgbClr val="7B9899"/>
              </a:solidFill>
            </a:endParaRPr>
          </a:p>
        </p:txBody>
      </p:sp>
    </p:spTree>
  </p:cSld>
  <p:clrMapOvr>
    <a:masterClrMapping/>
  </p:clrMapOvr>
  <p:transition>
    <p:check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Программные продукты</a:t>
            </a:r>
            <a:endParaRPr lang="ru-RU" dirty="0"/>
          </a:p>
        </p:txBody>
      </p:sp>
      <p:sp>
        <p:nvSpPr>
          <p:cNvPr id="3" name="Объект 2"/>
          <p:cNvSpPr>
            <a:spLocks noGrp="1"/>
          </p:cNvSpPr>
          <p:nvPr>
            <p:ph idx="1"/>
          </p:nvPr>
        </p:nvSpPr>
        <p:spPr/>
        <p:txBody>
          <a:bodyPr>
            <a:normAutofit/>
          </a:bodyPr>
          <a:lstStyle/>
          <a:p>
            <a:r>
              <a:rPr lang="en-US" sz="2400" dirty="0" smtClean="0"/>
              <a:t>Erwin Data Modeler</a:t>
            </a:r>
          </a:p>
          <a:p>
            <a:r>
              <a:rPr lang="ru-RU" sz="2400" dirty="0" smtClean="0"/>
              <a:t>СУБД </a:t>
            </a:r>
            <a:r>
              <a:rPr lang="en-US" sz="2400" dirty="0" smtClean="0"/>
              <a:t>Access 2010</a:t>
            </a:r>
            <a:endParaRPr lang="ru-RU" sz="2400" dirty="0" smtClean="0"/>
          </a:p>
          <a:p>
            <a:r>
              <a:rPr lang="ru-RU" sz="2400" dirty="0" smtClean="0"/>
              <a:t>СУБД </a:t>
            </a:r>
            <a:r>
              <a:rPr lang="en-US" sz="2400" dirty="0" smtClean="0"/>
              <a:t>Microsoft </a:t>
            </a:r>
            <a:r>
              <a:rPr lang="en-US" sz="2400" smtClean="0"/>
              <a:t>SQL Server</a:t>
            </a:r>
            <a:endParaRPr lang="ru-RU" sz="2400" dirty="0"/>
          </a:p>
        </p:txBody>
      </p:sp>
      <p:sp>
        <p:nvSpPr>
          <p:cNvPr id="4" name="Дата 3"/>
          <p:cNvSpPr>
            <a:spLocks noGrp="1"/>
          </p:cNvSpPr>
          <p:nvPr>
            <p:ph type="dt" sz="half" idx="10"/>
          </p:nvPr>
        </p:nvSpPr>
        <p:spPr/>
        <p:txBody>
          <a:bodyPr/>
          <a:lstStyle/>
          <a:p>
            <a:pPr>
              <a:defRPr/>
            </a:pPr>
            <a:fld id="{5A6A218F-23F4-4F53-A2AC-15F093052388}" type="datetime1">
              <a:rPr lang="ru-RU" smtClean="0"/>
              <a:t>07.02.2014</a:t>
            </a:fld>
            <a:endParaRPr lang="ru-RU"/>
          </a:p>
        </p:txBody>
      </p:sp>
      <p:sp>
        <p:nvSpPr>
          <p:cNvPr id="5" name="Нижний колонтитул 4"/>
          <p:cNvSpPr>
            <a:spLocks noGrp="1"/>
          </p:cNvSpPr>
          <p:nvPr>
            <p:ph type="ftr" sz="quarter" idx="11"/>
          </p:nvPr>
        </p:nvSpPr>
        <p:spPr/>
        <p:txBody>
          <a:bodyPr/>
          <a:lstStyle/>
          <a:p>
            <a:pPr>
              <a:defRPr/>
            </a:pPr>
            <a:r>
              <a:rPr lang="ru-RU" smtClean="0"/>
              <a:t>Сидорова Н.П.  </a:t>
            </a:r>
            <a:endParaRPr lang="ru-RU"/>
          </a:p>
        </p:txBody>
      </p:sp>
      <p:sp>
        <p:nvSpPr>
          <p:cNvPr id="6" name="Номер слайда 5"/>
          <p:cNvSpPr>
            <a:spLocks noGrp="1"/>
          </p:cNvSpPr>
          <p:nvPr>
            <p:ph type="sldNum" sz="quarter" idx="12"/>
          </p:nvPr>
        </p:nvSpPr>
        <p:spPr/>
        <p:txBody>
          <a:bodyPr/>
          <a:lstStyle/>
          <a:p>
            <a:fld id="{599B622F-26A9-4889-86EC-11780E4F9C07}" type="slidenum">
              <a:rPr lang="ru-RU" smtClean="0"/>
              <a:pPr/>
              <a:t>27</a:t>
            </a:fld>
            <a:endParaRPr lang="ru-RU"/>
          </a:p>
        </p:txBody>
      </p:sp>
    </p:spTree>
    <p:extLst>
      <p:ext uri="{BB962C8B-B14F-4D97-AF65-F5344CB8AC3E}">
        <p14:creationId xmlns:p14="http://schemas.microsoft.com/office/powerpoint/2010/main" val="180871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876800" y="457200"/>
            <a:ext cx="3733800" cy="5715000"/>
          </a:xfrm>
        </p:spPr>
        <p:txBody>
          <a:bodyPr/>
          <a:lstStyle/>
          <a:p>
            <a:pPr eaLnBrk="1" hangingPunct="1"/>
            <a:r>
              <a:rPr lang="ru-RU" sz="3600" smtClean="0">
                <a:solidFill>
                  <a:srgbClr val="7B9899"/>
                </a:solidFill>
              </a:rPr>
              <a:t>Объективные причины внедрения БД</a:t>
            </a:r>
            <a:br>
              <a:rPr lang="ru-RU" sz="3600" smtClean="0">
                <a:solidFill>
                  <a:srgbClr val="7B9899"/>
                </a:solidFill>
              </a:rPr>
            </a:br>
            <a:endParaRPr lang="ru-RU" sz="3600" smtClean="0">
              <a:solidFill>
                <a:srgbClr val="7B9899"/>
              </a:solidFill>
            </a:endParaRPr>
          </a:p>
        </p:txBody>
      </p:sp>
      <p:sp>
        <p:nvSpPr>
          <p:cNvPr id="21510" name="Rectangle 3"/>
          <p:cNvSpPr>
            <a:spLocks noGrp="1" noChangeArrowheads="1"/>
          </p:cNvSpPr>
          <p:nvPr>
            <p:ph idx="1"/>
          </p:nvPr>
        </p:nvSpPr>
        <p:spPr/>
        <p:txBody>
          <a:bodyPr>
            <a:normAutofit/>
          </a:bodyPr>
          <a:lstStyle/>
          <a:p>
            <a:pPr eaLnBrk="1" hangingPunct="1">
              <a:lnSpc>
                <a:spcPct val="90000"/>
              </a:lnSpc>
            </a:pPr>
            <a:r>
              <a:rPr lang="ru-RU" sz="2400" dirty="0" smtClean="0"/>
              <a:t>Информационные потребности различных пользователей в конкретной предметной области пересекаются;</a:t>
            </a:r>
          </a:p>
          <a:p>
            <a:pPr eaLnBrk="1" hangingPunct="1">
              <a:lnSpc>
                <a:spcPct val="90000"/>
              </a:lnSpc>
            </a:pPr>
            <a:r>
              <a:rPr lang="ru-RU" sz="2400" dirty="0" smtClean="0"/>
              <a:t>Функции создания и ведения информационного фонда и его обработки являются универсальными;</a:t>
            </a:r>
          </a:p>
          <a:p>
            <a:pPr eaLnBrk="1" hangingPunct="1">
              <a:lnSpc>
                <a:spcPct val="90000"/>
              </a:lnSpc>
            </a:pPr>
            <a:r>
              <a:rPr lang="ru-RU" sz="2400" dirty="0" smtClean="0"/>
              <a:t>Современное состояние средств вычислительной техники и программирования </a:t>
            </a:r>
          </a:p>
        </p:txBody>
      </p:sp>
      <p:sp>
        <p:nvSpPr>
          <p:cNvPr id="21507"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960BBF-47B3-4668-8F8B-B29F18982CBF}" type="datetime1">
              <a:rPr lang="ru-RU" smtClean="0">
                <a:solidFill>
                  <a:srgbClr val="FFFFFF"/>
                </a:solidFill>
              </a:rPr>
              <a:t>07.02.2014</a:t>
            </a:fld>
            <a:endParaRPr lang="ru-RU" smtClean="0">
              <a:solidFill>
                <a:srgbClr val="FFFFFF"/>
              </a:solidFill>
            </a:endParaRPr>
          </a:p>
        </p:txBody>
      </p:sp>
      <p:sp>
        <p:nvSpPr>
          <p:cNvPr id="21508"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57573F-4F01-47D5-9AB3-4788DB9D00D3}" type="slidenum">
              <a:rPr lang="ru-RU">
                <a:solidFill>
                  <a:srgbClr val="7B9899"/>
                </a:solidFill>
              </a:rPr>
              <a:pPr eaLnBrk="1" hangingPunct="1"/>
              <a:t>3</a:t>
            </a:fld>
            <a:endParaRPr lang="ru-RU">
              <a:solidFill>
                <a:srgbClr val="7B989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normAutofit fontScale="90000"/>
          </a:bodyPr>
          <a:lstStyle/>
          <a:p>
            <a:pPr marL="838200" indent="-838200" eaLnBrk="1" fontAlgn="auto" hangingPunct="1">
              <a:spcAft>
                <a:spcPts val="0"/>
              </a:spcAft>
              <a:defRPr/>
            </a:pPr>
            <a:r>
              <a:rPr lang="ru-RU" sz="4000"/>
              <a:t>Назначение БД</a:t>
            </a:r>
            <a:br>
              <a:rPr lang="ru-RU" sz="4000"/>
            </a:br>
            <a:endParaRPr lang="ru-RU" sz="4000"/>
          </a:p>
        </p:txBody>
      </p:sp>
      <p:sp>
        <p:nvSpPr>
          <p:cNvPr id="22534" name="Rectangle 5"/>
          <p:cNvSpPr>
            <a:spLocks noGrp="1" noChangeArrowheads="1"/>
          </p:cNvSpPr>
          <p:nvPr>
            <p:ph idx="1"/>
          </p:nvPr>
        </p:nvSpPr>
        <p:spPr/>
        <p:txBody>
          <a:bodyPr>
            <a:normAutofit/>
          </a:bodyPr>
          <a:lstStyle/>
          <a:p>
            <a:pPr eaLnBrk="1" hangingPunct="1"/>
            <a:r>
              <a:rPr lang="ru-RU" sz="2400" dirty="0" smtClean="0"/>
              <a:t>БД является основой любой Информационной системы </a:t>
            </a:r>
          </a:p>
          <a:p>
            <a:pPr eaLnBrk="1" hangingPunct="1"/>
            <a:r>
              <a:rPr lang="ru-RU" sz="2400" dirty="0" smtClean="0"/>
              <a:t>БД используются в различных сферах деятельности: обучение, управление, проектирование.</a:t>
            </a:r>
          </a:p>
          <a:p>
            <a:pPr eaLnBrk="1" hangingPunct="1"/>
            <a:r>
              <a:rPr lang="ru-RU" sz="2400" dirty="0" smtClean="0"/>
              <a:t> БД позволяют хранить большие объемы данных и обеспечивают быстрый поиск и обработку данных</a:t>
            </a:r>
          </a:p>
        </p:txBody>
      </p:sp>
      <p:sp>
        <p:nvSpPr>
          <p:cNvPr id="22531"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B59909-95BD-4252-AF62-CE6F6F05EDAC}" type="datetime1">
              <a:rPr lang="ru-RU" smtClean="0">
                <a:solidFill>
                  <a:srgbClr val="FFFFFF"/>
                </a:solidFill>
              </a:rPr>
              <a:t>07.02.2014</a:t>
            </a:fld>
            <a:endParaRPr lang="ru-RU" smtClean="0">
              <a:solidFill>
                <a:srgbClr val="FFFFFF"/>
              </a:solidFill>
            </a:endParaRPr>
          </a:p>
        </p:txBody>
      </p:sp>
      <p:sp>
        <p:nvSpPr>
          <p:cNvPr id="22532"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F86A5F-621C-458D-BBDD-5A04DB4CE728}" type="slidenum">
              <a:rPr lang="ru-RU">
                <a:solidFill>
                  <a:srgbClr val="7B9899"/>
                </a:solidFill>
              </a:rPr>
              <a:pPr eaLnBrk="1" hangingPunct="1"/>
              <a:t>4</a:t>
            </a:fld>
            <a:endParaRPr lang="ru-RU">
              <a:solidFill>
                <a:srgbClr val="7B9899"/>
              </a:solidFill>
            </a:endParaRPr>
          </a:p>
        </p:txBody>
      </p:sp>
    </p:spTree>
  </p:cSld>
  <p:clrMapOvr>
    <a:masterClrMapping/>
  </p:clrMapOvr>
  <p:transition>
    <p:check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r>
              <a:rPr lang="ru-RU" sz="4000" dirty="0" smtClean="0"/>
              <a:t>Современное состояние технологии БД</a:t>
            </a:r>
          </a:p>
        </p:txBody>
      </p:sp>
      <p:sp>
        <p:nvSpPr>
          <p:cNvPr id="3" name="Объект 2"/>
          <p:cNvSpPr>
            <a:spLocks noGrp="1"/>
          </p:cNvSpPr>
          <p:nvPr>
            <p:ph idx="1"/>
          </p:nvPr>
        </p:nvSpPr>
        <p:spPr/>
        <p:txBody>
          <a:bodyPr/>
          <a:lstStyle/>
          <a:p>
            <a:pPr algn="just" defTabSz="914400" fontAlgn="base">
              <a:spcBef>
                <a:spcPct val="20000"/>
              </a:spcBef>
              <a:spcAft>
                <a:spcPct val="0"/>
              </a:spcAft>
              <a:buClr>
                <a:srgbClr val="766F54"/>
              </a:buClr>
              <a:buSzPct val="115000"/>
            </a:pPr>
            <a:r>
              <a:rPr lang="ru-RU" sz="2800" dirty="0" smtClean="0">
                <a:solidFill>
                  <a:prstClr val="black"/>
                </a:solidFill>
                <a:latin typeface="Arial" charset="0"/>
              </a:rPr>
              <a:t>использование  стандартов открытых </a:t>
            </a:r>
            <a:r>
              <a:rPr lang="ru-RU" sz="2800" dirty="0">
                <a:solidFill>
                  <a:prstClr val="black"/>
                </a:solidFill>
                <a:latin typeface="Arial" charset="0"/>
              </a:rPr>
              <a:t>систем</a:t>
            </a:r>
            <a:r>
              <a:rPr lang="ru-RU" sz="2800" dirty="0" smtClean="0">
                <a:solidFill>
                  <a:prstClr val="black"/>
                </a:solidFill>
                <a:latin typeface="Arial" charset="0"/>
              </a:rPr>
              <a:t>,</a:t>
            </a:r>
          </a:p>
          <a:p>
            <a:pPr algn="just" defTabSz="914400" fontAlgn="base">
              <a:spcBef>
                <a:spcPct val="20000"/>
              </a:spcBef>
              <a:spcAft>
                <a:spcPct val="0"/>
              </a:spcAft>
              <a:buClr>
                <a:srgbClr val="766F54"/>
              </a:buClr>
              <a:buSzPct val="115000"/>
            </a:pPr>
            <a:r>
              <a:rPr lang="ru-RU" sz="2800" dirty="0" smtClean="0">
                <a:solidFill>
                  <a:prstClr val="black"/>
                </a:solidFill>
                <a:latin typeface="Arial" charset="0"/>
              </a:rPr>
              <a:t> </a:t>
            </a:r>
            <a:r>
              <a:rPr lang="ru-RU" sz="2800" dirty="0">
                <a:solidFill>
                  <a:prstClr val="black"/>
                </a:solidFill>
                <a:latin typeface="Arial" charset="0"/>
              </a:rPr>
              <a:t>развитые </a:t>
            </a:r>
            <a:r>
              <a:rPr lang="ru-RU" sz="2800" dirty="0" smtClean="0">
                <a:solidFill>
                  <a:prstClr val="black"/>
                </a:solidFill>
                <a:latin typeface="Arial" charset="0"/>
              </a:rPr>
              <a:t> виды архитектуры ,</a:t>
            </a:r>
          </a:p>
          <a:p>
            <a:pPr algn="just" defTabSz="914400" fontAlgn="base">
              <a:spcBef>
                <a:spcPct val="20000"/>
              </a:spcBef>
              <a:spcAft>
                <a:spcPct val="0"/>
              </a:spcAft>
              <a:buClr>
                <a:srgbClr val="766F54"/>
              </a:buClr>
              <a:buSzPct val="115000"/>
            </a:pPr>
            <a:r>
              <a:rPr lang="ru-RU" sz="2800" dirty="0" smtClean="0">
                <a:solidFill>
                  <a:prstClr val="black"/>
                </a:solidFill>
                <a:latin typeface="Arial" charset="0"/>
              </a:rPr>
              <a:t> поддержка распределенных </a:t>
            </a:r>
            <a:r>
              <a:rPr lang="ru-RU" sz="2800" dirty="0">
                <a:solidFill>
                  <a:prstClr val="black"/>
                </a:solidFill>
                <a:latin typeface="Arial" charset="0"/>
              </a:rPr>
              <a:t>БД </a:t>
            </a:r>
            <a:endParaRPr lang="ru-RU" sz="2800" dirty="0" smtClean="0">
              <a:solidFill>
                <a:prstClr val="black"/>
              </a:solidFill>
              <a:latin typeface="Arial" charset="0"/>
            </a:endParaRPr>
          </a:p>
          <a:p>
            <a:pPr algn="just" defTabSz="914400" fontAlgn="base">
              <a:spcBef>
                <a:spcPct val="20000"/>
              </a:spcBef>
              <a:spcAft>
                <a:spcPct val="0"/>
              </a:spcAft>
              <a:buClr>
                <a:srgbClr val="766F54"/>
              </a:buClr>
              <a:buSzPct val="115000"/>
            </a:pPr>
            <a:r>
              <a:rPr lang="ru-RU" sz="2800" dirty="0" smtClean="0">
                <a:solidFill>
                  <a:prstClr val="black"/>
                </a:solidFill>
                <a:latin typeface="Arial" charset="0"/>
              </a:rPr>
              <a:t>Разнообразие программных продуктов</a:t>
            </a:r>
            <a:endParaRPr lang="ru-RU" sz="2800" dirty="0">
              <a:solidFill>
                <a:prstClr val="black"/>
              </a:solidFill>
              <a:latin typeface="Arial" charset="0"/>
            </a:endParaRPr>
          </a:p>
          <a:p>
            <a:endParaRPr lang="ru-RU" dirty="0"/>
          </a:p>
        </p:txBody>
      </p:sp>
      <p:sp>
        <p:nvSpPr>
          <p:cNvPr id="24593"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EA6DED-B692-45CB-8995-941F0EE3A69C}" type="datetime1">
              <a:rPr lang="ru-RU" smtClean="0">
                <a:solidFill>
                  <a:srgbClr val="FFFFFF"/>
                </a:solidFill>
              </a:rPr>
              <a:t>07.02.2014</a:t>
            </a:fld>
            <a:endParaRPr lang="ru-RU" smtClean="0">
              <a:solidFill>
                <a:srgbClr val="FFFFFF"/>
              </a:solidFill>
            </a:endParaRPr>
          </a:p>
        </p:txBody>
      </p:sp>
      <p:sp>
        <p:nvSpPr>
          <p:cNvPr id="24594"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18"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61394D-62D9-445C-8339-4AF691883F4A}" type="slidenum">
              <a:rPr lang="ru-RU">
                <a:solidFill>
                  <a:srgbClr val="7B9899"/>
                </a:solidFill>
              </a:rPr>
              <a:pPr eaLnBrk="1" hangingPunct="1"/>
              <a:t>5</a:t>
            </a:fld>
            <a:endParaRPr lang="ru-RU">
              <a:solidFill>
                <a:srgbClr val="7B9899"/>
              </a:solidFill>
            </a:endParaRPr>
          </a:p>
        </p:txBody>
      </p:sp>
    </p:spTree>
    <p:extLst>
      <p:ext uri="{BB962C8B-B14F-4D97-AF65-F5344CB8AC3E}">
        <p14:creationId xmlns:p14="http://schemas.microsoft.com/office/powerpoint/2010/main" val="1246259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Пользователи БД</a:t>
            </a:r>
            <a:endParaRPr lang="ru-RU" dirty="0"/>
          </a:p>
        </p:txBody>
      </p:sp>
      <p:graphicFrame>
        <p:nvGraphicFramePr>
          <p:cNvPr id="8" name="Объект 7"/>
          <p:cNvGraphicFramePr>
            <a:graphicFrameLocks noGrp="1"/>
          </p:cNvGraphicFramePr>
          <p:nvPr>
            <p:ph idx="1"/>
            <p:extLst>
              <p:ext uri="{D42A27DB-BD31-4B8C-83A1-F6EECF244321}">
                <p14:modId xmlns:p14="http://schemas.microsoft.com/office/powerpoint/2010/main" val="3864796495"/>
              </p:ext>
            </p:extLst>
          </p:nvPr>
        </p:nvGraphicFramePr>
        <p:xfrm>
          <a:off x="1943100" y="2133600"/>
          <a:ext cx="65913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Дата 3"/>
          <p:cNvSpPr>
            <a:spLocks noGrp="1"/>
          </p:cNvSpPr>
          <p:nvPr>
            <p:ph type="dt" sz="half" idx="10"/>
          </p:nvPr>
        </p:nvSpPr>
        <p:spPr/>
        <p:txBody>
          <a:bodyPr/>
          <a:lstStyle/>
          <a:p>
            <a:pPr>
              <a:defRPr/>
            </a:pPr>
            <a:fld id="{852FCA54-33D6-4DE1-8733-4EC4EC73DB9B}" type="datetime1">
              <a:rPr lang="ru-RU" smtClean="0"/>
              <a:t>07.02.2014</a:t>
            </a:fld>
            <a:endParaRPr lang="ru-RU"/>
          </a:p>
        </p:txBody>
      </p:sp>
      <p:sp>
        <p:nvSpPr>
          <p:cNvPr id="5" name="Нижний колонтитул 4"/>
          <p:cNvSpPr>
            <a:spLocks noGrp="1"/>
          </p:cNvSpPr>
          <p:nvPr>
            <p:ph type="ftr" sz="quarter" idx="11"/>
          </p:nvPr>
        </p:nvSpPr>
        <p:spPr/>
        <p:txBody>
          <a:bodyPr/>
          <a:lstStyle/>
          <a:p>
            <a:pPr>
              <a:defRPr/>
            </a:pPr>
            <a:r>
              <a:rPr lang="ru-RU" smtClean="0"/>
              <a:t>Сидорова Н.П.  </a:t>
            </a:r>
            <a:endParaRPr lang="ru-RU"/>
          </a:p>
        </p:txBody>
      </p:sp>
      <p:sp>
        <p:nvSpPr>
          <p:cNvPr id="6" name="Номер слайда 5"/>
          <p:cNvSpPr>
            <a:spLocks noGrp="1"/>
          </p:cNvSpPr>
          <p:nvPr>
            <p:ph type="sldNum" sz="quarter" idx="12"/>
          </p:nvPr>
        </p:nvSpPr>
        <p:spPr/>
        <p:txBody>
          <a:bodyPr/>
          <a:lstStyle/>
          <a:p>
            <a:fld id="{599B622F-26A9-4889-86EC-11780E4F9C07}" type="slidenum">
              <a:rPr lang="ru-RU" smtClean="0"/>
              <a:pPr/>
              <a:t>6</a:t>
            </a:fld>
            <a:endParaRPr lang="ru-RU"/>
          </a:p>
        </p:txBody>
      </p:sp>
    </p:spTree>
    <p:extLst>
      <p:ext uri="{BB962C8B-B14F-4D97-AF65-F5344CB8AC3E}">
        <p14:creationId xmlns:p14="http://schemas.microsoft.com/office/powerpoint/2010/main" val="358254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Пользователи БД</a:t>
            </a:r>
            <a:endParaRPr lang="ru-RU" dirty="0"/>
          </a:p>
        </p:txBody>
      </p:sp>
      <p:sp>
        <p:nvSpPr>
          <p:cNvPr id="3" name="Объект 2"/>
          <p:cNvSpPr>
            <a:spLocks noGrp="1"/>
          </p:cNvSpPr>
          <p:nvPr>
            <p:ph idx="1"/>
          </p:nvPr>
        </p:nvSpPr>
        <p:spPr>
          <a:xfrm>
            <a:off x="1942415" y="1371600"/>
            <a:ext cx="6591985" cy="4539622"/>
          </a:xfrm>
        </p:spPr>
        <p:txBody>
          <a:bodyPr>
            <a:normAutofit fontScale="70000" lnSpcReduction="20000"/>
          </a:bodyPr>
          <a:lstStyle/>
          <a:p>
            <a:r>
              <a:rPr lang="ru-RU" sz="2300" b="1" i="1" dirty="0"/>
              <a:t>Конечный пользователь</a:t>
            </a:r>
            <a:r>
              <a:rPr lang="ru-RU" sz="2300" b="1" dirty="0"/>
              <a:t> </a:t>
            </a:r>
            <a:r>
              <a:rPr lang="ru-RU" sz="2300" dirty="0"/>
              <a:t>– специалист, использующий данные из БД для решения профессиональных задач (инженер, извлекающий данные об имеющих деталях из БД деталей;  менеджер, формирующий заказ на основе БД товаров  по заявке клиента; кассир, оформляющий билет на основе БД билетов).</a:t>
            </a:r>
          </a:p>
          <a:p>
            <a:r>
              <a:rPr lang="ru-RU" sz="2300" b="1" i="1" dirty="0"/>
              <a:t>Пользователь-программист</a:t>
            </a:r>
            <a:r>
              <a:rPr lang="ru-RU" sz="2300" i="1" dirty="0"/>
              <a:t> –</a:t>
            </a:r>
            <a:r>
              <a:rPr lang="ru-RU" sz="2300" dirty="0"/>
              <a:t> специалист, использующий БД для разработки приложений с БД.  Приложение – это  программы, использующие данные из БД для решения конкретной задачи. </a:t>
            </a:r>
          </a:p>
          <a:p>
            <a:r>
              <a:rPr lang="ru-RU" sz="2300" b="1" i="1" dirty="0"/>
              <a:t>Администратор БД</a:t>
            </a:r>
            <a:r>
              <a:rPr lang="ru-RU" sz="2300" b="1" dirty="0"/>
              <a:t> </a:t>
            </a:r>
            <a:r>
              <a:rPr lang="ru-RU" sz="2300" dirty="0"/>
              <a:t>– специалист, отвечающий за  создание и эффективное использование БД. Он обеспечивает качество, сохранность и доступность для использования в служебных целях информации, накопленной в организации. Администратор БД поддерживает  эффективное функционирование СУБД и использование компьютерных баз данных, в том числе поддержку схем данных, надежность и отказоустойчивость технических средств всех уровней, доступность и удобство ввода-вывода данных</a:t>
            </a:r>
          </a:p>
          <a:p>
            <a:pPr marL="0" indent="0">
              <a:buNone/>
            </a:pPr>
            <a:endParaRPr lang="ru-RU" dirty="0"/>
          </a:p>
        </p:txBody>
      </p:sp>
      <p:sp>
        <p:nvSpPr>
          <p:cNvPr id="4" name="Дата 3"/>
          <p:cNvSpPr>
            <a:spLocks noGrp="1"/>
          </p:cNvSpPr>
          <p:nvPr>
            <p:ph type="dt" sz="half" idx="10"/>
          </p:nvPr>
        </p:nvSpPr>
        <p:spPr/>
        <p:txBody>
          <a:bodyPr/>
          <a:lstStyle/>
          <a:p>
            <a:pPr>
              <a:defRPr/>
            </a:pPr>
            <a:fld id="{C0DBD134-BFD4-49C6-8E9A-A71AB9E6E984}" type="datetime1">
              <a:rPr lang="ru-RU" smtClean="0"/>
              <a:t>07.02.2014</a:t>
            </a:fld>
            <a:endParaRPr lang="ru-RU"/>
          </a:p>
        </p:txBody>
      </p:sp>
      <p:sp>
        <p:nvSpPr>
          <p:cNvPr id="5" name="Нижний колонтитул 4"/>
          <p:cNvSpPr>
            <a:spLocks noGrp="1"/>
          </p:cNvSpPr>
          <p:nvPr>
            <p:ph type="ftr" sz="quarter" idx="11"/>
          </p:nvPr>
        </p:nvSpPr>
        <p:spPr/>
        <p:txBody>
          <a:bodyPr/>
          <a:lstStyle/>
          <a:p>
            <a:pPr>
              <a:defRPr/>
            </a:pPr>
            <a:r>
              <a:rPr lang="ru-RU" dirty="0" smtClean="0"/>
              <a:t>Сидорова Н.П.  </a:t>
            </a:r>
            <a:endParaRPr lang="ru-RU" dirty="0"/>
          </a:p>
        </p:txBody>
      </p:sp>
      <p:sp>
        <p:nvSpPr>
          <p:cNvPr id="6" name="Номер слайда 5"/>
          <p:cNvSpPr>
            <a:spLocks noGrp="1"/>
          </p:cNvSpPr>
          <p:nvPr>
            <p:ph type="sldNum" sz="quarter" idx="12"/>
          </p:nvPr>
        </p:nvSpPr>
        <p:spPr/>
        <p:txBody>
          <a:bodyPr/>
          <a:lstStyle/>
          <a:p>
            <a:fld id="{599B622F-26A9-4889-86EC-11780E4F9C07}" type="slidenum">
              <a:rPr lang="ru-RU" smtClean="0"/>
              <a:pPr/>
              <a:t>7</a:t>
            </a:fld>
            <a:endParaRPr lang="ru-RU"/>
          </a:p>
        </p:txBody>
      </p:sp>
    </p:spTree>
    <p:extLst>
      <p:ext uri="{BB962C8B-B14F-4D97-AF65-F5344CB8AC3E}">
        <p14:creationId xmlns:p14="http://schemas.microsoft.com/office/powerpoint/2010/main" val="3245208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Предметная область БД</a:t>
            </a:r>
            <a:endParaRPr lang="ru-RU" dirty="0"/>
          </a:p>
        </p:txBody>
      </p:sp>
      <p:sp>
        <p:nvSpPr>
          <p:cNvPr id="3" name="Объект 2"/>
          <p:cNvSpPr>
            <a:spLocks noGrp="1"/>
          </p:cNvSpPr>
          <p:nvPr>
            <p:ph idx="1"/>
          </p:nvPr>
        </p:nvSpPr>
        <p:spPr>
          <a:xfrm>
            <a:off x="1942415" y="1676400"/>
            <a:ext cx="6591985" cy="4234822"/>
          </a:xfrm>
        </p:spPr>
        <p:txBody>
          <a:bodyPr/>
          <a:lstStyle/>
          <a:p>
            <a:r>
              <a:rPr lang="ru-RU" dirty="0"/>
              <a:t>часть реального мира, информация из которой используется конечными пользователями БД для решения своих задач.  Понятие предметной области БД не имеет точного определения, однако  является одним из базовых понятий информатики.  Оно предполагает выделение устойчивых связей между именами, понятиями и определенными реалиями внешнего мира, которые  не зависят от БД и ее пользователей. Это понятие  позволяет ограничить состав данных, которые должны храниться в БД и реализовать работы с данными. В БД нельзя получить ответ на вопрос о данных,  которые в ней не хранятся. </a:t>
            </a:r>
          </a:p>
          <a:p>
            <a:endParaRPr lang="ru-RU" dirty="0"/>
          </a:p>
        </p:txBody>
      </p:sp>
      <p:sp>
        <p:nvSpPr>
          <p:cNvPr id="4" name="Дата 3"/>
          <p:cNvSpPr>
            <a:spLocks noGrp="1"/>
          </p:cNvSpPr>
          <p:nvPr>
            <p:ph type="dt" sz="half" idx="10"/>
          </p:nvPr>
        </p:nvSpPr>
        <p:spPr/>
        <p:txBody>
          <a:bodyPr/>
          <a:lstStyle/>
          <a:p>
            <a:pPr>
              <a:defRPr/>
            </a:pPr>
            <a:fld id="{256C3A8C-6E08-4E1D-A51A-8B97C645001B}" type="datetime1">
              <a:rPr lang="ru-RU" smtClean="0"/>
              <a:t>07.02.2014</a:t>
            </a:fld>
            <a:endParaRPr lang="ru-RU"/>
          </a:p>
        </p:txBody>
      </p:sp>
      <p:sp>
        <p:nvSpPr>
          <p:cNvPr id="5" name="Нижний колонтитул 4"/>
          <p:cNvSpPr>
            <a:spLocks noGrp="1"/>
          </p:cNvSpPr>
          <p:nvPr>
            <p:ph type="ftr" sz="quarter" idx="11"/>
          </p:nvPr>
        </p:nvSpPr>
        <p:spPr/>
        <p:txBody>
          <a:bodyPr/>
          <a:lstStyle/>
          <a:p>
            <a:pPr>
              <a:defRPr/>
            </a:pPr>
            <a:r>
              <a:rPr lang="ru-RU" smtClean="0"/>
              <a:t>Сидорова Н.П.  </a:t>
            </a:r>
            <a:endParaRPr lang="ru-RU"/>
          </a:p>
        </p:txBody>
      </p:sp>
      <p:sp>
        <p:nvSpPr>
          <p:cNvPr id="6" name="Номер слайда 5"/>
          <p:cNvSpPr>
            <a:spLocks noGrp="1"/>
          </p:cNvSpPr>
          <p:nvPr>
            <p:ph type="sldNum" sz="quarter" idx="12"/>
          </p:nvPr>
        </p:nvSpPr>
        <p:spPr/>
        <p:txBody>
          <a:bodyPr/>
          <a:lstStyle/>
          <a:p>
            <a:fld id="{599B622F-26A9-4889-86EC-11780E4F9C07}" type="slidenum">
              <a:rPr lang="ru-RU" smtClean="0"/>
              <a:pPr/>
              <a:t>8</a:t>
            </a:fld>
            <a:endParaRPr lang="ru-RU"/>
          </a:p>
        </p:txBody>
      </p:sp>
    </p:spTree>
    <p:extLst>
      <p:ext uri="{BB962C8B-B14F-4D97-AF65-F5344CB8AC3E}">
        <p14:creationId xmlns:p14="http://schemas.microsoft.com/office/powerpoint/2010/main" val="2504267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ru-RU" smtClean="0">
                <a:solidFill>
                  <a:srgbClr val="7B9899"/>
                </a:solidFill>
              </a:rPr>
              <a:t>Свойства БД</a:t>
            </a:r>
          </a:p>
        </p:txBody>
      </p:sp>
      <p:sp>
        <p:nvSpPr>
          <p:cNvPr id="52227" name="Rectangle 3"/>
          <p:cNvSpPr>
            <a:spLocks noGrp="1" noChangeArrowheads="1"/>
          </p:cNvSpPr>
          <p:nvPr>
            <p:ph idx="1"/>
          </p:nvPr>
        </p:nvSpPr>
        <p:spPr>
          <a:xfrm>
            <a:off x="1942415" y="1676400"/>
            <a:ext cx="6591985" cy="4234822"/>
          </a:xfrm>
        </p:spPr>
        <p:txBody>
          <a:bodyPr rtlCol="0">
            <a:normAutofit fontScale="92500" lnSpcReduction="20000"/>
          </a:bodyPr>
          <a:lstStyle/>
          <a:p>
            <a:pPr marL="182880" indent="-182880" eaLnBrk="1" fontAlgn="auto" hangingPunct="1">
              <a:spcAft>
                <a:spcPts val="0"/>
              </a:spcAft>
              <a:buClr>
                <a:schemeClr val="tx1">
                  <a:lumMod val="50000"/>
                  <a:lumOff val="50000"/>
                </a:schemeClr>
              </a:buClr>
              <a:buFont typeface="Wingdings 2"/>
              <a:buChar char=""/>
              <a:defRPr/>
            </a:pPr>
            <a:r>
              <a:rPr lang="ru-RU" sz="3600">
                <a:solidFill>
                  <a:schemeClr val="tx1">
                    <a:lumMod val="85000"/>
                  </a:schemeClr>
                </a:solidFill>
              </a:rPr>
              <a:t>Возможность совместного доступа к данным;</a:t>
            </a:r>
          </a:p>
          <a:p>
            <a:pPr marL="182880" indent="-182880" eaLnBrk="1" fontAlgn="auto" hangingPunct="1">
              <a:spcAft>
                <a:spcPts val="0"/>
              </a:spcAft>
              <a:buClr>
                <a:schemeClr val="tx1">
                  <a:lumMod val="50000"/>
                  <a:lumOff val="50000"/>
                </a:schemeClr>
              </a:buClr>
              <a:buFont typeface="Wingdings 2"/>
              <a:buChar char=""/>
              <a:defRPr/>
            </a:pPr>
            <a:r>
              <a:rPr lang="ru-RU" sz="3600">
                <a:solidFill>
                  <a:schemeClr val="tx1">
                    <a:lumMod val="85000"/>
                  </a:schemeClr>
                </a:solidFill>
              </a:rPr>
              <a:t>Минимизация избыточности данных </a:t>
            </a:r>
          </a:p>
          <a:p>
            <a:pPr marL="182880" indent="-182880" eaLnBrk="1" fontAlgn="auto" hangingPunct="1">
              <a:spcAft>
                <a:spcPts val="0"/>
              </a:spcAft>
              <a:buClr>
                <a:schemeClr val="tx1">
                  <a:lumMod val="50000"/>
                  <a:lumOff val="50000"/>
                </a:schemeClr>
              </a:buClr>
              <a:buFont typeface="Wingdings 2"/>
              <a:buChar char=""/>
              <a:defRPr/>
            </a:pPr>
            <a:r>
              <a:rPr lang="ru-RU" sz="3600">
                <a:solidFill>
                  <a:schemeClr val="tx1">
                    <a:lumMod val="85000"/>
                  </a:schemeClr>
                </a:solidFill>
              </a:rPr>
              <a:t>Непротиворечивость данных  </a:t>
            </a:r>
          </a:p>
          <a:p>
            <a:pPr marL="182880" indent="-182880" eaLnBrk="1" fontAlgn="auto" hangingPunct="1">
              <a:spcAft>
                <a:spcPts val="0"/>
              </a:spcAft>
              <a:buClr>
                <a:schemeClr val="tx1">
                  <a:lumMod val="50000"/>
                  <a:lumOff val="50000"/>
                </a:schemeClr>
              </a:buClr>
              <a:buFont typeface="Wingdings 2"/>
              <a:buChar char=""/>
              <a:defRPr/>
            </a:pPr>
            <a:r>
              <a:rPr lang="ru-RU" sz="3600">
                <a:solidFill>
                  <a:schemeClr val="tx1">
                    <a:lumMod val="85000"/>
                  </a:schemeClr>
                </a:solidFill>
              </a:rPr>
              <a:t>Обеспечение целостности данных </a:t>
            </a:r>
          </a:p>
          <a:p>
            <a:pPr marL="182880" indent="-182880" eaLnBrk="1" fontAlgn="auto" hangingPunct="1">
              <a:spcAft>
                <a:spcPts val="0"/>
              </a:spcAft>
              <a:buClr>
                <a:schemeClr val="tx1">
                  <a:lumMod val="50000"/>
                  <a:lumOff val="50000"/>
                </a:schemeClr>
              </a:buClr>
              <a:buFont typeface="Wingdings 2"/>
              <a:buChar char=""/>
              <a:defRPr/>
            </a:pPr>
            <a:r>
              <a:rPr lang="ru-RU" sz="3600">
                <a:solidFill>
                  <a:schemeClr val="tx1">
                    <a:lumMod val="85000"/>
                  </a:schemeClr>
                </a:solidFill>
              </a:rPr>
              <a:t>Организация защиты данных;</a:t>
            </a:r>
          </a:p>
          <a:p>
            <a:pPr marL="182880" indent="-182880" eaLnBrk="1" fontAlgn="auto" hangingPunct="1">
              <a:spcAft>
                <a:spcPts val="0"/>
              </a:spcAft>
              <a:buClr>
                <a:schemeClr val="tx1">
                  <a:lumMod val="50000"/>
                  <a:lumOff val="50000"/>
                </a:schemeClr>
              </a:buClr>
              <a:buFont typeface="Wingdings 2"/>
              <a:buChar char=""/>
              <a:defRPr/>
            </a:pPr>
            <a:endParaRPr lang="ru-RU" sz="3600">
              <a:solidFill>
                <a:schemeClr val="tx1">
                  <a:lumMod val="85000"/>
                </a:schemeClr>
              </a:solidFill>
            </a:endParaRPr>
          </a:p>
          <a:p>
            <a:pPr marL="182880" indent="-182880" eaLnBrk="1" fontAlgn="auto" hangingPunct="1">
              <a:spcAft>
                <a:spcPts val="0"/>
              </a:spcAft>
              <a:buClr>
                <a:schemeClr val="tx1">
                  <a:lumMod val="50000"/>
                  <a:lumOff val="50000"/>
                </a:schemeClr>
              </a:buClr>
              <a:buFont typeface="Wingdings" pitchFamily="2" charset="2"/>
              <a:buNone/>
              <a:defRPr/>
            </a:pPr>
            <a:endParaRPr lang="ru-RU" sz="2800">
              <a:solidFill>
                <a:schemeClr val="tx1">
                  <a:lumMod val="85000"/>
                </a:schemeClr>
              </a:solidFill>
            </a:endParaRPr>
          </a:p>
        </p:txBody>
      </p:sp>
      <p:sp>
        <p:nvSpPr>
          <p:cNvPr id="25603" name="Дата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8D0495-8490-48CB-ABD4-23C3AD87F8F7}" type="datetime1">
              <a:rPr lang="ru-RU" smtClean="0">
                <a:solidFill>
                  <a:srgbClr val="FFFFFF"/>
                </a:solidFill>
              </a:rPr>
              <a:t>07.02.2014</a:t>
            </a:fld>
            <a:endParaRPr lang="ru-RU" smtClean="0">
              <a:solidFill>
                <a:srgbClr val="FFFFFF"/>
              </a:solidFill>
            </a:endParaRPr>
          </a:p>
        </p:txBody>
      </p:sp>
      <p:sp>
        <p:nvSpPr>
          <p:cNvPr id="25604" name="Нижний колонтитул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ru-RU" smtClean="0">
                <a:solidFill>
                  <a:srgbClr val="FFFFFF"/>
                </a:solidFill>
              </a:rPr>
              <a:t>Сидорова Н.П.  </a:t>
            </a:r>
          </a:p>
        </p:txBody>
      </p:sp>
      <p:sp>
        <p:nvSpPr>
          <p:cNvPr id="5" name="Номер слайда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3CC663-A7EE-46D5-96D4-B2C73FC5DBFB}" type="slidenum">
              <a:rPr lang="ru-RU">
                <a:solidFill>
                  <a:srgbClr val="7B9899"/>
                </a:solidFill>
              </a:rPr>
              <a:pPr eaLnBrk="1" hangingPunct="1"/>
              <a:t>9</a:t>
            </a:fld>
            <a:endParaRPr lang="ru-RU">
              <a:solidFill>
                <a:srgbClr val="7B989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273</TotalTime>
  <Words>985</Words>
  <Application>Microsoft Office PowerPoint</Application>
  <PresentationFormat>Экран (4:3)</PresentationFormat>
  <Paragraphs>220</Paragraphs>
  <Slides>27</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27</vt:i4>
      </vt:variant>
    </vt:vector>
  </HeadingPairs>
  <TitlesOfParts>
    <vt:vector size="28" baseType="lpstr">
      <vt:lpstr>Легкий дым</vt:lpstr>
      <vt:lpstr>Основные понятия БД</vt:lpstr>
      <vt:lpstr>Вопросы</vt:lpstr>
      <vt:lpstr>Объективные причины внедрения БД </vt:lpstr>
      <vt:lpstr>Назначение БД </vt:lpstr>
      <vt:lpstr>Современное состояние технологии БД</vt:lpstr>
      <vt:lpstr>Пользователи БД</vt:lpstr>
      <vt:lpstr>Пользователи БД</vt:lpstr>
      <vt:lpstr>Предметная область БД</vt:lpstr>
      <vt:lpstr>Свойства БД</vt:lpstr>
      <vt:lpstr>Свойства БД (2)</vt:lpstr>
      <vt:lpstr>Понятие модели БД </vt:lpstr>
      <vt:lpstr>Назначение модели БД</vt:lpstr>
      <vt:lpstr>Типы моделей БД</vt:lpstr>
      <vt:lpstr>СУБД</vt:lpstr>
      <vt:lpstr>Классы СУБД</vt:lpstr>
      <vt:lpstr>Функции СУБД</vt:lpstr>
      <vt:lpstr>Состав средств СУБД</vt:lpstr>
      <vt:lpstr>ЯОД</vt:lpstr>
      <vt:lpstr>ЯМД</vt:lpstr>
      <vt:lpstr>Проектирование БД</vt:lpstr>
      <vt:lpstr>Цели концептуального проектирования</vt:lpstr>
      <vt:lpstr>Концептуальное проектирование</vt:lpstr>
      <vt:lpstr>Проектирование БД. Анализ предметной области </vt:lpstr>
      <vt:lpstr>Пример фрагмента концептуальной модели</vt:lpstr>
      <vt:lpstr>Выводы</vt:lpstr>
      <vt:lpstr>Источники дополнительных сведений</vt:lpstr>
      <vt:lpstr>Программные продукты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Наталья П. Сидорова</dc:creator>
  <cp:lastModifiedBy>Наталья П. Сидорова</cp:lastModifiedBy>
  <cp:revision>30</cp:revision>
  <cp:lastPrinted>1601-01-01T00:00:00Z</cp:lastPrinted>
  <dcterms:created xsi:type="dcterms:W3CDTF">1601-01-01T00:00:00Z</dcterms:created>
  <dcterms:modified xsi:type="dcterms:W3CDTF">2014-02-07T10:47:43Z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y fmtid="{D5CDD505-2E9C-101B-9397-08002B2CF9AE}" pid="3" name="LCID">
    <vt:i4>1049</vt:i4>
  </property>
</Properties>
</file>