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77A015-5A1E-4271-A596-F0F7C1C9228D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CC316894-9A00-4885-BC6F-2DCF08C00DDC}">
      <dgm:prSet phldrT="[Текст]"/>
      <dgm:spPr/>
      <dgm:t>
        <a:bodyPr/>
        <a:lstStyle/>
        <a:p>
          <a:r>
            <a:rPr lang="ru-RU" dirty="0" smtClean="0"/>
            <a:t>Модели при использовании БД</a:t>
          </a:r>
          <a:endParaRPr lang="ru-RU" dirty="0"/>
        </a:p>
      </dgm:t>
    </dgm:pt>
    <dgm:pt modelId="{5201D683-9EFA-4B45-9434-839D064F33B6}" type="parTrans" cxnId="{363ED504-1A3F-431E-B3AA-27975FEFB2C8}">
      <dgm:prSet/>
      <dgm:spPr/>
    </dgm:pt>
    <dgm:pt modelId="{E9A78ABE-A19D-4889-BA90-B303566C3A5E}" type="sibTrans" cxnId="{363ED504-1A3F-431E-B3AA-27975FEFB2C8}">
      <dgm:prSet/>
      <dgm:spPr/>
    </dgm:pt>
    <dgm:pt modelId="{EAD3500C-8084-4ED2-B6C1-BAB689202029}">
      <dgm:prSet phldrT="[Текст]"/>
      <dgm:spPr/>
      <dgm:t>
        <a:bodyPr/>
        <a:lstStyle/>
        <a:p>
          <a:r>
            <a:rPr lang="ru-RU" dirty="0" smtClean="0"/>
            <a:t>Модели при проектировании БД</a:t>
          </a:r>
          <a:endParaRPr lang="ru-RU" dirty="0"/>
        </a:p>
      </dgm:t>
    </dgm:pt>
    <dgm:pt modelId="{03AD3F4F-7618-4A17-9B3D-3C51080AC088}" type="parTrans" cxnId="{3DE47ED3-42FC-4418-875A-8FE6F35F6957}">
      <dgm:prSet/>
      <dgm:spPr/>
    </dgm:pt>
    <dgm:pt modelId="{CA89E6D9-D680-489A-A228-5456F538EFB8}" type="sibTrans" cxnId="{3DE47ED3-42FC-4418-875A-8FE6F35F6957}">
      <dgm:prSet/>
      <dgm:spPr/>
    </dgm:pt>
    <dgm:pt modelId="{82F066F3-8B62-4966-9EED-C06C49935C58}" type="pres">
      <dgm:prSet presAssocID="{2C77A015-5A1E-4271-A596-F0F7C1C9228D}" presName="compositeShape" presStyleCnt="0">
        <dgm:presLayoutVars>
          <dgm:chMax val="7"/>
          <dgm:dir/>
          <dgm:resizeHandles val="exact"/>
        </dgm:presLayoutVars>
      </dgm:prSet>
      <dgm:spPr/>
    </dgm:pt>
    <dgm:pt modelId="{34FBC3B8-FA9E-4D51-B93D-B0CC5D613739}" type="pres">
      <dgm:prSet presAssocID="{2C77A015-5A1E-4271-A596-F0F7C1C9228D}" presName="wedge1" presStyleLbl="node1" presStyleIdx="0" presStyleCnt="2"/>
      <dgm:spPr/>
    </dgm:pt>
    <dgm:pt modelId="{0C240C0F-3CD9-46D0-8B45-F9123F3F9540}" type="pres">
      <dgm:prSet presAssocID="{2C77A015-5A1E-4271-A596-F0F7C1C9228D}" presName="dummy1a" presStyleCnt="0"/>
      <dgm:spPr/>
    </dgm:pt>
    <dgm:pt modelId="{AB1C87B4-81B1-4598-8DA7-5C4F3CA9FEED}" type="pres">
      <dgm:prSet presAssocID="{2C77A015-5A1E-4271-A596-F0F7C1C9228D}" presName="dummy1b" presStyleCnt="0"/>
      <dgm:spPr/>
    </dgm:pt>
    <dgm:pt modelId="{28783D63-B583-41C2-8D5B-11CA4FDF4525}" type="pres">
      <dgm:prSet presAssocID="{2C77A015-5A1E-4271-A596-F0F7C1C9228D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ED2DF29-E53B-4CCB-8370-835FE8D3A979}" type="pres">
      <dgm:prSet presAssocID="{2C77A015-5A1E-4271-A596-F0F7C1C9228D}" presName="wedge2" presStyleLbl="node1" presStyleIdx="1" presStyleCnt="2"/>
      <dgm:spPr/>
    </dgm:pt>
    <dgm:pt modelId="{9A4C977B-1BA5-4E98-A04A-394BE2DDCEAA}" type="pres">
      <dgm:prSet presAssocID="{2C77A015-5A1E-4271-A596-F0F7C1C9228D}" presName="dummy2a" presStyleCnt="0"/>
      <dgm:spPr/>
    </dgm:pt>
    <dgm:pt modelId="{E5B0AACA-0839-4DB6-8242-89824C606178}" type="pres">
      <dgm:prSet presAssocID="{2C77A015-5A1E-4271-A596-F0F7C1C9228D}" presName="dummy2b" presStyleCnt="0"/>
      <dgm:spPr/>
    </dgm:pt>
    <dgm:pt modelId="{08F4628F-78E3-4F1A-B851-CAEE700B60BA}" type="pres">
      <dgm:prSet presAssocID="{2C77A015-5A1E-4271-A596-F0F7C1C9228D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C739C573-1861-4AF5-8105-CF177759F9CA}" type="pres">
      <dgm:prSet presAssocID="{E9A78ABE-A19D-4889-BA90-B303566C3A5E}" presName="arrowWedge1" presStyleLbl="fgSibTrans2D1" presStyleIdx="0" presStyleCnt="2"/>
      <dgm:spPr/>
    </dgm:pt>
    <dgm:pt modelId="{BD4FFD77-78F0-4988-A1D3-628F686FDB6D}" type="pres">
      <dgm:prSet presAssocID="{CA89E6D9-D680-489A-A228-5456F538EFB8}" presName="arrowWedge2" presStyleLbl="fgSibTrans2D1" presStyleIdx="1" presStyleCnt="2"/>
      <dgm:spPr/>
    </dgm:pt>
  </dgm:ptLst>
  <dgm:cxnLst>
    <dgm:cxn modelId="{FA7B3636-AB33-4FF2-AE36-AC1953E07858}" type="presOf" srcId="{EAD3500C-8084-4ED2-B6C1-BAB689202029}" destId="{08F4628F-78E3-4F1A-B851-CAEE700B60BA}" srcOrd="1" destOrd="0" presId="urn:microsoft.com/office/officeart/2005/8/layout/cycle8"/>
    <dgm:cxn modelId="{083DC1CC-565A-4F96-9987-4F2BAD3BAF96}" type="presOf" srcId="{EAD3500C-8084-4ED2-B6C1-BAB689202029}" destId="{1ED2DF29-E53B-4CCB-8370-835FE8D3A979}" srcOrd="0" destOrd="0" presId="urn:microsoft.com/office/officeart/2005/8/layout/cycle8"/>
    <dgm:cxn modelId="{3DE47ED3-42FC-4418-875A-8FE6F35F6957}" srcId="{2C77A015-5A1E-4271-A596-F0F7C1C9228D}" destId="{EAD3500C-8084-4ED2-B6C1-BAB689202029}" srcOrd="1" destOrd="0" parTransId="{03AD3F4F-7618-4A17-9B3D-3C51080AC088}" sibTransId="{CA89E6D9-D680-489A-A228-5456F538EFB8}"/>
    <dgm:cxn modelId="{0B83472F-5796-45FB-AD96-4054F49E34CB}" type="presOf" srcId="{CC316894-9A00-4885-BC6F-2DCF08C00DDC}" destId="{34FBC3B8-FA9E-4D51-B93D-B0CC5D613739}" srcOrd="0" destOrd="0" presId="urn:microsoft.com/office/officeart/2005/8/layout/cycle8"/>
    <dgm:cxn modelId="{13B79715-2635-4111-9C27-AB366BD5EFCF}" type="presOf" srcId="{CC316894-9A00-4885-BC6F-2DCF08C00DDC}" destId="{28783D63-B583-41C2-8D5B-11CA4FDF4525}" srcOrd="1" destOrd="0" presId="urn:microsoft.com/office/officeart/2005/8/layout/cycle8"/>
    <dgm:cxn modelId="{363ED504-1A3F-431E-B3AA-27975FEFB2C8}" srcId="{2C77A015-5A1E-4271-A596-F0F7C1C9228D}" destId="{CC316894-9A00-4885-BC6F-2DCF08C00DDC}" srcOrd="0" destOrd="0" parTransId="{5201D683-9EFA-4B45-9434-839D064F33B6}" sibTransId="{E9A78ABE-A19D-4889-BA90-B303566C3A5E}"/>
    <dgm:cxn modelId="{5F68069A-21F1-4781-9D3E-159BF76F778A}" type="presOf" srcId="{2C77A015-5A1E-4271-A596-F0F7C1C9228D}" destId="{82F066F3-8B62-4966-9EED-C06C49935C58}" srcOrd="0" destOrd="0" presId="urn:microsoft.com/office/officeart/2005/8/layout/cycle8"/>
    <dgm:cxn modelId="{2E6A3CDA-F399-4FC0-B6BC-1EB395E91B50}" type="presParOf" srcId="{82F066F3-8B62-4966-9EED-C06C49935C58}" destId="{34FBC3B8-FA9E-4D51-B93D-B0CC5D613739}" srcOrd="0" destOrd="0" presId="urn:microsoft.com/office/officeart/2005/8/layout/cycle8"/>
    <dgm:cxn modelId="{F68BED53-F65B-442F-B092-712237FBD6AF}" type="presParOf" srcId="{82F066F3-8B62-4966-9EED-C06C49935C58}" destId="{0C240C0F-3CD9-46D0-8B45-F9123F3F9540}" srcOrd="1" destOrd="0" presId="urn:microsoft.com/office/officeart/2005/8/layout/cycle8"/>
    <dgm:cxn modelId="{C60138B7-AAA5-4DD7-B3C9-DDC7BD2912DE}" type="presParOf" srcId="{82F066F3-8B62-4966-9EED-C06C49935C58}" destId="{AB1C87B4-81B1-4598-8DA7-5C4F3CA9FEED}" srcOrd="2" destOrd="0" presId="urn:microsoft.com/office/officeart/2005/8/layout/cycle8"/>
    <dgm:cxn modelId="{E3ABDF8E-78FC-42A7-A3ED-F2105043DA13}" type="presParOf" srcId="{82F066F3-8B62-4966-9EED-C06C49935C58}" destId="{28783D63-B583-41C2-8D5B-11CA4FDF4525}" srcOrd="3" destOrd="0" presId="urn:microsoft.com/office/officeart/2005/8/layout/cycle8"/>
    <dgm:cxn modelId="{F8D68EE1-7813-4578-8C6E-DCB4CF7F2B61}" type="presParOf" srcId="{82F066F3-8B62-4966-9EED-C06C49935C58}" destId="{1ED2DF29-E53B-4CCB-8370-835FE8D3A979}" srcOrd="4" destOrd="0" presId="urn:microsoft.com/office/officeart/2005/8/layout/cycle8"/>
    <dgm:cxn modelId="{3F673B98-239E-4A52-A5D2-170E3022C218}" type="presParOf" srcId="{82F066F3-8B62-4966-9EED-C06C49935C58}" destId="{9A4C977B-1BA5-4E98-A04A-394BE2DDCEAA}" srcOrd="5" destOrd="0" presId="urn:microsoft.com/office/officeart/2005/8/layout/cycle8"/>
    <dgm:cxn modelId="{DA098049-AF90-4336-8B9D-07F16FB77F5C}" type="presParOf" srcId="{82F066F3-8B62-4966-9EED-C06C49935C58}" destId="{E5B0AACA-0839-4DB6-8242-89824C606178}" srcOrd="6" destOrd="0" presId="urn:microsoft.com/office/officeart/2005/8/layout/cycle8"/>
    <dgm:cxn modelId="{F273FE45-F9E2-4BEA-8A4F-387A15139437}" type="presParOf" srcId="{82F066F3-8B62-4966-9EED-C06C49935C58}" destId="{08F4628F-78E3-4F1A-B851-CAEE700B60BA}" srcOrd="7" destOrd="0" presId="urn:microsoft.com/office/officeart/2005/8/layout/cycle8"/>
    <dgm:cxn modelId="{064B338C-B5B5-46B6-BFFD-7FF3FFD6CD90}" type="presParOf" srcId="{82F066F3-8B62-4966-9EED-C06C49935C58}" destId="{C739C573-1861-4AF5-8105-CF177759F9CA}" srcOrd="8" destOrd="0" presId="urn:microsoft.com/office/officeart/2005/8/layout/cycle8"/>
    <dgm:cxn modelId="{84B6160E-04FE-4D3C-B8A8-24E2091C08FD}" type="presParOf" srcId="{82F066F3-8B62-4966-9EED-C06C49935C58}" destId="{BD4FFD77-78F0-4988-A1D3-628F686FDB6D}" srcOrd="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BC3B8-FA9E-4D51-B93D-B0CC5D613739}">
      <dsp:nvSpPr>
        <dsp:cNvPr id="0" name=""/>
        <dsp:cNvSpPr/>
      </dsp:nvSpPr>
      <dsp:spPr>
        <a:xfrm>
          <a:off x="1829434" y="366047"/>
          <a:ext cx="4032504" cy="4032504"/>
        </a:xfrm>
        <a:prstGeom prst="pie">
          <a:avLst>
            <a:gd name="adj1" fmla="val 162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Модели при использовании БД</a:t>
          </a:r>
          <a:endParaRPr lang="ru-RU" sz="1500" kern="1200" dirty="0"/>
        </a:p>
      </dsp:txBody>
      <dsp:txXfrm>
        <a:off x="4032910" y="1422180"/>
        <a:ext cx="1440180" cy="1920240"/>
      </dsp:txXfrm>
    </dsp:sp>
    <dsp:sp modelId="{1ED2DF29-E53B-4CCB-8370-835FE8D3A979}">
      <dsp:nvSpPr>
        <dsp:cNvPr id="0" name=""/>
        <dsp:cNvSpPr/>
      </dsp:nvSpPr>
      <dsp:spPr>
        <a:xfrm>
          <a:off x="1637410" y="366047"/>
          <a:ext cx="4032504" cy="40325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Модели при проектировании БД</a:t>
          </a:r>
          <a:endParaRPr lang="ru-RU" sz="1500" kern="1200" dirty="0"/>
        </a:p>
      </dsp:txBody>
      <dsp:txXfrm>
        <a:off x="2026259" y="1422180"/>
        <a:ext cx="1440180" cy="1920240"/>
      </dsp:txXfrm>
    </dsp:sp>
    <dsp:sp modelId="{C739C573-1861-4AF5-8105-CF177759F9CA}">
      <dsp:nvSpPr>
        <dsp:cNvPr id="0" name=""/>
        <dsp:cNvSpPr/>
      </dsp:nvSpPr>
      <dsp:spPr>
        <a:xfrm>
          <a:off x="1579803" y="116416"/>
          <a:ext cx="4531766" cy="4531766"/>
        </a:xfrm>
        <a:prstGeom prst="circularArrow">
          <a:avLst>
            <a:gd name="adj1" fmla="val 5085"/>
            <a:gd name="adj2" fmla="val 327528"/>
            <a:gd name="adj3" fmla="val 50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FFD77-78F0-4988-A1D3-628F686FDB6D}">
      <dsp:nvSpPr>
        <dsp:cNvPr id="0" name=""/>
        <dsp:cNvSpPr/>
      </dsp:nvSpPr>
      <dsp:spPr>
        <a:xfrm>
          <a:off x="1387779" y="116416"/>
          <a:ext cx="4531766" cy="4531766"/>
        </a:xfrm>
        <a:prstGeom prst="circularArrow">
          <a:avLst>
            <a:gd name="adj1" fmla="val 5085"/>
            <a:gd name="adj2" fmla="val 327528"/>
            <a:gd name="adj3" fmla="val 158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B5001D-C108-4FAC-B256-083D767F1A01}" type="datetimeFigureOut">
              <a:rPr lang="ru-RU" smtClean="0"/>
              <a:t>07.02.2014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A52D71-50C2-4A96-B889-0F1FE5926B9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B5001D-C108-4FAC-B256-083D767F1A01}" type="datetimeFigureOut">
              <a:rPr lang="ru-RU" smtClean="0"/>
              <a:t>07.02.2014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A52D71-50C2-4A96-B889-0F1FE5926B9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B5001D-C108-4FAC-B256-083D767F1A01}" type="datetimeFigureOut">
              <a:rPr lang="ru-RU" smtClean="0"/>
              <a:t>07.02.2014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A52D71-50C2-4A96-B889-0F1FE5926B9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B5001D-C108-4FAC-B256-083D767F1A01}" type="datetimeFigureOut">
              <a:rPr lang="ru-RU" smtClean="0"/>
              <a:t>07.02.2014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A52D71-50C2-4A96-B889-0F1FE5926B9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B5001D-C108-4FAC-B256-083D767F1A01}" type="datetimeFigureOut">
              <a:rPr lang="ru-RU" smtClean="0"/>
              <a:t>07.02.2014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A52D71-50C2-4A96-B889-0F1FE5926B9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B5001D-C108-4FAC-B256-083D767F1A01}" type="datetimeFigureOut">
              <a:rPr lang="ru-RU" smtClean="0"/>
              <a:t>07.02.2014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A52D71-50C2-4A96-B889-0F1FE5926B9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B5001D-C108-4FAC-B256-083D767F1A01}" type="datetimeFigureOut">
              <a:rPr lang="ru-RU" smtClean="0"/>
              <a:t>07.02.2014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A52D71-50C2-4A96-B889-0F1FE5926B9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B5001D-C108-4FAC-B256-083D767F1A01}" type="datetimeFigureOut">
              <a:rPr lang="ru-RU" smtClean="0"/>
              <a:t>07.02.2014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A52D71-50C2-4A96-B889-0F1FE5926B9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B5001D-C108-4FAC-B256-083D767F1A01}" type="datetimeFigureOut">
              <a:rPr lang="ru-RU" smtClean="0"/>
              <a:t>07.02.2014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A52D71-50C2-4A96-B889-0F1FE5926B9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B5001D-C108-4FAC-B256-083D767F1A01}" type="datetimeFigureOut">
              <a:rPr lang="ru-RU" smtClean="0"/>
              <a:t>07.02.2014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A52D71-50C2-4A96-B889-0F1FE5926B9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B5001D-C108-4FAC-B256-083D767F1A01}" type="datetimeFigureOut">
              <a:rPr lang="ru-RU" smtClean="0"/>
              <a:t>07.02.2014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A52D71-50C2-4A96-B889-0F1FE5926B9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0B5001D-C108-4FAC-B256-083D767F1A01}" type="datetimeFigureOut">
              <a:rPr lang="ru-RU" smtClean="0"/>
              <a:t>07.02.2014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BA52D71-50C2-4A96-B889-0F1FE5926B9F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ПРОБЛЕМЫ ПРОЕКТИРОВАНИЯ БД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БД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261480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808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/>
              <a:t>Модели при использовании БД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База данных уже существует</a:t>
            </a:r>
          </a:p>
          <a:p>
            <a:r>
              <a:rPr lang="ru-RU" dirty="0" smtClean="0"/>
              <a:t>Для работы с БД используется СУБД</a:t>
            </a:r>
          </a:p>
          <a:p>
            <a:r>
              <a:rPr lang="ru-RU" dirty="0" smtClean="0"/>
              <a:t>Здесь различают модели: </a:t>
            </a:r>
            <a:r>
              <a:rPr lang="ru-RU" b="1" i="1" dirty="0" smtClean="0"/>
              <a:t>внешняя, концептуальная,  внутренняя</a:t>
            </a:r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36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/>
              <a:t>Модели при проектировании БД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Базы данных еще нет, её надо создать</a:t>
            </a:r>
          </a:p>
          <a:p>
            <a:r>
              <a:rPr lang="ru-RU" dirty="0" smtClean="0"/>
              <a:t>Здесь существуют  модели: </a:t>
            </a:r>
            <a:r>
              <a:rPr lang="ru-RU" b="1" i="1" dirty="0" smtClean="0"/>
              <a:t>инфологическая, логическая </a:t>
            </a:r>
            <a:r>
              <a:rPr lang="ru-RU" dirty="0" smtClean="0"/>
              <a:t>(</a:t>
            </a:r>
            <a:r>
              <a:rPr lang="ru-RU" dirty="0" err="1" smtClean="0"/>
              <a:t>даталогическая</a:t>
            </a:r>
            <a:r>
              <a:rPr lang="ru-RU" dirty="0" smtClean="0"/>
              <a:t>) и физическая (выбор СУБД)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80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pPr marL="596646" indent="-514350">
              <a:buFont typeface="+mj-lt"/>
              <a:buAutoNum type="arabicPeriod"/>
            </a:pPr>
            <a:r>
              <a:rPr lang="ru-RU" dirty="0" smtClean="0"/>
              <a:t>Проблемы проектирования. </a:t>
            </a:r>
          </a:p>
          <a:p>
            <a:pPr marL="596646" indent="-514350">
              <a:buFont typeface="+mj-lt"/>
              <a:buAutoNum type="arabicPeriod"/>
            </a:pPr>
            <a:r>
              <a:rPr lang="ru-RU" dirty="0" smtClean="0"/>
              <a:t>Этапы проектирования БД.  </a:t>
            </a:r>
          </a:p>
          <a:p>
            <a:pPr marL="596646" indent="-514350">
              <a:buFont typeface="+mj-lt"/>
              <a:buAutoNum type="arabicPeriod"/>
            </a:pPr>
            <a:r>
              <a:rPr lang="ru-RU" dirty="0" smtClean="0"/>
              <a:t>Концептуальная (инфологическая)  модель. </a:t>
            </a:r>
          </a:p>
          <a:p>
            <a:pPr marL="596646" indent="-514350">
              <a:buFont typeface="+mj-lt"/>
              <a:buAutoNum type="arabicPeriod"/>
            </a:pPr>
            <a:r>
              <a:rPr lang="ru-RU" dirty="0" smtClean="0"/>
              <a:t>ER-модель.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1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БД </a:t>
            </a:r>
            <a:r>
              <a:rPr lang="ru-RU" dirty="0"/>
              <a:t>определяется как совокупность этапов, начиная с момента возникновения идеи о создании БД и заканчивая выводом её из эксплуатации. </a:t>
            </a:r>
          </a:p>
        </p:txBody>
      </p:sp>
    </p:spTree>
    <p:extLst>
      <p:ext uri="{BB962C8B-B14F-4D97-AF65-F5344CB8AC3E}">
        <p14:creationId xmlns:p14="http://schemas.microsoft.com/office/powerpoint/2010/main" val="102200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жизненного цикла БД: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r>
              <a:rPr lang="ru-RU" dirty="0"/>
              <a:t>.	возникновение и исследование идеи;</a:t>
            </a:r>
          </a:p>
          <a:p>
            <a:r>
              <a:rPr lang="ru-RU" dirty="0"/>
              <a:t>2.	анализ </a:t>
            </a:r>
            <a:r>
              <a:rPr lang="ru-RU" dirty="0" smtClean="0"/>
              <a:t>требований</a:t>
            </a:r>
          </a:p>
          <a:p>
            <a:r>
              <a:rPr lang="ru-RU" dirty="0" smtClean="0"/>
              <a:t>3.  </a:t>
            </a:r>
            <a:r>
              <a:rPr lang="ru-RU" dirty="0"/>
              <a:t>проектирование;</a:t>
            </a:r>
          </a:p>
          <a:p>
            <a:r>
              <a:rPr lang="ru-RU" dirty="0" smtClean="0"/>
              <a:t>4.</a:t>
            </a:r>
            <a:r>
              <a:rPr lang="ru-RU" dirty="0"/>
              <a:t>	реализация;  </a:t>
            </a:r>
            <a:endParaRPr lang="ru-RU" dirty="0" smtClean="0"/>
          </a:p>
          <a:p>
            <a:r>
              <a:rPr lang="ru-RU" dirty="0" smtClean="0"/>
              <a:t>5.ввод </a:t>
            </a:r>
            <a:r>
              <a:rPr lang="ru-RU" dirty="0"/>
              <a:t>в эксплуатацию; </a:t>
            </a:r>
          </a:p>
          <a:p>
            <a:r>
              <a:rPr lang="ru-RU" dirty="0" smtClean="0"/>
              <a:t>6.</a:t>
            </a:r>
            <a:r>
              <a:rPr lang="ru-RU" dirty="0"/>
              <a:t>	эксплуатация и сопровождение; </a:t>
            </a:r>
          </a:p>
          <a:p>
            <a:r>
              <a:rPr lang="ru-RU" smtClean="0"/>
              <a:t>7.</a:t>
            </a:r>
            <a:r>
              <a:rPr lang="ru-RU" dirty="0"/>
              <a:t>	завершение эксплуатации.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36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жизненного цикла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	Каскадная, </a:t>
            </a:r>
          </a:p>
          <a:p>
            <a:r>
              <a:rPr lang="ru-RU" dirty="0"/>
              <a:t>	Итерационная</a:t>
            </a:r>
          </a:p>
          <a:p>
            <a:r>
              <a:rPr lang="ru-RU" dirty="0"/>
              <a:t>	Спиральная.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723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Каскадная модель жизненного цикла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3" y="1700808"/>
            <a:ext cx="612068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630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Итерационная модель жизненного цикла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7416824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6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Спиральная модель жизненного цикла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628800"/>
            <a:ext cx="6696744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9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Как  </a:t>
            </a:r>
            <a:r>
              <a:rPr lang="ru-RU" dirty="0"/>
              <a:t>отобразить объекты предметной области в абстрактные объекты модели данных. Это  отображение не должно противоречить семантике предметной области и  лучшим (эффективным) в некотором смысле.  Эта проблема связана с  логическим проектированием БД.  </a:t>
            </a:r>
          </a:p>
          <a:p>
            <a:r>
              <a:rPr lang="ru-RU" dirty="0" smtClean="0"/>
              <a:t>Как обеспечить </a:t>
            </a:r>
            <a:r>
              <a:rPr lang="ru-RU" dirty="0"/>
              <a:t>эффективность выполнения запросов к базе </a:t>
            </a:r>
            <a:r>
              <a:rPr lang="ru-RU" dirty="0" smtClean="0"/>
              <a:t>данных. Надо расположить данные </a:t>
            </a:r>
            <a:r>
              <a:rPr lang="ru-RU" dirty="0"/>
              <a:t>во внешней </a:t>
            </a:r>
            <a:r>
              <a:rPr lang="ru-RU" dirty="0" smtClean="0"/>
              <a:t>памяти и  создать дополнительных структуры (индексы). </a:t>
            </a:r>
            <a:r>
              <a:rPr lang="ru-RU" dirty="0"/>
              <a:t>Эта проблема связана с  физическим проектированием БД. </a:t>
            </a:r>
            <a:r>
              <a:rPr lang="ru-RU" dirty="0" smtClean="0"/>
              <a:t> Её решение связано в выбором СУБД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6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</TotalTime>
  <Words>199</Words>
  <Application>Microsoft Office PowerPoint</Application>
  <PresentationFormat>Экран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Солнцестояние</vt:lpstr>
      <vt:lpstr>ПРОБЛЕМЫ ПРОЕКТИРОВАНИЯ БД </vt:lpstr>
      <vt:lpstr>Вопросы</vt:lpstr>
      <vt:lpstr>Жизненный цикл </vt:lpstr>
      <vt:lpstr>этапы жизненного цикла БД:</vt:lpstr>
      <vt:lpstr>модели жизненного цикла</vt:lpstr>
      <vt:lpstr>Каскадная модель жизненного цикла</vt:lpstr>
      <vt:lpstr>Итерационная модель жизненного цикла</vt:lpstr>
      <vt:lpstr>Спиральная модель жизненного цикла</vt:lpstr>
      <vt:lpstr>Проблемы проектирования</vt:lpstr>
      <vt:lpstr>Модели БД</vt:lpstr>
      <vt:lpstr>Модели при использовании БД </vt:lpstr>
      <vt:lpstr>Модели при проектировании БД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ПРОБЛЕМЫ ПРОЕКТИРОВАНИЯ БД </dc:title>
  <dc:creator>Наталья П. Сидорова</dc:creator>
  <cp:lastModifiedBy>Наталья П. Сидорова</cp:lastModifiedBy>
  <cp:revision>9</cp:revision>
  <dcterms:created xsi:type="dcterms:W3CDTF">2012-09-20T05:21:24Z</dcterms:created>
  <dcterms:modified xsi:type="dcterms:W3CDTF">2014-02-07T11:08:25Z</dcterms:modified>
</cp:coreProperties>
</file>