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55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7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75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25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80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66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60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65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72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76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28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1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73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62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0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92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7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03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A3CC-F236-2FA1-984C-564F77F23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 for Customer Product Purchase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6493-7BAC-9C0A-34E2-6271BA12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 Peikari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8ED-6A52-A8DE-277F-6EDB46B6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9B9F-39D0-C231-2EB5-1523485B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potential customer’s propensity to purchase products from bank</a:t>
            </a:r>
          </a:p>
          <a:p>
            <a:r>
              <a:rPr lang="en-US" dirty="0"/>
              <a:t>Understand important customers’ characteristics driving purchasing </a:t>
            </a:r>
            <a:r>
              <a:rPr lang="en-US" dirty="0" err="1"/>
              <a:t>behaviour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63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D289-3A7A-AE16-8B19-6373BDBE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D8C0-1DBA-BA44-7122-C6C025C2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0819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Following steps were performed in order to map data to appropriate propensity score:</a:t>
            </a:r>
          </a:p>
          <a:p>
            <a:pPr lvl="1"/>
            <a:r>
              <a:rPr lang="en-US" dirty="0"/>
              <a:t>Data exploration: appropriate sanity checks on data followed by visualizations to ensure quality of data</a:t>
            </a:r>
          </a:p>
          <a:p>
            <a:pPr lvl="1"/>
            <a:r>
              <a:rPr lang="en-US" dirty="0"/>
              <a:t>Data preparation: appropriate data manipulation techniques were used including missing value replacements to prepare data for the modeling stage</a:t>
            </a:r>
          </a:p>
          <a:p>
            <a:pPr lvl="1"/>
            <a:r>
              <a:rPr lang="en-US" dirty="0"/>
              <a:t>Data modeling: multiple machine learning models were tested on data and the best performing one was picked for score generation. Models were validated properly to ensure precision on new production data.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89C26-3DC5-332E-E4F9-02927797AF9E}"/>
              </a:ext>
            </a:extLst>
          </p:cNvPr>
          <p:cNvSpPr/>
          <p:nvPr/>
        </p:nvSpPr>
        <p:spPr>
          <a:xfrm>
            <a:off x="2313990" y="4640959"/>
            <a:ext cx="1992150" cy="110363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950E5-1820-92F7-1AD1-9A36F28B140D}"/>
              </a:ext>
            </a:extLst>
          </p:cNvPr>
          <p:cNvSpPr txBox="1"/>
          <p:nvPr/>
        </p:nvSpPr>
        <p:spPr>
          <a:xfrm>
            <a:off x="1099976" y="501315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D4BE5-4412-32F7-4F6B-82668367EF6F}"/>
              </a:ext>
            </a:extLst>
          </p:cNvPr>
          <p:cNvSpPr txBox="1"/>
          <p:nvPr/>
        </p:nvSpPr>
        <p:spPr>
          <a:xfrm>
            <a:off x="2652986" y="430347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  <a:endParaRPr lang="en-CA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D7C0F8D-92F9-AAE6-D86F-E17C5A229FB6}"/>
              </a:ext>
            </a:extLst>
          </p:cNvPr>
          <p:cNvSpPr/>
          <p:nvPr/>
        </p:nvSpPr>
        <p:spPr>
          <a:xfrm>
            <a:off x="1153033" y="4843515"/>
            <a:ext cx="584113" cy="708618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EB165F-DDB5-B97B-1518-C78D80485BC7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 flipV="1">
            <a:off x="1737146" y="5192779"/>
            <a:ext cx="576844" cy="5045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7BF9C-6EE1-D9EC-82BE-F3D078D0619B}"/>
              </a:ext>
            </a:extLst>
          </p:cNvPr>
          <p:cNvCxnSpPr/>
          <p:nvPr/>
        </p:nvCxnSpPr>
        <p:spPr>
          <a:xfrm>
            <a:off x="4329393" y="5221554"/>
            <a:ext cx="515881" cy="239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92825D-7855-A1BC-CD7B-11443A5EC57C}"/>
              </a:ext>
            </a:extLst>
          </p:cNvPr>
          <p:cNvSpPr txBox="1"/>
          <p:nvPr/>
        </p:nvSpPr>
        <p:spPr>
          <a:xfrm>
            <a:off x="5193825" y="4308950"/>
            <a:ext cx="13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Preparation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926405-2802-4E33-1B76-37F69BCAF248}"/>
              </a:ext>
            </a:extLst>
          </p:cNvPr>
          <p:cNvCxnSpPr/>
          <p:nvPr/>
        </p:nvCxnSpPr>
        <p:spPr>
          <a:xfrm>
            <a:off x="6867313" y="5205858"/>
            <a:ext cx="515881" cy="239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F6C6D-3E18-81B3-A895-08FF99CB8275}"/>
              </a:ext>
            </a:extLst>
          </p:cNvPr>
          <p:cNvSpPr/>
          <p:nvPr/>
        </p:nvSpPr>
        <p:spPr>
          <a:xfrm>
            <a:off x="7398744" y="4768997"/>
            <a:ext cx="1140870" cy="95410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F64BB-0786-9FA5-46C4-DA951D8197B1}"/>
              </a:ext>
            </a:extLst>
          </p:cNvPr>
          <p:cNvSpPr txBox="1"/>
          <p:nvPr/>
        </p:nvSpPr>
        <p:spPr>
          <a:xfrm>
            <a:off x="7447265" y="4875771"/>
            <a:ext cx="107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</a:t>
            </a:r>
          </a:p>
          <a:p>
            <a:r>
              <a:rPr lang="en-US" dirty="0"/>
              <a:t>Learning</a:t>
            </a:r>
            <a:endParaRPr lang="en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6E764F-1D30-D63F-9A76-A69F8B3EED03}"/>
              </a:ext>
            </a:extLst>
          </p:cNvPr>
          <p:cNvCxnSpPr/>
          <p:nvPr/>
        </p:nvCxnSpPr>
        <p:spPr>
          <a:xfrm>
            <a:off x="8564652" y="5221552"/>
            <a:ext cx="515881" cy="239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05FF35B-9B02-447F-473E-500DEEC4A21B}"/>
              </a:ext>
            </a:extLst>
          </p:cNvPr>
          <p:cNvSpPr/>
          <p:nvPr/>
        </p:nvSpPr>
        <p:spPr>
          <a:xfrm>
            <a:off x="9096083" y="4950866"/>
            <a:ext cx="1438416" cy="571236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5250D-1625-2403-FD49-898E62066D67}"/>
              </a:ext>
            </a:extLst>
          </p:cNvPr>
          <p:cNvSpPr txBox="1"/>
          <p:nvPr/>
        </p:nvSpPr>
        <p:spPr>
          <a:xfrm>
            <a:off x="9436351" y="50435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4ABD2-AA6E-5FF6-1F0F-A68A700377EA}"/>
              </a:ext>
            </a:extLst>
          </p:cNvPr>
          <p:cNvSpPr txBox="1"/>
          <p:nvPr/>
        </p:nvSpPr>
        <p:spPr>
          <a:xfrm>
            <a:off x="2376312" y="4768997"/>
            <a:ext cx="16946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Data sanity checks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Visualization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etc</a:t>
            </a:r>
            <a:endParaRPr lang="en-CA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FFF56-24B5-916E-6354-D1FCA4755B31}"/>
              </a:ext>
            </a:extLst>
          </p:cNvPr>
          <p:cNvSpPr/>
          <p:nvPr/>
        </p:nvSpPr>
        <p:spPr>
          <a:xfrm>
            <a:off x="4870370" y="4657143"/>
            <a:ext cx="1992150" cy="110363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86722A-7F59-620E-8FA4-19B6FC00720A}"/>
              </a:ext>
            </a:extLst>
          </p:cNvPr>
          <p:cNvSpPr txBox="1"/>
          <p:nvPr/>
        </p:nvSpPr>
        <p:spPr>
          <a:xfrm>
            <a:off x="4831319" y="4753465"/>
            <a:ext cx="2096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Data manipulation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Missing value treatment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etc</a:t>
            </a:r>
            <a:endParaRPr lang="en-C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335BB-7303-A07B-A6F8-78D11D4DECC5}"/>
              </a:ext>
            </a:extLst>
          </p:cNvPr>
          <p:cNvSpPr txBox="1"/>
          <p:nvPr/>
        </p:nvSpPr>
        <p:spPr>
          <a:xfrm>
            <a:off x="7410168" y="440909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94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FC71-D534-20EF-DB4B-962C3310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solution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833B-57B0-309E-C858-2BD87E02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220430" cy="43730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Best performing machine learning model was a tree-based technique.</a:t>
            </a:r>
          </a:p>
          <a:p>
            <a:r>
              <a:rPr lang="en-US" dirty="0"/>
              <a:t>This method essentially works like a complicated and automated if-else statements to divided data into meaningful combinations and eventually turn them into scores.</a:t>
            </a:r>
          </a:p>
          <a:p>
            <a:r>
              <a:rPr lang="en-US" dirty="0"/>
              <a:t>The machine learning model was properly validated using standard techniques in the field to ensure its accuracy and bias-free performance.</a:t>
            </a:r>
          </a:p>
          <a:p>
            <a:r>
              <a:rPr lang="en-US" dirty="0"/>
              <a:t>Model was further used to study features that are highly impactful in generating the scores</a:t>
            </a:r>
          </a:p>
          <a:p>
            <a:r>
              <a:rPr lang="en-US" dirty="0"/>
              <a:t>Recommendations were made based on those highly-relevant features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A7540-A567-B70C-EA01-DD3D372C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06099"/>
            <a:ext cx="4407034" cy="26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4A9AA-66A9-A739-192B-8BE9005ABC33}"/>
              </a:ext>
            </a:extLst>
          </p:cNvPr>
          <p:cNvSpPr txBox="1"/>
          <p:nvPr/>
        </p:nvSpPr>
        <p:spPr>
          <a:xfrm>
            <a:off x="7458075" y="4655844"/>
            <a:ext cx="440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plot; showing quality of scoring.</a:t>
            </a:r>
          </a:p>
          <a:p>
            <a:r>
              <a:rPr lang="en-US" sz="1200" dirty="0"/>
              <a:t>y-axis shows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 the proportion of true outcomes, and x-axis is the mean predicted probability.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6920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E137-1F09-8CF6-D8ED-6A22914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predictive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F2A3-644B-16D7-694F-694A1C78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429980" cy="4515951"/>
          </a:xfrm>
        </p:spPr>
        <p:txBody>
          <a:bodyPr/>
          <a:lstStyle/>
          <a:p>
            <a:r>
              <a:rPr lang="en-US" dirty="0"/>
              <a:t>Figure shows what impact each feature has towards scoring customers. High or low values of each feature impacts the way model scores a customer.</a:t>
            </a:r>
          </a:p>
          <a:p>
            <a:r>
              <a:rPr lang="en-US" dirty="0"/>
              <a:t>Based the plot, following features are important to consider month, job, call duration, type of contact, age, has credit in default, has house loan, socio-economic contributions and marital status.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A0C71B-22C4-978B-5CED-14FC33788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57" y="1580050"/>
            <a:ext cx="4187393" cy="51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4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5729-E76E-726C-458A-F150315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BC58-F174-C64C-483F-79CD1269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Below are some of the recommendations to increase sales to potential customers:</a:t>
            </a:r>
          </a:p>
          <a:p>
            <a:pPr lvl="1"/>
            <a:r>
              <a:rPr lang="en-CA" dirty="0"/>
              <a:t>Time:</a:t>
            </a:r>
          </a:p>
          <a:p>
            <a:pPr lvl="2"/>
            <a:r>
              <a:rPr lang="en-CA" dirty="0"/>
              <a:t>Months of May and September are probably not a good time to approach customers while July is the best</a:t>
            </a:r>
          </a:p>
          <a:p>
            <a:pPr lvl="2"/>
            <a:r>
              <a:rPr lang="en-CA" dirty="0"/>
              <a:t>Monday and Thursday are not a good time to approach customers </a:t>
            </a:r>
          </a:p>
          <a:p>
            <a:pPr lvl="1"/>
            <a:r>
              <a:rPr lang="en-CA" dirty="0"/>
              <a:t>Customers who have house loans and have not been defaulted on other credits will more-likely purchase a product</a:t>
            </a:r>
          </a:p>
          <a:p>
            <a:pPr lvl="1"/>
            <a:r>
              <a:rPr lang="en-CA" dirty="0"/>
              <a:t>Approach those customers whose jobs might make them in need of some of the products like students, self-employed, 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Try to avoid contacting customers to their cellular phones</a:t>
            </a:r>
          </a:p>
          <a:p>
            <a:pPr lvl="1"/>
            <a:r>
              <a:rPr lang="en-CA" dirty="0"/>
              <a:t>Customers at their middle ages are less likely to purchase products while those who are younger or elder will more likely purchase</a:t>
            </a:r>
          </a:p>
          <a:p>
            <a:pPr lvl="1"/>
            <a:r>
              <a:rPr lang="en-CA" dirty="0"/>
              <a:t>Duration of calls should be minimized as much as possible and avoid very long calls</a:t>
            </a:r>
          </a:p>
          <a:p>
            <a:pPr lvl="1"/>
            <a:r>
              <a:rPr lang="en-CA" dirty="0"/>
              <a:t>Focus more on those customers who have more stable employment rates (</a:t>
            </a:r>
            <a:r>
              <a:rPr lang="en-CA" dirty="0" err="1"/>
              <a:t>emp.var.rate</a:t>
            </a:r>
            <a:r>
              <a:rPr lang="en-CA" dirty="0"/>
              <a:t>) and those who have lower consumer price index (probably more in need of products to boost up their consumption)</a:t>
            </a:r>
          </a:p>
        </p:txBody>
      </p:sp>
    </p:spTree>
    <p:extLst>
      <p:ext uri="{BB962C8B-B14F-4D97-AF65-F5344CB8AC3E}">
        <p14:creationId xmlns:p14="http://schemas.microsoft.com/office/powerpoint/2010/main" val="390346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209</TotalTime>
  <Words>472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Calisto MT</vt:lpstr>
      <vt:lpstr>Wingdings 2</vt:lpstr>
      <vt:lpstr>Slate</vt:lpstr>
      <vt:lpstr>Predictive Model for Customer Product Purchase </vt:lpstr>
      <vt:lpstr>Aims</vt:lpstr>
      <vt:lpstr>Methodology overview</vt:lpstr>
      <vt:lpstr>Machine learning solution</vt:lpstr>
      <vt:lpstr>Top predictive features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Customer Product Purchase </dc:title>
  <dc:creator>Mohammad Peikari</dc:creator>
  <cp:lastModifiedBy>Mohammad Peikari</cp:lastModifiedBy>
  <cp:revision>9</cp:revision>
  <dcterms:created xsi:type="dcterms:W3CDTF">2022-07-26T13:36:06Z</dcterms:created>
  <dcterms:modified xsi:type="dcterms:W3CDTF">2022-07-26T17:05:27Z</dcterms:modified>
</cp:coreProperties>
</file>