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1" r:id="rId4"/>
    <p:sldId id="262" r:id="rId5"/>
    <p:sldId id="263" r:id="rId6"/>
    <p:sldId id="267" r:id="rId7"/>
    <p:sldId id="268" r:id="rId8"/>
    <p:sldId id="264" r:id="rId9"/>
    <p:sldId id="266" r:id="rId10"/>
    <p:sldId id="270" r:id="rId11"/>
    <p:sldId id="271" r:id="rId1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BF6B1D"/>
    <a:srgbClr val="504D58"/>
    <a:srgbClr val="372313"/>
    <a:srgbClr val="886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914;&#953;&#946;&#955;&#943;&#959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69285199520294"/>
          <c:y val="0.30891058958429279"/>
          <c:w val="0.81356286306034076"/>
          <c:h val="0.57927218160111993"/>
        </c:manualLayout>
      </c:layout>
      <c:doughnutChart>
        <c:varyColors val="1"/>
        <c:ser>
          <c:idx val="0"/>
          <c:order val="0"/>
          <c:tx>
            <c:strRef>
              <c:f>Φύλλο1!$B$1</c:f>
              <c:strCache>
                <c:ptCount val="1"/>
                <c:pt idx="0">
                  <c:v>Πωλήσεις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8B-4CC9-B5B2-2F041590F842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C8B-4CC9-B5B2-2F041590F8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FC-4533-A93F-3BF39FE27B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FC-4533-A93F-3BF39FE27B7F}"/>
              </c:ext>
            </c:extLst>
          </c:dPt>
          <c:cat>
            <c:strRef>
              <c:f>Φύλλο1!$A$2:$A$5</c:f>
              <c:strCache>
                <c:ptCount val="2"/>
                <c:pt idx="0">
                  <c:v>Κόστος ανθρώπινου δυναμικύ</c:v>
                </c:pt>
                <c:pt idx="1">
                  <c:v>Κόστος συντήρησης</c:v>
                </c:pt>
              </c:strCache>
            </c:strRef>
          </c:cat>
          <c:val>
            <c:numRef>
              <c:f>Φύλλο1!$B$2:$B$5</c:f>
              <c:numCache>
                <c:formatCode>General</c:formatCode>
                <c:ptCount val="4"/>
                <c:pt idx="0">
                  <c:v>149600</c:v>
                </c:pt>
                <c:pt idx="1">
                  <c:v>299200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8B-4CC9-B5B2-2F041590F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485009196214665"/>
          <c:y val="6.6118885777481429E-2"/>
          <c:w val="0.66904386265131077"/>
          <c:h val="0.238012931648627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7A0000"/>
            </a:solidFill>
            <a:ln>
              <a:noFill/>
            </a:ln>
            <a:effectLst/>
          </c:spPr>
          <c:invertIfNegative val="0"/>
          <c:cat>
            <c:strRef>
              <c:f>Φύλλο1!$E$1:$E$6</c:f>
              <c:strCache>
                <c:ptCount val="6"/>
                <c:pt idx="0">
                  <c:v>Περίοδος δοκιμής</c:v>
                </c:pt>
                <c:pt idx="1">
                  <c:v>Υλοποίηση συστήματος</c:v>
                </c:pt>
                <c:pt idx="2">
                  <c:v>Σχεδιασμός συστήματος</c:v>
                </c:pt>
                <c:pt idx="3">
                  <c:v>Ανάλυση απαιτήσεων λογισμικού &amp; επιλογή αρχιτεκτονικής</c:v>
                </c:pt>
                <c:pt idx="4">
                  <c:v>Ανάλυση απαιτήσεων χρηστών</c:v>
                </c:pt>
                <c:pt idx="5">
                  <c:v>Μελέτη σκοπιμότητας</c:v>
                </c:pt>
              </c:strCache>
            </c:strRef>
          </c:cat>
          <c:val>
            <c:numRef>
              <c:f>Φύλλο1!$F$1:$F$6</c:f>
              <c:numCache>
                <c:formatCode>General</c:formatCode>
                <c:ptCount val="6"/>
                <c:pt idx="0">
                  <c:v>21</c:v>
                </c:pt>
                <c:pt idx="1">
                  <c:v>324</c:v>
                </c:pt>
                <c:pt idx="2">
                  <c:v>14</c:v>
                </c:pt>
                <c:pt idx="3">
                  <c:v>14</c:v>
                </c:pt>
                <c:pt idx="4">
                  <c:v>24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63-4C43-9B84-652849963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2840056"/>
        <c:axId val="362837432"/>
      </c:barChart>
      <c:catAx>
        <c:axId val="362840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362837432"/>
        <c:crosses val="autoZero"/>
        <c:auto val="1"/>
        <c:lblAlgn val="ctr"/>
        <c:lblOffset val="100"/>
        <c:noMultiLvlLbl val="0"/>
      </c:catAx>
      <c:valAx>
        <c:axId val="362837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362840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>
          <a:solidFill>
            <a:schemeClr val="tx1"/>
          </a:solidFill>
        </a:defRPr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62-5AC2-49B3-B6B5-A99AB04CC01B}" type="datetimeFigureOut">
              <a:rPr lang="el-GR" smtClean="0"/>
              <a:t>30/5/2017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F508-0B2C-457B-BC79-019F719A621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452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62-5AC2-49B3-B6B5-A99AB04CC01B}" type="datetimeFigureOut">
              <a:rPr lang="el-GR" smtClean="0"/>
              <a:t>30/5/2017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F508-0B2C-457B-BC79-019F719A6217}" type="slidenum">
              <a:rPr lang="el-GR" smtClean="0"/>
              <a:t>‹#›</a:t>
            </a:fld>
            <a:endParaRPr lang="el-GR"/>
          </a:p>
        </p:txBody>
      </p:sp>
      <p:pic>
        <p:nvPicPr>
          <p:cNvPr id="7" name="Εικόνα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024">
            <a:off x="9032510" y="3238391"/>
            <a:ext cx="3207523" cy="321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6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62-5AC2-49B3-B6B5-A99AB04CC01B}" type="datetimeFigureOut">
              <a:rPr lang="el-GR" smtClean="0"/>
              <a:t>30/5/2017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F508-0B2C-457B-BC79-019F719A621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674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62-5AC2-49B3-B6B5-A99AB04CC01B}" type="datetimeFigureOut">
              <a:rPr lang="el-GR" smtClean="0"/>
              <a:t>30/5/2017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F508-0B2C-457B-BC79-019F719A6217}" type="slidenum">
              <a:rPr lang="el-GR" smtClean="0"/>
              <a:t>‹#›</a:t>
            </a:fld>
            <a:endParaRPr lang="el-GR"/>
          </a:p>
        </p:txBody>
      </p:sp>
      <p:pic>
        <p:nvPicPr>
          <p:cNvPr id="7" name="Εικόνα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024">
            <a:off x="9032510" y="3238391"/>
            <a:ext cx="3207523" cy="321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3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62-5AC2-49B3-B6B5-A99AB04CC01B}" type="datetimeFigureOut">
              <a:rPr lang="el-GR" smtClean="0"/>
              <a:t>30/5/2017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F508-0B2C-457B-BC79-019F719A6217}" type="slidenum">
              <a:rPr lang="el-GR" smtClean="0"/>
              <a:t>‹#›</a:t>
            </a:fld>
            <a:endParaRPr lang="el-GR"/>
          </a:p>
        </p:txBody>
      </p:sp>
      <p:pic>
        <p:nvPicPr>
          <p:cNvPr id="7" name="Εικόνα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024">
            <a:off x="9032510" y="3238391"/>
            <a:ext cx="3207523" cy="321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3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62-5AC2-49B3-B6B5-A99AB04CC01B}" type="datetimeFigureOut">
              <a:rPr lang="el-GR" smtClean="0"/>
              <a:t>30/5/2017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F508-0B2C-457B-BC79-019F719A6217}" type="slidenum">
              <a:rPr lang="el-GR" smtClean="0"/>
              <a:t>‹#›</a:t>
            </a:fld>
            <a:endParaRPr lang="el-GR"/>
          </a:p>
        </p:txBody>
      </p:sp>
      <p:pic>
        <p:nvPicPr>
          <p:cNvPr id="8" name="Εικόνα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024">
            <a:off x="9032510" y="3238391"/>
            <a:ext cx="3207523" cy="321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2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62-5AC2-49B3-B6B5-A99AB04CC01B}" type="datetimeFigureOut">
              <a:rPr lang="el-GR" smtClean="0"/>
              <a:t>30/5/2017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F508-0B2C-457B-BC79-019F719A6217}" type="slidenum">
              <a:rPr lang="el-GR" smtClean="0"/>
              <a:t>‹#›</a:t>
            </a:fld>
            <a:endParaRPr lang="el-GR"/>
          </a:p>
        </p:txBody>
      </p:sp>
      <p:pic>
        <p:nvPicPr>
          <p:cNvPr id="10" name="Εικόνα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024">
            <a:off x="9032510" y="3238391"/>
            <a:ext cx="3207523" cy="321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2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62-5AC2-49B3-B6B5-A99AB04CC01B}" type="datetimeFigureOut">
              <a:rPr lang="el-GR" smtClean="0"/>
              <a:t>30/5/2017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F508-0B2C-457B-BC79-019F719A6217}" type="slidenum">
              <a:rPr lang="el-GR" smtClean="0"/>
              <a:t>‹#›</a:t>
            </a:fld>
            <a:endParaRPr lang="el-GR"/>
          </a:p>
        </p:txBody>
      </p:sp>
      <p:pic>
        <p:nvPicPr>
          <p:cNvPr id="6" name="Εικόνα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024">
            <a:off x="9032510" y="3238391"/>
            <a:ext cx="3207523" cy="321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2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62-5AC2-49B3-B6B5-A99AB04CC01B}" type="datetimeFigureOut">
              <a:rPr lang="el-GR" smtClean="0"/>
              <a:t>30/5/2017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F508-0B2C-457B-BC79-019F719A6217}" type="slidenum">
              <a:rPr lang="el-GR" smtClean="0"/>
              <a:t>‹#›</a:t>
            </a:fld>
            <a:endParaRPr lang="el-GR"/>
          </a:p>
        </p:txBody>
      </p:sp>
      <p:pic>
        <p:nvPicPr>
          <p:cNvPr id="5" name="Εικόνα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024">
            <a:off x="9032510" y="3238391"/>
            <a:ext cx="3207523" cy="321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5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62-5AC2-49B3-B6B5-A99AB04CC01B}" type="datetimeFigureOut">
              <a:rPr lang="el-GR" smtClean="0"/>
              <a:t>30/5/2017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F508-0B2C-457B-BC79-019F719A6217}" type="slidenum">
              <a:rPr lang="el-GR" smtClean="0"/>
              <a:t>‹#›</a:t>
            </a:fld>
            <a:endParaRPr lang="el-GR"/>
          </a:p>
        </p:txBody>
      </p:sp>
      <p:pic>
        <p:nvPicPr>
          <p:cNvPr id="8" name="Εικόνα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024">
            <a:off x="9032510" y="3238391"/>
            <a:ext cx="3207523" cy="321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962-5AC2-49B3-B6B5-A99AB04CC01B}" type="datetimeFigureOut">
              <a:rPr lang="el-GR" smtClean="0"/>
              <a:t>30/5/2017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F508-0B2C-457B-BC79-019F719A6217}" type="slidenum">
              <a:rPr lang="el-GR" smtClean="0"/>
              <a:t>‹#›</a:t>
            </a:fld>
            <a:endParaRPr lang="el-GR"/>
          </a:p>
        </p:txBody>
      </p:sp>
      <p:pic>
        <p:nvPicPr>
          <p:cNvPr id="8" name="Εικόνα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024">
            <a:off x="9032510" y="3238391"/>
            <a:ext cx="3207523" cy="321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9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32962-5AC2-49B3-B6B5-A99AB04CC01B}" type="datetimeFigureOut">
              <a:rPr lang="el-GR" smtClean="0"/>
              <a:t>30/5/2017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4F508-0B2C-457B-BC79-019F719A6217}" type="slidenum">
              <a:rPr lang="el-GR" smtClean="0"/>
              <a:t>‹#›</a:t>
            </a:fld>
            <a:endParaRPr lang="el-GR"/>
          </a:p>
        </p:txBody>
      </p:sp>
      <p:pic>
        <p:nvPicPr>
          <p:cNvPr id="7" name="Εικόνα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5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Εικόνα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93" y="437744"/>
            <a:ext cx="5772562" cy="5778920"/>
          </a:xfrm>
          <a:prstGeom prst="rect">
            <a:avLst/>
          </a:prstGeom>
        </p:spPr>
      </p:pic>
      <p:sp>
        <p:nvSpPr>
          <p:cNvPr id="50" name="TextBox 49">
            <a:extLst/>
          </p:cNvPr>
          <p:cNvSpPr txBox="1"/>
          <p:nvPr/>
        </p:nvSpPr>
        <p:spPr>
          <a:xfrm>
            <a:off x="3226242" y="575970"/>
            <a:ext cx="659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g</a:t>
            </a:r>
            <a:endParaRPr lang="el-GR" sz="8000" dirty="0"/>
          </a:p>
        </p:txBody>
      </p:sp>
      <p:sp>
        <p:nvSpPr>
          <p:cNvPr id="51" name="TextBox 50">
            <a:extLst/>
          </p:cNvPr>
          <p:cNvSpPr txBox="1"/>
          <p:nvPr/>
        </p:nvSpPr>
        <p:spPr>
          <a:xfrm>
            <a:off x="1629356" y="575972"/>
            <a:ext cx="874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e</a:t>
            </a:r>
            <a:endParaRPr lang="el-GR" sz="8000" dirty="0"/>
          </a:p>
        </p:txBody>
      </p:sp>
      <p:sp>
        <p:nvSpPr>
          <p:cNvPr id="52" name="TextBox 51">
            <a:extLst/>
          </p:cNvPr>
          <p:cNvSpPr txBox="1"/>
          <p:nvPr/>
        </p:nvSpPr>
        <p:spPr>
          <a:xfrm>
            <a:off x="907113" y="575973"/>
            <a:ext cx="874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D</a:t>
            </a:r>
            <a:endParaRPr lang="el-GR" sz="8000" dirty="0"/>
          </a:p>
        </p:txBody>
      </p:sp>
      <p:sp>
        <p:nvSpPr>
          <p:cNvPr id="53" name="TextBox 52">
            <a:extLst/>
          </p:cNvPr>
          <p:cNvSpPr txBox="1"/>
          <p:nvPr/>
        </p:nvSpPr>
        <p:spPr>
          <a:xfrm>
            <a:off x="2252208" y="575971"/>
            <a:ext cx="874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s</a:t>
            </a:r>
            <a:endParaRPr lang="el-GR" sz="8000" dirty="0"/>
          </a:p>
        </p:txBody>
      </p:sp>
      <p:sp>
        <p:nvSpPr>
          <p:cNvPr id="54" name="TextBox 53">
            <a:extLst/>
          </p:cNvPr>
          <p:cNvSpPr txBox="1"/>
          <p:nvPr/>
        </p:nvSpPr>
        <p:spPr>
          <a:xfrm>
            <a:off x="2808800" y="595850"/>
            <a:ext cx="407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i</a:t>
            </a:r>
            <a:endParaRPr lang="el-GR" sz="8000" dirty="0"/>
          </a:p>
        </p:txBody>
      </p:sp>
      <p:sp>
        <p:nvSpPr>
          <p:cNvPr id="55" name="TextBox 54">
            <a:extLst/>
          </p:cNvPr>
          <p:cNvSpPr txBox="1"/>
          <p:nvPr/>
        </p:nvSpPr>
        <p:spPr>
          <a:xfrm>
            <a:off x="5093141" y="575967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r</a:t>
            </a:r>
            <a:endParaRPr lang="el-GR" sz="8000" dirty="0"/>
          </a:p>
        </p:txBody>
      </p:sp>
      <p:sp>
        <p:nvSpPr>
          <p:cNvPr id="56" name="TextBox 55">
            <a:extLst/>
          </p:cNvPr>
          <p:cNvSpPr txBox="1"/>
          <p:nvPr/>
        </p:nvSpPr>
        <p:spPr>
          <a:xfrm>
            <a:off x="4470289" y="575968"/>
            <a:ext cx="655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e</a:t>
            </a:r>
            <a:endParaRPr lang="el-GR" sz="8000" dirty="0"/>
          </a:p>
        </p:txBody>
      </p:sp>
      <p:sp>
        <p:nvSpPr>
          <p:cNvPr id="57" name="TextBox 56">
            <a:extLst/>
          </p:cNvPr>
          <p:cNvSpPr txBox="1"/>
          <p:nvPr/>
        </p:nvSpPr>
        <p:spPr>
          <a:xfrm>
            <a:off x="3849094" y="575969"/>
            <a:ext cx="715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n</a:t>
            </a:r>
            <a:endParaRPr lang="el-GR" sz="8000" dirty="0"/>
          </a:p>
        </p:txBody>
      </p:sp>
      <p:sp>
        <p:nvSpPr>
          <p:cNvPr id="58" name="TextBox 57">
            <a:extLst/>
          </p:cNvPr>
          <p:cNvSpPr txBox="1"/>
          <p:nvPr/>
        </p:nvSpPr>
        <p:spPr>
          <a:xfrm>
            <a:off x="5563593" y="575967"/>
            <a:ext cx="874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s</a:t>
            </a:r>
            <a:endParaRPr lang="el-GR" sz="8000" dirty="0"/>
          </a:p>
        </p:txBody>
      </p:sp>
      <p:sp>
        <p:nvSpPr>
          <p:cNvPr id="59" name="TextBox 58">
            <a:extLst/>
          </p:cNvPr>
          <p:cNvSpPr txBox="1"/>
          <p:nvPr/>
        </p:nvSpPr>
        <p:spPr>
          <a:xfrm>
            <a:off x="907113" y="1768672"/>
            <a:ext cx="404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I</a:t>
            </a:r>
            <a:endParaRPr lang="el-GR" sz="8000" dirty="0"/>
          </a:p>
        </p:txBody>
      </p:sp>
      <p:sp>
        <p:nvSpPr>
          <p:cNvPr id="60" name="TextBox 59">
            <a:extLst/>
          </p:cNvPr>
          <p:cNvSpPr txBox="1"/>
          <p:nvPr/>
        </p:nvSpPr>
        <p:spPr>
          <a:xfrm>
            <a:off x="3501223" y="1776821"/>
            <a:ext cx="437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i</a:t>
            </a:r>
            <a:endParaRPr lang="el-GR" sz="8000" dirty="0"/>
          </a:p>
        </p:txBody>
      </p:sp>
      <p:sp>
        <p:nvSpPr>
          <p:cNvPr id="61" name="TextBox 60">
            <a:extLst/>
          </p:cNvPr>
          <p:cNvSpPr txBox="1"/>
          <p:nvPr/>
        </p:nvSpPr>
        <p:spPr>
          <a:xfrm>
            <a:off x="2831990" y="1775294"/>
            <a:ext cx="376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l</a:t>
            </a:r>
            <a:endParaRPr lang="el-GR" sz="8000" dirty="0"/>
          </a:p>
        </p:txBody>
      </p:sp>
      <p:sp>
        <p:nvSpPr>
          <p:cNvPr id="62" name="TextBox 61">
            <a:extLst/>
          </p:cNvPr>
          <p:cNvSpPr txBox="1"/>
          <p:nvPr/>
        </p:nvSpPr>
        <p:spPr>
          <a:xfrm>
            <a:off x="2257177" y="1755416"/>
            <a:ext cx="616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e</a:t>
            </a:r>
            <a:endParaRPr lang="el-GR" sz="8000" dirty="0"/>
          </a:p>
        </p:txBody>
      </p:sp>
      <p:sp>
        <p:nvSpPr>
          <p:cNvPr id="63" name="TextBox 62">
            <a:extLst/>
          </p:cNvPr>
          <p:cNvSpPr txBox="1"/>
          <p:nvPr/>
        </p:nvSpPr>
        <p:spPr>
          <a:xfrm>
            <a:off x="1826478" y="1768672"/>
            <a:ext cx="437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</a:t>
            </a:r>
            <a:endParaRPr lang="el-GR" sz="8000" dirty="0"/>
          </a:p>
        </p:txBody>
      </p:sp>
      <p:sp>
        <p:nvSpPr>
          <p:cNvPr id="64" name="TextBox 63">
            <a:extLst/>
          </p:cNvPr>
          <p:cNvSpPr txBox="1"/>
          <p:nvPr/>
        </p:nvSpPr>
        <p:spPr>
          <a:xfrm>
            <a:off x="1192033" y="1775294"/>
            <a:ext cx="730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n</a:t>
            </a:r>
            <a:endParaRPr lang="el-GR" sz="8000" dirty="0"/>
          </a:p>
        </p:txBody>
      </p:sp>
      <p:sp>
        <p:nvSpPr>
          <p:cNvPr id="65" name="TextBox 64">
            <a:extLst/>
          </p:cNvPr>
          <p:cNvSpPr txBox="1"/>
          <p:nvPr/>
        </p:nvSpPr>
        <p:spPr>
          <a:xfrm>
            <a:off x="3865659" y="1735532"/>
            <a:ext cx="659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g</a:t>
            </a:r>
            <a:endParaRPr lang="el-GR" sz="8000" dirty="0"/>
          </a:p>
        </p:txBody>
      </p:sp>
      <p:sp>
        <p:nvSpPr>
          <p:cNvPr id="66" name="TextBox 65">
            <a:extLst/>
          </p:cNvPr>
          <p:cNvSpPr txBox="1"/>
          <p:nvPr/>
        </p:nvSpPr>
        <p:spPr>
          <a:xfrm>
            <a:off x="3168261" y="1775294"/>
            <a:ext cx="376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l</a:t>
            </a:r>
            <a:endParaRPr lang="el-GR" sz="8000" dirty="0"/>
          </a:p>
        </p:txBody>
      </p:sp>
      <p:sp>
        <p:nvSpPr>
          <p:cNvPr id="67" name="TextBox 66">
            <a:extLst/>
          </p:cNvPr>
          <p:cNvSpPr txBox="1"/>
          <p:nvPr/>
        </p:nvSpPr>
        <p:spPr>
          <a:xfrm>
            <a:off x="4405680" y="1755416"/>
            <a:ext cx="655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e</a:t>
            </a:r>
            <a:endParaRPr lang="el-GR" sz="8000" dirty="0"/>
          </a:p>
        </p:txBody>
      </p:sp>
      <p:sp>
        <p:nvSpPr>
          <p:cNvPr id="68" name="TextBox 67">
            <a:extLst/>
          </p:cNvPr>
          <p:cNvSpPr txBox="1"/>
          <p:nvPr/>
        </p:nvSpPr>
        <p:spPr>
          <a:xfrm>
            <a:off x="4988779" y="1775294"/>
            <a:ext cx="655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n</a:t>
            </a:r>
            <a:endParaRPr lang="el-GR" sz="8000" dirty="0"/>
          </a:p>
        </p:txBody>
      </p:sp>
      <p:sp>
        <p:nvSpPr>
          <p:cNvPr id="69" name="TextBox 68">
            <a:extLst/>
          </p:cNvPr>
          <p:cNvSpPr txBox="1"/>
          <p:nvPr/>
        </p:nvSpPr>
        <p:spPr>
          <a:xfrm>
            <a:off x="5592166" y="1767014"/>
            <a:ext cx="655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</a:t>
            </a:r>
            <a:endParaRPr lang="el-GR" sz="8000" dirty="0"/>
          </a:p>
        </p:txBody>
      </p:sp>
      <p:sp>
        <p:nvSpPr>
          <p:cNvPr id="70" name="TextBox 69">
            <a:extLst/>
          </p:cNvPr>
          <p:cNvSpPr txBox="1"/>
          <p:nvPr/>
        </p:nvSpPr>
        <p:spPr>
          <a:xfrm>
            <a:off x="900479" y="1752622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o</a:t>
            </a:r>
            <a:endParaRPr lang="el-GR" sz="8000" dirty="0"/>
          </a:p>
        </p:txBody>
      </p:sp>
      <p:sp>
        <p:nvSpPr>
          <p:cNvPr id="71" name="TextBox 70">
            <a:extLst/>
          </p:cNvPr>
          <p:cNvSpPr txBox="1"/>
          <p:nvPr/>
        </p:nvSpPr>
        <p:spPr>
          <a:xfrm>
            <a:off x="1586279" y="1752621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f</a:t>
            </a:r>
            <a:endParaRPr lang="el-GR" sz="8000" dirty="0"/>
          </a:p>
        </p:txBody>
      </p:sp>
      <p:sp>
        <p:nvSpPr>
          <p:cNvPr id="72" name="TextBox 71">
            <a:extLst/>
          </p:cNvPr>
          <p:cNvSpPr txBox="1"/>
          <p:nvPr/>
        </p:nvSpPr>
        <p:spPr>
          <a:xfrm>
            <a:off x="852318" y="2951962"/>
            <a:ext cx="755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A</a:t>
            </a:r>
            <a:endParaRPr lang="el-GR" sz="8000" dirty="0"/>
          </a:p>
        </p:txBody>
      </p:sp>
      <p:sp>
        <p:nvSpPr>
          <p:cNvPr id="73" name="TextBox 72">
            <a:extLst/>
          </p:cNvPr>
          <p:cNvSpPr txBox="1"/>
          <p:nvPr/>
        </p:nvSpPr>
        <p:spPr>
          <a:xfrm>
            <a:off x="4423519" y="2948897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</a:t>
            </a:r>
            <a:endParaRPr lang="el-GR" sz="8000" dirty="0"/>
          </a:p>
        </p:txBody>
      </p:sp>
      <p:sp>
        <p:nvSpPr>
          <p:cNvPr id="74" name="TextBox 73">
            <a:extLst/>
          </p:cNvPr>
          <p:cNvSpPr txBox="1"/>
          <p:nvPr/>
        </p:nvSpPr>
        <p:spPr>
          <a:xfrm>
            <a:off x="3854701" y="2954737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a</a:t>
            </a:r>
            <a:endParaRPr lang="el-GR" sz="8000" dirty="0"/>
          </a:p>
        </p:txBody>
      </p:sp>
      <p:sp>
        <p:nvSpPr>
          <p:cNvPr id="75" name="TextBox 74">
            <a:extLst/>
          </p:cNvPr>
          <p:cNvSpPr txBox="1"/>
          <p:nvPr/>
        </p:nvSpPr>
        <p:spPr>
          <a:xfrm>
            <a:off x="3344272" y="2951961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c</a:t>
            </a:r>
            <a:endParaRPr lang="el-GR" sz="8000" dirty="0"/>
          </a:p>
        </p:txBody>
      </p:sp>
      <p:sp>
        <p:nvSpPr>
          <p:cNvPr id="76" name="TextBox 75">
            <a:extLst/>
          </p:cNvPr>
          <p:cNvSpPr txBox="1"/>
          <p:nvPr/>
        </p:nvSpPr>
        <p:spPr>
          <a:xfrm>
            <a:off x="2999638" y="2951962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i</a:t>
            </a:r>
            <a:endParaRPr lang="el-GR" sz="8000" dirty="0"/>
          </a:p>
        </p:txBody>
      </p:sp>
      <p:sp>
        <p:nvSpPr>
          <p:cNvPr id="77" name="TextBox 76">
            <a:extLst/>
          </p:cNvPr>
          <p:cNvSpPr txBox="1"/>
          <p:nvPr/>
        </p:nvSpPr>
        <p:spPr>
          <a:xfrm>
            <a:off x="2703125" y="2951962"/>
            <a:ext cx="390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l</a:t>
            </a:r>
            <a:endParaRPr lang="el-GR" sz="8000" dirty="0"/>
          </a:p>
        </p:txBody>
      </p:sp>
      <p:sp>
        <p:nvSpPr>
          <p:cNvPr id="78" name="TextBox 77">
            <a:extLst/>
          </p:cNvPr>
          <p:cNvSpPr txBox="1"/>
          <p:nvPr/>
        </p:nvSpPr>
        <p:spPr>
          <a:xfrm>
            <a:off x="2118371" y="2868546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p</a:t>
            </a:r>
            <a:endParaRPr lang="el-GR" sz="8000" dirty="0"/>
          </a:p>
        </p:txBody>
      </p:sp>
      <p:sp>
        <p:nvSpPr>
          <p:cNvPr id="79" name="TextBox 78">
            <a:extLst/>
          </p:cNvPr>
          <p:cNvSpPr txBox="1"/>
          <p:nvPr/>
        </p:nvSpPr>
        <p:spPr>
          <a:xfrm>
            <a:off x="1496702" y="2868546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p</a:t>
            </a:r>
            <a:endParaRPr lang="el-GR" sz="8000" dirty="0"/>
          </a:p>
        </p:txBody>
      </p:sp>
      <p:sp>
        <p:nvSpPr>
          <p:cNvPr id="80" name="TextBox 79">
            <a:extLst/>
          </p:cNvPr>
          <p:cNvSpPr txBox="1"/>
          <p:nvPr/>
        </p:nvSpPr>
        <p:spPr>
          <a:xfrm>
            <a:off x="5236834" y="2948896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o</a:t>
            </a:r>
            <a:endParaRPr lang="el-GR" sz="8000" dirty="0"/>
          </a:p>
        </p:txBody>
      </p:sp>
      <p:sp>
        <p:nvSpPr>
          <p:cNvPr id="81" name="TextBox 80">
            <a:extLst/>
          </p:cNvPr>
          <p:cNvSpPr txBox="1"/>
          <p:nvPr/>
        </p:nvSpPr>
        <p:spPr>
          <a:xfrm>
            <a:off x="4890097" y="2954464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i</a:t>
            </a:r>
            <a:endParaRPr lang="el-GR" sz="8000" dirty="0"/>
          </a:p>
        </p:txBody>
      </p:sp>
      <p:sp>
        <p:nvSpPr>
          <p:cNvPr id="82" name="TextBox 81">
            <a:extLst/>
          </p:cNvPr>
          <p:cNvSpPr txBox="1"/>
          <p:nvPr/>
        </p:nvSpPr>
        <p:spPr>
          <a:xfrm>
            <a:off x="5808097" y="2943328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n</a:t>
            </a:r>
            <a:endParaRPr lang="el-GR" sz="8000" dirty="0"/>
          </a:p>
        </p:txBody>
      </p:sp>
      <p:sp>
        <p:nvSpPr>
          <p:cNvPr id="83" name="TextBox 82">
            <a:extLst/>
          </p:cNvPr>
          <p:cNvSpPr txBox="1"/>
          <p:nvPr/>
        </p:nvSpPr>
        <p:spPr>
          <a:xfrm>
            <a:off x="907113" y="4166615"/>
            <a:ext cx="655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S</a:t>
            </a:r>
            <a:endParaRPr lang="el-GR" sz="8000" dirty="0"/>
          </a:p>
        </p:txBody>
      </p:sp>
      <p:sp>
        <p:nvSpPr>
          <p:cNvPr id="84" name="TextBox 83">
            <a:extLst/>
          </p:cNvPr>
          <p:cNvSpPr txBox="1"/>
          <p:nvPr/>
        </p:nvSpPr>
        <p:spPr>
          <a:xfrm>
            <a:off x="4264880" y="4155589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s</a:t>
            </a:r>
            <a:endParaRPr lang="el-GR" sz="8000" dirty="0"/>
          </a:p>
        </p:txBody>
      </p:sp>
      <p:sp>
        <p:nvSpPr>
          <p:cNvPr id="85" name="TextBox 84">
            <a:extLst/>
          </p:cNvPr>
          <p:cNvSpPr txBox="1"/>
          <p:nvPr/>
        </p:nvSpPr>
        <p:spPr>
          <a:xfrm>
            <a:off x="3429015" y="4163888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m</a:t>
            </a:r>
            <a:endParaRPr lang="el-GR" sz="8000" dirty="0"/>
          </a:p>
        </p:txBody>
      </p:sp>
      <p:sp>
        <p:nvSpPr>
          <p:cNvPr id="86" name="TextBox 85">
            <a:extLst/>
          </p:cNvPr>
          <p:cNvSpPr txBox="1"/>
          <p:nvPr/>
        </p:nvSpPr>
        <p:spPr>
          <a:xfrm>
            <a:off x="1430438" y="4159993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y</a:t>
            </a:r>
            <a:endParaRPr lang="el-GR" sz="8000" dirty="0"/>
          </a:p>
        </p:txBody>
      </p:sp>
      <p:sp>
        <p:nvSpPr>
          <p:cNvPr id="87" name="TextBox 86">
            <a:extLst/>
          </p:cNvPr>
          <p:cNvSpPr txBox="1"/>
          <p:nvPr/>
        </p:nvSpPr>
        <p:spPr>
          <a:xfrm>
            <a:off x="2882153" y="4166614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e</a:t>
            </a:r>
            <a:endParaRPr lang="el-GR" sz="8000" dirty="0"/>
          </a:p>
        </p:txBody>
      </p:sp>
      <p:sp>
        <p:nvSpPr>
          <p:cNvPr id="88" name="TextBox 87">
            <a:extLst/>
          </p:cNvPr>
          <p:cNvSpPr txBox="1"/>
          <p:nvPr/>
        </p:nvSpPr>
        <p:spPr>
          <a:xfrm>
            <a:off x="2453329" y="4159883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</a:t>
            </a:r>
            <a:endParaRPr lang="el-GR" sz="8000" dirty="0"/>
          </a:p>
        </p:txBody>
      </p:sp>
      <p:sp>
        <p:nvSpPr>
          <p:cNvPr id="89" name="TextBox 88">
            <a:extLst/>
          </p:cNvPr>
          <p:cNvSpPr txBox="1"/>
          <p:nvPr/>
        </p:nvSpPr>
        <p:spPr>
          <a:xfrm>
            <a:off x="1956230" y="4166611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s</a:t>
            </a:r>
            <a:endParaRPr lang="el-GR" sz="8000" dirty="0"/>
          </a:p>
        </p:txBody>
      </p:sp>
      <p:sp>
        <p:nvSpPr>
          <p:cNvPr id="90" name="TextBox 89"/>
          <p:cNvSpPr txBox="1"/>
          <p:nvPr/>
        </p:nvSpPr>
        <p:spPr>
          <a:xfrm>
            <a:off x="1023767" y="5639255"/>
            <a:ext cx="4037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Business Plan </a:t>
            </a:r>
            <a:r>
              <a:rPr lang="en-US" sz="2400" dirty="0" err="1"/>
              <a:t>Instasis</a:t>
            </a:r>
            <a:r>
              <a:rPr lang="en-US" sz="2400" dirty="0"/>
              <a:t>-Clerk</a:t>
            </a:r>
          </a:p>
          <a:p>
            <a:r>
              <a:rPr lang="en-US" sz="2400" dirty="0"/>
              <a:t>31/05/17</a:t>
            </a:r>
            <a:endParaRPr lang="el-GR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970149" y="2345134"/>
            <a:ext cx="32257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dirty="0"/>
              <a:t>Διαμαντή Μαρία</a:t>
            </a:r>
            <a:br>
              <a:rPr lang="el-GR" sz="2200" dirty="0"/>
            </a:br>
            <a:r>
              <a:rPr lang="el-GR" sz="2200" dirty="0" err="1"/>
              <a:t>Μπέκος</a:t>
            </a:r>
            <a:r>
              <a:rPr lang="el-GR" sz="2200" dirty="0"/>
              <a:t> Χριστόφορος</a:t>
            </a:r>
            <a:br>
              <a:rPr lang="el-GR" sz="2200" dirty="0"/>
            </a:br>
            <a:r>
              <a:rPr lang="el-GR" sz="2200" dirty="0"/>
              <a:t>Ντζιώνη Δήμητρα</a:t>
            </a:r>
            <a:br>
              <a:rPr lang="el-GR" sz="2200" dirty="0"/>
            </a:br>
            <a:r>
              <a:rPr lang="el-GR" sz="2200" dirty="0"/>
              <a:t>Πάσχος Νίκος</a:t>
            </a:r>
          </a:p>
        </p:txBody>
      </p:sp>
    </p:spTree>
    <p:extLst>
      <p:ext uri="{BB962C8B-B14F-4D97-AF65-F5344CB8AC3E}">
        <p14:creationId xmlns:p14="http://schemas.microsoft.com/office/powerpoint/2010/main" val="27418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5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7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3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9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1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3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7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9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1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2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3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7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1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2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73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ingle-keystroke_zkq58GVO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400"/>
                            </p:stCondLst>
                            <p:childTnLst>
                              <p:par>
                                <p:cTn id="281" presetID="56" presetClass="path" presetSubtype="0" accel="52000" decel="48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58333E-6 1.85185E-6 L 0.06562 -0.17639 " pathEditMode="relative" rAng="0" ptsTypes="AA">
                                      <p:cBhvr>
                                        <p:cTn id="2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8819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aper-rip-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3" presetID="56" presetClass="path" presetSubtype="0" accel="52000" decel="48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-1.85185E-6 L 0.10768 -0.34491 " pathEditMode="relative" rAng="0" ptsTypes="AA">
                                      <p:cBhvr>
                                        <p:cTn id="2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-17245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56" presetClass="path" presetSubtype="0" accel="52000" decel="48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4.81481E-6 L 0.16055 -0.522 " pathEditMode="relative" rAng="0" ptsTypes="AA">
                                      <p:cBhvr>
                                        <p:cTn id="28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-2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9900"/>
                            </p:stCondLst>
                            <p:childTnLst>
                              <p:par>
                                <p:cTn id="2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1" grpId="0"/>
      <p:bldP spid="51" grpId="1"/>
      <p:bldP spid="52" grpId="0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0" grpId="2"/>
      <p:bldP spid="71" grpId="0"/>
      <p:bldP spid="71" grpId="1"/>
      <p:bldP spid="71" grpId="2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Εικόνα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93" y="437744"/>
            <a:ext cx="5772562" cy="577892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1FC7236-E87D-4EF4-8741-C1C4C3AE705B}"/>
              </a:ext>
            </a:extLst>
          </p:cNvPr>
          <p:cNvSpPr txBox="1"/>
          <p:nvPr/>
        </p:nvSpPr>
        <p:spPr>
          <a:xfrm>
            <a:off x="907113" y="575973"/>
            <a:ext cx="874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D</a:t>
            </a:r>
            <a:endParaRPr lang="el-GR" sz="8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C540D-C5EA-49FA-BE0D-762CDD266604}"/>
              </a:ext>
            </a:extLst>
          </p:cNvPr>
          <p:cNvSpPr txBox="1"/>
          <p:nvPr/>
        </p:nvSpPr>
        <p:spPr>
          <a:xfrm>
            <a:off x="1781756" y="575972"/>
            <a:ext cx="586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0" dirty="0"/>
              <a:t>Ι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AB5DEE-1B6F-4E84-B9B3-F038B1BC188E}"/>
              </a:ext>
            </a:extLst>
          </p:cNvPr>
          <p:cNvSpPr txBox="1"/>
          <p:nvPr/>
        </p:nvSpPr>
        <p:spPr>
          <a:xfrm>
            <a:off x="2368164" y="575971"/>
            <a:ext cx="755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A</a:t>
            </a:r>
            <a:endParaRPr lang="el-GR" sz="8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EFB1F0-3505-4E0A-84A3-B6A96F84ED6E}"/>
              </a:ext>
            </a:extLst>
          </p:cNvPr>
          <p:cNvSpPr txBox="1"/>
          <p:nvPr/>
        </p:nvSpPr>
        <p:spPr>
          <a:xfrm>
            <a:off x="3242807" y="575970"/>
            <a:ext cx="655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S</a:t>
            </a:r>
            <a:endParaRPr lang="el-GR" sz="8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A81F45-1FB6-4A56-8AE8-D129B6AC1A2E}"/>
              </a:ext>
            </a:extLst>
          </p:cNvPr>
          <p:cNvSpPr txBox="1"/>
          <p:nvPr/>
        </p:nvSpPr>
        <p:spPr>
          <a:xfrm>
            <a:off x="245040" y="2679357"/>
            <a:ext cx="4537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Business Plan </a:t>
            </a:r>
            <a:endParaRPr lang="el-GR" sz="2800" dirty="0"/>
          </a:p>
          <a:p>
            <a:pPr algn="ctr"/>
            <a:r>
              <a:rPr lang="en-US" sz="2800" dirty="0"/>
              <a:t>Instasis-Clerk</a:t>
            </a:r>
          </a:p>
        </p:txBody>
      </p:sp>
    </p:spTree>
    <p:extLst>
      <p:ext uri="{BB962C8B-B14F-4D97-AF65-F5344CB8AC3E}">
        <p14:creationId xmlns:p14="http://schemas.microsoft.com/office/powerpoint/2010/main" val="401328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χάρτης&#10;&#10;Η περιγραφή δημιουργήθηκε με υψηλή αξιοπιστία">
            <a:extLst>
              <a:ext uri="{FF2B5EF4-FFF2-40B4-BE49-F238E27FC236}">
                <a16:creationId xmlns:a16="http://schemas.microsoft.com/office/drawing/2014/main" id="{432D5DB3-4443-439B-8D59-CE0551423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61" b="14574"/>
          <a:stretch/>
        </p:blipFill>
        <p:spPr>
          <a:xfrm>
            <a:off x="0" y="0"/>
            <a:ext cx="12192000" cy="68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4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21030" y="336709"/>
            <a:ext cx="5688330" cy="719138"/>
          </a:xfrm>
        </p:spPr>
        <p:txBody>
          <a:bodyPr>
            <a:normAutofit/>
          </a:bodyPr>
          <a:lstStyle/>
          <a:p>
            <a:r>
              <a:rPr lang="el-GR" b="1" dirty="0"/>
              <a:t>Σκοπός </a:t>
            </a:r>
            <a:r>
              <a:rPr lang="en-US" b="1" dirty="0" err="1"/>
              <a:t>Instasis</a:t>
            </a:r>
            <a:r>
              <a:rPr lang="en-US" b="1" dirty="0"/>
              <a:t>-Clerk</a:t>
            </a:r>
            <a:endParaRPr lang="el-GR" b="1" dirty="0"/>
          </a:p>
        </p:txBody>
      </p:sp>
      <p:cxnSp>
        <p:nvCxnSpPr>
          <p:cNvPr id="5" name="Ευθεία γραμμή σύνδεσης 4"/>
          <p:cNvCxnSpPr>
            <a:cxnSpLocks/>
          </p:cNvCxnSpPr>
          <p:nvPr/>
        </p:nvCxnSpPr>
        <p:spPr>
          <a:xfrm>
            <a:off x="278130" y="336709"/>
            <a:ext cx="0" cy="1120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Ευθεία γραμμή σύνδεσης 7"/>
          <p:cNvCxnSpPr>
            <a:cxnSpLocks/>
          </p:cNvCxnSpPr>
          <p:nvPr/>
        </p:nvCxnSpPr>
        <p:spPr>
          <a:xfrm>
            <a:off x="449580" y="825818"/>
            <a:ext cx="0" cy="1120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7310" y="2740371"/>
            <a:ext cx="8469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Οργάνωση των εργασιών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4390" y="1945958"/>
            <a:ext cx="390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Τί αλλάζει για τη γραμματεία;</a:t>
            </a:r>
          </a:p>
        </p:txBody>
      </p:sp>
      <p:sp>
        <p:nvSpPr>
          <p:cNvPr id="12" name="Ισοσκελές τρίγωνο 11"/>
          <p:cNvSpPr/>
          <p:nvPr/>
        </p:nvSpPr>
        <p:spPr>
          <a:xfrm rot="5400000">
            <a:off x="956386" y="2852618"/>
            <a:ext cx="275120" cy="2371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3" name="Ισοσκελές τρίγωνο 12"/>
          <p:cNvSpPr/>
          <p:nvPr/>
        </p:nvSpPr>
        <p:spPr>
          <a:xfrm rot="5400000">
            <a:off x="956386" y="3564601"/>
            <a:ext cx="275120" cy="2371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4" name="Ισοσκελές τρίγωνο 13"/>
          <p:cNvSpPr/>
          <p:nvPr/>
        </p:nvSpPr>
        <p:spPr>
          <a:xfrm rot="5400000">
            <a:off x="956386" y="4180947"/>
            <a:ext cx="275120" cy="2371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TextBox 14"/>
          <p:cNvSpPr txBox="1"/>
          <p:nvPr/>
        </p:nvSpPr>
        <p:spPr>
          <a:xfrm>
            <a:off x="1337310" y="4068700"/>
            <a:ext cx="267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Ψυχική ηρεμία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7310" y="3452354"/>
            <a:ext cx="817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Ελάφρυνση στα πλαίσια της επικοινωνίας με τους φοιτητές</a:t>
            </a:r>
          </a:p>
        </p:txBody>
      </p:sp>
      <p:sp>
        <p:nvSpPr>
          <p:cNvPr id="17" name="Ισοσκελές τρίγωνο 16"/>
          <p:cNvSpPr/>
          <p:nvPr/>
        </p:nvSpPr>
        <p:spPr>
          <a:xfrm rot="5400000">
            <a:off x="956386" y="4797293"/>
            <a:ext cx="275120" cy="2371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8" name="TextBox 17"/>
          <p:cNvSpPr txBox="1"/>
          <p:nvPr/>
        </p:nvSpPr>
        <p:spPr>
          <a:xfrm>
            <a:off x="1337310" y="4685046"/>
            <a:ext cx="5052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Βελτίωση της απόδοσης της εργασίας </a:t>
            </a:r>
          </a:p>
        </p:txBody>
      </p:sp>
    </p:spTree>
    <p:extLst>
      <p:ext uri="{BB962C8B-B14F-4D97-AF65-F5344CB8AC3E}">
        <p14:creationId xmlns:p14="http://schemas.microsoft.com/office/powerpoint/2010/main" val="105821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21030" y="336709"/>
            <a:ext cx="5688330" cy="719138"/>
          </a:xfrm>
        </p:spPr>
        <p:txBody>
          <a:bodyPr>
            <a:normAutofit/>
          </a:bodyPr>
          <a:lstStyle/>
          <a:p>
            <a:r>
              <a:rPr lang="el-GR" b="1" dirty="0"/>
              <a:t>Ανάλυση </a:t>
            </a:r>
            <a:r>
              <a:rPr lang="en-US" b="1" dirty="0" err="1"/>
              <a:t>Instasis</a:t>
            </a:r>
            <a:r>
              <a:rPr lang="en-US" b="1" dirty="0"/>
              <a:t>-Clerk</a:t>
            </a:r>
            <a:endParaRPr lang="el-GR" b="1" dirty="0"/>
          </a:p>
        </p:txBody>
      </p:sp>
      <p:cxnSp>
        <p:nvCxnSpPr>
          <p:cNvPr id="5" name="Ευθεία γραμμή σύνδεσης 4"/>
          <p:cNvCxnSpPr>
            <a:cxnSpLocks/>
          </p:cNvCxnSpPr>
          <p:nvPr/>
        </p:nvCxnSpPr>
        <p:spPr>
          <a:xfrm>
            <a:off x="278130" y="336709"/>
            <a:ext cx="0" cy="1120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51610" y="2021357"/>
            <a:ext cx="325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Δυνατότητα πρόσβασης: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09160" y="20213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Γραμματείες του πανεπιστημίου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51610" y="2749868"/>
            <a:ext cx="392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Κυριότερες λειτουργικότητες: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51610" y="3478379"/>
            <a:ext cx="6949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l-GR" sz="2400" dirty="0"/>
              <a:t>Επιλογή ενός προγράμματος προς εξυπηρέτηση</a:t>
            </a:r>
          </a:p>
          <a:p>
            <a:pPr>
              <a:spcAft>
                <a:spcPts val="600"/>
              </a:spcAft>
            </a:pPr>
            <a:r>
              <a:rPr lang="el-GR" sz="2400" dirty="0"/>
              <a:t>Μετάθεση ενός ή πολλών ραντεβού</a:t>
            </a:r>
          </a:p>
          <a:p>
            <a:pPr>
              <a:spcAft>
                <a:spcPts val="600"/>
              </a:spcAft>
            </a:pPr>
            <a:r>
              <a:rPr lang="el-GR" sz="2400" dirty="0"/>
              <a:t>Ακύρωση ενός ή πολλών ραντεβού</a:t>
            </a:r>
          </a:p>
          <a:p>
            <a:pPr>
              <a:spcAft>
                <a:spcPts val="600"/>
              </a:spcAft>
            </a:pPr>
            <a:r>
              <a:rPr lang="el-GR" sz="2400" dirty="0"/>
              <a:t>Πρόσβαση στις πληροφορίες του αιτούμενου</a:t>
            </a:r>
          </a:p>
          <a:p>
            <a:pPr>
              <a:spcAft>
                <a:spcPts val="600"/>
              </a:spcAft>
            </a:pPr>
            <a:r>
              <a:rPr lang="el-GR" sz="2400" dirty="0"/>
              <a:t>Ενημέρωση για την εξέλιξη του τρέχοντος ραντεβού</a:t>
            </a:r>
          </a:p>
        </p:txBody>
      </p:sp>
      <p:sp>
        <p:nvSpPr>
          <p:cNvPr id="25" name="Ισοσκελές τρίγωνο 24"/>
          <p:cNvSpPr/>
          <p:nvPr/>
        </p:nvSpPr>
        <p:spPr>
          <a:xfrm rot="5400000">
            <a:off x="1070686" y="2151476"/>
            <a:ext cx="275120" cy="2371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6" name="Ισοσκελές τρίγωνο 25"/>
          <p:cNvSpPr/>
          <p:nvPr/>
        </p:nvSpPr>
        <p:spPr>
          <a:xfrm rot="5400000">
            <a:off x="1070686" y="2863459"/>
            <a:ext cx="275120" cy="2371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793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1" grpId="0"/>
      <p:bldP spid="22" grpId="0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21030" y="336709"/>
            <a:ext cx="6842760" cy="719138"/>
          </a:xfrm>
        </p:spPr>
        <p:txBody>
          <a:bodyPr>
            <a:normAutofit/>
          </a:bodyPr>
          <a:lstStyle/>
          <a:p>
            <a:r>
              <a:rPr lang="el-GR" b="1" dirty="0"/>
              <a:t>Αρχιτεκτονική </a:t>
            </a:r>
            <a:r>
              <a:rPr lang="en-US" b="1" dirty="0" err="1"/>
              <a:t>Instasis</a:t>
            </a:r>
            <a:r>
              <a:rPr lang="en-US" b="1" dirty="0"/>
              <a:t>-Clerk</a:t>
            </a:r>
            <a:endParaRPr lang="el-GR" b="1" dirty="0"/>
          </a:p>
        </p:txBody>
      </p:sp>
      <p:cxnSp>
        <p:nvCxnSpPr>
          <p:cNvPr id="5" name="Ευθεία γραμμή σύνδεσης 4"/>
          <p:cNvCxnSpPr>
            <a:cxnSpLocks/>
          </p:cNvCxnSpPr>
          <p:nvPr/>
        </p:nvCxnSpPr>
        <p:spPr>
          <a:xfrm>
            <a:off x="278130" y="336709"/>
            <a:ext cx="0" cy="1120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Ευθεία γραμμή σύνδεσης 7"/>
          <p:cNvCxnSpPr>
            <a:cxnSpLocks/>
          </p:cNvCxnSpPr>
          <p:nvPr/>
        </p:nvCxnSpPr>
        <p:spPr>
          <a:xfrm>
            <a:off x="449580" y="825818"/>
            <a:ext cx="0" cy="1120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Οβάλ 5"/>
          <p:cNvSpPr/>
          <p:nvPr/>
        </p:nvSpPr>
        <p:spPr>
          <a:xfrm>
            <a:off x="6039080" y="1653063"/>
            <a:ext cx="2849419" cy="2849419"/>
          </a:xfrm>
          <a:prstGeom prst="ellipse">
            <a:avLst/>
          </a:prstGeom>
          <a:solidFill>
            <a:srgbClr val="BF6B1D">
              <a:alpha val="47000"/>
            </a:srgbClr>
          </a:solidFill>
          <a:ln>
            <a:solidFill>
              <a:srgbClr val="372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Client Server</a:t>
            </a: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23" name="Οβάλ 22"/>
          <p:cNvSpPr/>
          <p:nvPr/>
        </p:nvSpPr>
        <p:spPr>
          <a:xfrm>
            <a:off x="7884795" y="336709"/>
            <a:ext cx="2855730" cy="2855730"/>
          </a:xfrm>
          <a:prstGeom prst="ellipse">
            <a:avLst/>
          </a:prstGeom>
          <a:solidFill>
            <a:srgbClr val="504D58">
              <a:alpha val="32000"/>
            </a:srgbClr>
          </a:solidFill>
          <a:ln>
            <a:solidFill>
              <a:srgbClr val="372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3-Tier</a:t>
            </a: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691" y="1933512"/>
            <a:ext cx="122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/>
              <a:t>Γιατί;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5302" y="2758620"/>
            <a:ext cx="4834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Απαίτηση το σύστημα να αποκρίνεται έπειτα από επιθυμία της γραμματείας</a:t>
            </a:r>
          </a:p>
        </p:txBody>
      </p:sp>
      <p:sp>
        <p:nvSpPr>
          <p:cNvPr id="27" name="Ισοσκελές τρίγωνο 26"/>
          <p:cNvSpPr/>
          <p:nvPr/>
        </p:nvSpPr>
        <p:spPr>
          <a:xfrm rot="5400000">
            <a:off x="602056" y="2913433"/>
            <a:ext cx="275120" cy="2371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8" name="Ισοσκελές τρίγωνο 27"/>
          <p:cNvSpPr/>
          <p:nvPr/>
        </p:nvSpPr>
        <p:spPr>
          <a:xfrm rot="5400000">
            <a:off x="602056" y="4383896"/>
            <a:ext cx="275120" cy="2371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9" name="Ισοσκελές τρίγωνο 28"/>
          <p:cNvSpPr/>
          <p:nvPr/>
        </p:nvSpPr>
        <p:spPr>
          <a:xfrm rot="5400000">
            <a:off x="602056" y="5156350"/>
            <a:ext cx="275120" cy="2371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0" name="TextBox 9"/>
          <p:cNvSpPr txBox="1"/>
          <p:nvPr/>
        </p:nvSpPr>
        <p:spPr>
          <a:xfrm>
            <a:off x="1035302" y="5021329"/>
            <a:ext cx="302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Δυνατότητα</a:t>
            </a:r>
            <a:r>
              <a:rPr lang="el-GR" sz="2000" dirty="0"/>
              <a:t> </a:t>
            </a:r>
            <a:r>
              <a:rPr lang="el-GR" sz="2400" dirty="0"/>
              <a:t>ευελιξίας</a:t>
            </a:r>
            <a:endParaRPr lang="el-G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35302" y="4257557"/>
            <a:ext cx="390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Δυνατότητα επεκτασιμότητας</a:t>
            </a:r>
          </a:p>
        </p:txBody>
      </p:sp>
    </p:spTree>
    <p:extLst>
      <p:ext uri="{BB962C8B-B14F-4D97-AF65-F5344CB8AC3E}">
        <p14:creationId xmlns:p14="http://schemas.microsoft.com/office/powerpoint/2010/main" val="74324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23" grpId="0" animBg="1"/>
      <p:bldP spid="7" grpId="0"/>
      <p:bldP spid="9" grpId="0"/>
      <p:bldP spid="27" grpId="0" animBg="1"/>
      <p:bldP spid="28" grpId="0" animBg="1"/>
      <p:bldP spid="2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21030" y="336709"/>
            <a:ext cx="6842760" cy="719138"/>
          </a:xfrm>
        </p:spPr>
        <p:txBody>
          <a:bodyPr>
            <a:normAutofit/>
          </a:bodyPr>
          <a:lstStyle/>
          <a:p>
            <a:r>
              <a:rPr lang="el-GR" b="1" dirty="0"/>
              <a:t>Ανάλυση </a:t>
            </a:r>
            <a:r>
              <a:rPr lang="en-US" b="1" dirty="0"/>
              <a:t>SWOT</a:t>
            </a:r>
            <a:r>
              <a:rPr lang="el-GR" b="1" dirty="0"/>
              <a:t> </a:t>
            </a:r>
            <a:r>
              <a:rPr lang="en-US" b="1" dirty="0" err="1"/>
              <a:t>Instasis</a:t>
            </a:r>
            <a:r>
              <a:rPr lang="en-US" b="1" dirty="0"/>
              <a:t>-Clerk</a:t>
            </a:r>
            <a:endParaRPr lang="el-GR" b="1" dirty="0"/>
          </a:p>
        </p:txBody>
      </p:sp>
      <p:cxnSp>
        <p:nvCxnSpPr>
          <p:cNvPr id="5" name="Ευθεία γραμμή σύνδεσης 4"/>
          <p:cNvCxnSpPr>
            <a:cxnSpLocks/>
          </p:cNvCxnSpPr>
          <p:nvPr/>
        </p:nvCxnSpPr>
        <p:spPr>
          <a:xfrm>
            <a:off x="278130" y="336709"/>
            <a:ext cx="0" cy="1120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Ευθεία γραμμή σύνδεσης 7"/>
          <p:cNvCxnSpPr>
            <a:cxnSpLocks/>
          </p:cNvCxnSpPr>
          <p:nvPr/>
        </p:nvCxnSpPr>
        <p:spPr>
          <a:xfrm>
            <a:off x="449580" y="825818"/>
            <a:ext cx="0" cy="1120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Ευθεία γραμμή σύνδεσης 3"/>
          <p:cNvCxnSpPr>
            <a:cxnSpLocks/>
          </p:cNvCxnSpPr>
          <p:nvPr/>
        </p:nvCxnSpPr>
        <p:spPr>
          <a:xfrm>
            <a:off x="621030" y="3514856"/>
            <a:ext cx="899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Ευθεία γραμμή σύνδεσης 16"/>
          <p:cNvCxnSpPr>
            <a:cxnSpLocks/>
          </p:cNvCxnSpPr>
          <p:nvPr/>
        </p:nvCxnSpPr>
        <p:spPr>
          <a:xfrm>
            <a:off x="6060559" y="1382231"/>
            <a:ext cx="0" cy="4567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1030" y="2191417"/>
            <a:ext cx="4647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Καινοτόμο</a:t>
            </a:r>
          </a:p>
          <a:p>
            <a:r>
              <a:rPr lang="el-GR" sz="2000" dirty="0"/>
              <a:t>Φιλικό προς το χρήστη</a:t>
            </a:r>
          </a:p>
          <a:p>
            <a:r>
              <a:rPr lang="el-GR" sz="2000" dirty="0"/>
              <a:t>Επεκτασιμότητα </a:t>
            </a:r>
          </a:p>
          <a:p>
            <a:r>
              <a:rPr lang="el-GR" sz="2000" dirty="0"/>
              <a:t>Ασφαλές &amp; προστατευμένο σύστημα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60559" y="2499193"/>
            <a:ext cx="5809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Αλλαγή προγράμματος χωρίς αποστολή ειδοποίησης</a:t>
            </a:r>
          </a:p>
          <a:p>
            <a:r>
              <a:rPr lang="el-GR" sz="2000" dirty="0"/>
              <a:t>Απαιτήσεις δικτύου</a:t>
            </a:r>
          </a:p>
          <a:p>
            <a:r>
              <a:rPr lang="el-GR" sz="2000" dirty="0"/>
              <a:t>Απουσία ελέγχου κατά το ανέβασμα αρχείων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628" y="4336217"/>
            <a:ext cx="5528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Αύξηση ενδιαφέροντος χάρις την εξάλειψη ουρών</a:t>
            </a:r>
          </a:p>
          <a:p>
            <a:r>
              <a:rPr lang="el-GR" sz="2000" dirty="0"/>
              <a:t>Ανάγκη εκσυγχρονισμού &amp; βελτίωσης γραμματείας</a:t>
            </a:r>
          </a:p>
          <a:p>
            <a:r>
              <a:rPr lang="el-GR" sz="2000" dirty="0"/>
              <a:t>Αξιοποίηση ήδη υλοποιημένης ΒΔ</a:t>
            </a:r>
          </a:p>
          <a:p>
            <a:r>
              <a:rPr lang="el-GR" sz="2000" dirty="0"/>
              <a:t>Πιθανή συνεργασία με υπάρχουσες εφαρμογές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60559" y="4336217"/>
            <a:ext cx="3926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Πιθανότητα μη αποδοχής</a:t>
            </a:r>
          </a:p>
          <a:p>
            <a:r>
              <a:rPr lang="el-GR" sz="2000" dirty="0"/>
              <a:t>Οικονομικά ζητήματα λόγω περιορισμένων πανεπιστημιακών προϋπολογισμών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4555" y="1446405"/>
            <a:ext cx="1570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BF6B1D"/>
                </a:solidFill>
              </a:rPr>
              <a:t>Strengths</a:t>
            </a:r>
            <a:endParaRPr lang="el-GR" sz="2800" dirty="0">
              <a:solidFill>
                <a:srgbClr val="BF6B1D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9356" y="1446405"/>
            <a:ext cx="197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Weaknesses</a:t>
            </a:r>
            <a:endParaRPr lang="el-GR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581538" y="3654932"/>
            <a:ext cx="2215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BF6B1D"/>
                </a:solidFill>
              </a:rPr>
              <a:t>Opportunities</a:t>
            </a:r>
            <a:endParaRPr lang="el-GR" sz="2800" dirty="0">
              <a:solidFill>
                <a:srgbClr val="BF6B1D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50915" y="3654932"/>
            <a:ext cx="1276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Threats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398885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4" grpId="0"/>
      <p:bldP spid="25" grpId="0"/>
      <p:bldP spid="26" grpId="0"/>
      <p:bldP spid="20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21030" y="336709"/>
            <a:ext cx="6842760" cy="719138"/>
          </a:xfrm>
        </p:spPr>
        <p:txBody>
          <a:bodyPr>
            <a:normAutofit/>
          </a:bodyPr>
          <a:lstStyle/>
          <a:p>
            <a:r>
              <a:rPr lang="el-GR" b="1" dirty="0"/>
              <a:t>Κοστολόγηση </a:t>
            </a:r>
            <a:r>
              <a:rPr lang="en-US" b="1" dirty="0" err="1"/>
              <a:t>Instasis</a:t>
            </a:r>
            <a:r>
              <a:rPr lang="en-US" b="1" dirty="0"/>
              <a:t>-Clerk</a:t>
            </a:r>
            <a:endParaRPr lang="el-GR" b="1" dirty="0"/>
          </a:p>
        </p:txBody>
      </p:sp>
      <p:cxnSp>
        <p:nvCxnSpPr>
          <p:cNvPr id="5" name="Ευθεία γραμμή σύνδεσης 4"/>
          <p:cNvCxnSpPr>
            <a:cxnSpLocks/>
          </p:cNvCxnSpPr>
          <p:nvPr/>
        </p:nvCxnSpPr>
        <p:spPr>
          <a:xfrm>
            <a:off x="278130" y="336709"/>
            <a:ext cx="0" cy="1120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Ευθεία γραμμή σύνδεσης 7"/>
          <p:cNvCxnSpPr>
            <a:cxnSpLocks/>
          </p:cNvCxnSpPr>
          <p:nvPr/>
        </p:nvCxnSpPr>
        <p:spPr>
          <a:xfrm>
            <a:off x="449580" y="825818"/>
            <a:ext cx="0" cy="1120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3483" y="2507693"/>
            <a:ext cx="3556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38400 γραμμές κώδικα</a:t>
            </a:r>
          </a:p>
          <a:p>
            <a:pPr algn="ctr"/>
            <a:r>
              <a:rPr lang="el-GR" sz="2800" dirty="0"/>
              <a:t>76 κλάσεις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885" y="5655366"/>
            <a:ext cx="5271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Κόστος ανθρώπινου δυναμικού 149600€</a:t>
            </a:r>
          </a:p>
          <a:p>
            <a:r>
              <a:rPr lang="el-GR" sz="2400" dirty="0"/>
              <a:t>Κόστος συντήρησης 299200€</a:t>
            </a:r>
          </a:p>
        </p:txBody>
      </p:sp>
      <p:sp>
        <p:nvSpPr>
          <p:cNvPr id="9" name="Δεξί άγκιστρο 8"/>
          <p:cNvSpPr/>
          <p:nvPr/>
        </p:nvSpPr>
        <p:spPr>
          <a:xfrm>
            <a:off x="3309850" y="2224858"/>
            <a:ext cx="731520" cy="1569660"/>
          </a:xfrm>
          <a:prstGeom prst="rightBrace">
            <a:avLst>
              <a:gd name="adj1" fmla="val 53644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2" name="Ομάδα 11"/>
          <p:cNvGrpSpPr/>
          <p:nvPr/>
        </p:nvGrpSpPr>
        <p:grpSpPr>
          <a:xfrm>
            <a:off x="449121" y="2202280"/>
            <a:ext cx="3020918" cy="1588203"/>
            <a:chOff x="992151" y="1927415"/>
            <a:chExt cx="3020918" cy="1588203"/>
          </a:xfrm>
        </p:grpSpPr>
        <p:sp>
          <p:nvSpPr>
            <p:cNvPr id="3" name="TextBox 2"/>
            <p:cNvSpPr txBox="1"/>
            <p:nvPr/>
          </p:nvSpPr>
          <p:spPr>
            <a:xfrm>
              <a:off x="992151" y="1927415"/>
              <a:ext cx="20650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err="1"/>
                <a:t>Entities</a:t>
              </a:r>
              <a:r>
                <a:rPr lang="fr-FR" sz="2400" dirty="0"/>
                <a:t>: 15</a:t>
              </a:r>
              <a:endParaRPr lang="el-GR" sz="2400" dirty="0"/>
            </a:p>
            <a:p>
              <a:r>
                <a:rPr lang="fr-FR" sz="2400" dirty="0" err="1"/>
                <a:t>Controllers</a:t>
              </a:r>
              <a:r>
                <a:rPr lang="fr-FR" sz="2400" dirty="0"/>
                <a:t>: 13</a:t>
              </a:r>
              <a:r>
                <a:rPr lang="el-GR" sz="2400" dirty="0"/>
                <a:t>	</a:t>
              </a:r>
            </a:p>
            <a:p>
              <a:r>
                <a:rPr lang="fr-FR" sz="2400" dirty="0" err="1"/>
                <a:t>Proxies</a:t>
              </a:r>
              <a:r>
                <a:rPr lang="fr-FR" sz="2400" dirty="0"/>
                <a:t>: 2</a:t>
              </a:r>
              <a:r>
                <a:rPr lang="el-GR" sz="2400" dirty="0"/>
                <a:t>4</a:t>
              </a:r>
              <a:endParaRPr lang="fr-FR" sz="2400" dirty="0"/>
            </a:p>
            <a:p>
              <a:r>
                <a:rPr lang="fr-FR" sz="2400" dirty="0" err="1"/>
                <a:t>GUIs</a:t>
              </a:r>
              <a:r>
                <a:rPr lang="fr-FR" sz="2400" dirty="0"/>
                <a:t>: 24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2017" y="1945958"/>
              <a:ext cx="103105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sz="2400" dirty="0"/>
                <a:t>9000</a:t>
              </a:r>
            </a:p>
            <a:p>
              <a:pPr algn="ctr"/>
              <a:r>
                <a:rPr lang="el-GR" sz="2400" dirty="0"/>
                <a:t>7800</a:t>
              </a:r>
            </a:p>
            <a:p>
              <a:pPr algn="ctr"/>
              <a:r>
                <a:rPr lang="el-GR" sz="2400" dirty="0"/>
                <a:t>14400 </a:t>
              </a:r>
            </a:p>
            <a:p>
              <a:pPr algn="ctr"/>
              <a:r>
                <a:rPr lang="el-GR" sz="2400" dirty="0"/>
                <a:t>6300</a:t>
              </a:r>
              <a:r>
                <a:rPr lang="fr-FR" sz="2400" dirty="0"/>
                <a:t> </a:t>
              </a:r>
              <a:endParaRPr lang="el-GR" sz="24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885" y="4951400"/>
            <a:ext cx="425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Δωρεάν συντήρηση για 2 χρόνια</a:t>
            </a:r>
          </a:p>
        </p:txBody>
      </p:sp>
      <p:graphicFrame>
        <p:nvGraphicFramePr>
          <p:cNvPr id="16" name="Γράφημα 15"/>
          <p:cNvGraphicFramePr/>
          <p:nvPr>
            <p:extLst>
              <p:ext uri="{D42A27DB-BD31-4B8C-83A1-F6EECF244321}">
                <p14:modId xmlns:p14="http://schemas.microsoft.com/office/powerpoint/2010/main" val="1083341757"/>
              </p:ext>
            </p:extLst>
          </p:nvPr>
        </p:nvGraphicFramePr>
        <p:xfrm>
          <a:off x="7536055" y="429440"/>
          <a:ext cx="4312644" cy="6056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23885" y="4321404"/>
            <a:ext cx="4080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Ολοκλήρωση έργου 18,7 μήνες</a:t>
            </a:r>
          </a:p>
        </p:txBody>
      </p:sp>
      <p:sp>
        <p:nvSpPr>
          <p:cNvPr id="28" name="Ισοσκελές τρίγωνο 27"/>
          <p:cNvSpPr/>
          <p:nvPr/>
        </p:nvSpPr>
        <p:spPr>
          <a:xfrm rot="5400000">
            <a:off x="567739" y="4447775"/>
            <a:ext cx="275120" cy="2371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9" name="Ισοσκελές τρίγωνο 28"/>
          <p:cNvSpPr/>
          <p:nvPr/>
        </p:nvSpPr>
        <p:spPr>
          <a:xfrm rot="5400000">
            <a:off x="567739" y="5074844"/>
            <a:ext cx="275120" cy="2371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33" name="Ισοσκελές τρίγωνο 32"/>
          <p:cNvSpPr/>
          <p:nvPr/>
        </p:nvSpPr>
        <p:spPr>
          <a:xfrm rot="5400000">
            <a:off x="575340" y="5764725"/>
            <a:ext cx="275120" cy="2371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1" name="TextBox 20"/>
          <p:cNvSpPr txBox="1"/>
          <p:nvPr/>
        </p:nvSpPr>
        <p:spPr>
          <a:xfrm>
            <a:off x="6328049" y="5840031"/>
            <a:ext cx="254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Σύνολο ≈ 448800 €</a:t>
            </a:r>
          </a:p>
        </p:txBody>
      </p:sp>
      <p:sp>
        <p:nvSpPr>
          <p:cNvPr id="34" name="Δεξί άγκιστρο 33"/>
          <p:cNvSpPr/>
          <p:nvPr/>
        </p:nvSpPr>
        <p:spPr>
          <a:xfrm>
            <a:off x="6049348" y="5655366"/>
            <a:ext cx="206436" cy="817133"/>
          </a:xfrm>
          <a:prstGeom prst="rightBrace">
            <a:avLst>
              <a:gd name="adj1" fmla="val 53644"/>
              <a:gd name="adj2" fmla="val 5155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37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 animBg="1"/>
      <p:bldP spid="13" grpId="0"/>
      <p:bldGraphic spid="16" grpId="0">
        <p:bldAsOne/>
      </p:bldGraphic>
      <p:bldP spid="27" grpId="0"/>
      <p:bldP spid="28" grpId="0" animBg="1"/>
      <p:bldP spid="29" grpId="0" animBg="1"/>
      <p:bldP spid="33" grpId="0" animBg="1"/>
      <p:bldP spid="21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21030" y="336709"/>
            <a:ext cx="6842760" cy="719138"/>
          </a:xfrm>
        </p:spPr>
        <p:txBody>
          <a:bodyPr>
            <a:normAutofit fontScale="90000"/>
          </a:bodyPr>
          <a:lstStyle/>
          <a:p>
            <a:r>
              <a:rPr lang="el-GR" b="1" dirty="0"/>
              <a:t>Χρονοδιάγραμμα </a:t>
            </a:r>
            <a:r>
              <a:rPr lang="en-US" b="1" dirty="0" err="1"/>
              <a:t>Instasis</a:t>
            </a:r>
            <a:r>
              <a:rPr lang="en-US" b="1" dirty="0"/>
              <a:t>-Clerk</a:t>
            </a:r>
            <a:endParaRPr lang="el-GR" b="1" dirty="0"/>
          </a:p>
        </p:txBody>
      </p:sp>
      <p:cxnSp>
        <p:nvCxnSpPr>
          <p:cNvPr id="5" name="Ευθεία γραμμή σύνδεσης 4"/>
          <p:cNvCxnSpPr>
            <a:cxnSpLocks/>
          </p:cNvCxnSpPr>
          <p:nvPr/>
        </p:nvCxnSpPr>
        <p:spPr>
          <a:xfrm>
            <a:off x="278130" y="336709"/>
            <a:ext cx="0" cy="1120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Ευθεία γραμμή σύνδεσης 7"/>
          <p:cNvCxnSpPr>
            <a:cxnSpLocks/>
          </p:cNvCxnSpPr>
          <p:nvPr/>
        </p:nvCxnSpPr>
        <p:spPr>
          <a:xfrm>
            <a:off x="449580" y="825818"/>
            <a:ext cx="0" cy="1120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Γράφημα 11">
            <a:extLst>
              <a:ext uri="{FF2B5EF4-FFF2-40B4-BE49-F238E27FC236}">
                <a16:creationId xmlns:a16="http://schemas.microsoft.com/office/drawing/2014/main" id="{2CC1B640-D586-4EF9-BD81-6193FDC9F6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693314"/>
              </p:ext>
            </p:extLst>
          </p:nvPr>
        </p:nvGraphicFramePr>
        <p:xfrm>
          <a:off x="266696" y="1280160"/>
          <a:ext cx="11451037" cy="5430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2EFB24-581C-47A6-BAA1-77DE956A9FBA}"/>
              </a:ext>
            </a:extLst>
          </p:cNvPr>
          <p:cNvSpPr txBox="1"/>
          <p:nvPr/>
        </p:nvSpPr>
        <p:spPr>
          <a:xfrm>
            <a:off x="3859526" y="6228417"/>
            <a:ext cx="99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(ημέρες)</a:t>
            </a:r>
          </a:p>
        </p:txBody>
      </p:sp>
    </p:spTree>
    <p:extLst>
      <p:ext uri="{BB962C8B-B14F-4D97-AF65-F5344CB8AC3E}">
        <p14:creationId xmlns:p14="http://schemas.microsoft.com/office/powerpoint/2010/main" val="20181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AsOne/>
      </p:bldGraphic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21029" y="336709"/>
            <a:ext cx="9160923" cy="719138"/>
          </a:xfrm>
        </p:spPr>
        <p:txBody>
          <a:bodyPr>
            <a:normAutofit/>
          </a:bodyPr>
          <a:lstStyle/>
          <a:p>
            <a:r>
              <a:rPr lang="el-GR" b="1" dirty="0"/>
              <a:t>Εποπτικά Παράθυρα </a:t>
            </a:r>
            <a:r>
              <a:rPr lang="en-US" b="1" dirty="0" err="1"/>
              <a:t>Instasis</a:t>
            </a:r>
            <a:r>
              <a:rPr lang="en-US" b="1" dirty="0"/>
              <a:t>-Clerk</a:t>
            </a:r>
            <a:endParaRPr lang="el-GR" b="1" dirty="0"/>
          </a:p>
        </p:txBody>
      </p:sp>
      <p:cxnSp>
        <p:nvCxnSpPr>
          <p:cNvPr id="5" name="Ευθεία γραμμή σύνδεσης 4"/>
          <p:cNvCxnSpPr>
            <a:cxnSpLocks/>
          </p:cNvCxnSpPr>
          <p:nvPr/>
        </p:nvCxnSpPr>
        <p:spPr>
          <a:xfrm>
            <a:off x="278130" y="336709"/>
            <a:ext cx="0" cy="1120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Ευθεία γραμμή σύνδεσης 7"/>
          <p:cNvCxnSpPr>
            <a:cxnSpLocks/>
          </p:cNvCxnSpPr>
          <p:nvPr/>
        </p:nvCxnSpPr>
        <p:spPr>
          <a:xfrm>
            <a:off x="449580" y="825818"/>
            <a:ext cx="0" cy="1120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Εικόνα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28" y="1055847"/>
            <a:ext cx="8448544" cy="5294700"/>
          </a:xfrm>
          <a:prstGeom prst="rect">
            <a:avLst/>
          </a:prstGeom>
        </p:spPr>
      </p:pic>
      <p:pic>
        <p:nvPicPr>
          <p:cNvPr id="13" name="Εικόνα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28" y="1055847"/>
            <a:ext cx="8448544" cy="5294700"/>
          </a:xfrm>
          <a:prstGeom prst="rect">
            <a:avLst/>
          </a:prstGeom>
        </p:spPr>
      </p:pic>
      <p:pic>
        <p:nvPicPr>
          <p:cNvPr id="15" name="Εικόνα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28" y="1055847"/>
            <a:ext cx="8448545" cy="52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21029" y="336709"/>
            <a:ext cx="9160923" cy="719138"/>
          </a:xfrm>
        </p:spPr>
        <p:txBody>
          <a:bodyPr>
            <a:normAutofit/>
          </a:bodyPr>
          <a:lstStyle/>
          <a:p>
            <a:r>
              <a:rPr lang="el-GR" b="1" dirty="0"/>
              <a:t>Εποπτικά Παράθυρα </a:t>
            </a:r>
            <a:r>
              <a:rPr lang="en-US" b="1" dirty="0" err="1"/>
              <a:t>Instasis</a:t>
            </a:r>
            <a:r>
              <a:rPr lang="en-US" b="1" dirty="0"/>
              <a:t>-Clerk</a:t>
            </a:r>
            <a:endParaRPr lang="el-GR" b="1" dirty="0"/>
          </a:p>
        </p:txBody>
      </p:sp>
      <p:cxnSp>
        <p:nvCxnSpPr>
          <p:cNvPr id="5" name="Ευθεία γραμμή σύνδεσης 4"/>
          <p:cNvCxnSpPr>
            <a:cxnSpLocks/>
          </p:cNvCxnSpPr>
          <p:nvPr/>
        </p:nvCxnSpPr>
        <p:spPr>
          <a:xfrm>
            <a:off x="278130" y="336709"/>
            <a:ext cx="0" cy="1120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Ευθεία γραμμή σύνδεσης 7"/>
          <p:cNvCxnSpPr>
            <a:cxnSpLocks/>
          </p:cNvCxnSpPr>
          <p:nvPr/>
        </p:nvCxnSpPr>
        <p:spPr>
          <a:xfrm>
            <a:off x="449580" y="825818"/>
            <a:ext cx="0" cy="1120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Εικόνα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26" y="1055847"/>
            <a:ext cx="8448545" cy="5294700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26" y="1055847"/>
            <a:ext cx="8448545" cy="52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0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247</Words>
  <Application>Microsoft Office PowerPoint</Application>
  <PresentationFormat>Ευρεία οθόνη</PresentationFormat>
  <Paragraphs>109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Θέμα του Office</vt:lpstr>
      <vt:lpstr>Παρουσίαση του PowerPoint</vt:lpstr>
      <vt:lpstr>Σκοπός Instasis-Clerk</vt:lpstr>
      <vt:lpstr>Ανάλυση Instasis-Clerk</vt:lpstr>
      <vt:lpstr>Αρχιτεκτονική Instasis-Clerk</vt:lpstr>
      <vt:lpstr>Ανάλυση SWOT Instasis-Clerk</vt:lpstr>
      <vt:lpstr>Κοστολόγηση Instasis-Clerk</vt:lpstr>
      <vt:lpstr>Χρονοδιάγραμμα Instasis-Clerk</vt:lpstr>
      <vt:lpstr>Εποπτικά Παράθυρα Instasis-Clerk</vt:lpstr>
      <vt:lpstr>Εποπτικά Παράθυρα Instasis-Clerk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Dimitra Ntzioni</dc:creator>
  <cp:lastModifiedBy>μαρω διαμαντη</cp:lastModifiedBy>
  <cp:revision>57</cp:revision>
  <dcterms:created xsi:type="dcterms:W3CDTF">2017-05-30T15:47:20Z</dcterms:created>
  <dcterms:modified xsi:type="dcterms:W3CDTF">2017-05-30T20:55:13Z</dcterms:modified>
</cp:coreProperties>
</file>