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477EC-DDDA-5E4B-9BF2-13E0CF85FA74}" type="datetimeFigureOut">
              <a:rPr lang="en-US" smtClean="0"/>
              <a:t>8/1/14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BCFB6-E616-2242-812E-2965DB0DC5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BCFB6-E616-2242-812E-2965DB0DC51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t>8/1/14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t>8/1/14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t>8/1/14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DA7-6DAF-0B45-98F5-93DAFD14B75C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42705-B528-594A-AA32-D389A0BCD7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d.png"/>
          <p:cNvPicPr>
            <a:picLocks noChangeAspect="1"/>
          </p:cNvPicPr>
          <p:nvPr/>
        </p:nvPicPr>
        <p:blipFill>
          <a:blip r:embed="rId3"/>
          <a:srcRect l="27951" t="9439" r="30675" b="9670"/>
          <a:stretch>
            <a:fillRect/>
          </a:stretch>
        </p:blipFill>
        <p:spPr>
          <a:xfrm>
            <a:off x="837721" y="851128"/>
            <a:ext cx="3026607" cy="2958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7" name="Picture 6" descr="Food.png"/>
          <p:cNvPicPr>
            <a:picLocks noChangeAspect="1"/>
          </p:cNvPicPr>
          <p:nvPr/>
        </p:nvPicPr>
        <p:blipFill>
          <a:blip r:embed="rId2"/>
          <a:srcRect l="27951" t="9439" r="30675" b="9670"/>
          <a:stretch>
            <a:fillRect/>
          </a:stretch>
        </p:blipFill>
        <p:spPr>
          <a:xfrm>
            <a:off x="837721" y="648478"/>
            <a:ext cx="3026607" cy="29586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8257" y="661988"/>
            <a:ext cx="228600" cy="228600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7" name="Picture 6" descr="Food.png"/>
          <p:cNvPicPr>
            <a:picLocks noChangeAspect="1"/>
          </p:cNvPicPr>
          <p:nvPr/>
        </p:nvPicPr>
        <p:blipFill>
          <a:blip r:embed="rId2"/>
          <a:srcRect l="27951" t="9439" r="30675" b="9670"/>
          <a:stretch>
            <a:fillRect/>
          </a:stretch>
        </p:blipFill>
        <p:spPr>
          <a:xfrm>
            <a:off x="837721" y="648478"/>
            <a:ext cx="3026607" cy="29586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8257" y="661988"/>
            <a:ext cx="228600" cy="228600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8257" y="890588"/>
            <a:ext cx="4296700" cy="297326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74957" y="1107816"/>
            <a:ext cx="2761488" cy="2756035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1114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4162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7210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0258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3306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6354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59402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2450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74957" y="14300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174957" y="17348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174957" y="20396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174957" y="23444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74957" y="26492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74957" y="29540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74957" y="32588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74957" y="35636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78257" y="648478"/>
            <a:ext cx="4337236" cy="45933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7" name="Picture 6" descr="Food.png"/>
          <p:cNvPicPr>
            <a:picLocks noChangeAspect="1"/>
          </p:cNvPicPr>
          <p:nvPr/>
        </p:nvPicPr>
        <p:blipFill>
          <a:blip r:embed="rId2"/>
          <a:srcRect l="27951" t="9439" r="30675" b="9670"/>
          <a:stretch>
            <a:fillRect/>
          </a:stretch>
        </p:blipFill>
        <p:spPr>
          <a:xfrm>
            <a:off x="837721" y="648478"/>
            <a:ext cx="3026607" cy="29586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8257" y="661988"/>
            <a:ext cx="228600" cy="228600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8257" y="890588"/>
            <a:ext cx="4296700" cy="297326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74957" y="1107816"/>
            <a:ext cx="2761488" cy="2756035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1114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4162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7210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0258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3306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6354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59402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2450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74957" y="14300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174957" y="17348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174957" y="20396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174957" y="23444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74957" y="26492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74957" y="29540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74957" y="32588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74957" y="35636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94459" y="540398"/>
            <a:ext cx="169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Am I different?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878257" y="648478"/>
            <a:ext cx="4337236" cy="45933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endCxn id="25" idx="3"/>
          </p:cNvCxnSpPr>
          <p:nvPr/>
        </p:nvCxnSpPr>
        <p:spPr>
          <a:xfrm flipV="1">
            <a:off x="5410200" y="725064"/>
            <a:ext cx="778666" cy="520086"/>
          </a:xfrm>
          <a:prstGeom prst="curvedConnector3">
            <a:avLst>
              <a:gd name="adj1" fmla="val 12935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7" name="Picture 6" descr="Food.png"/>
          <p:cNvPicPr>
            <a:picLocks noChangeAspect="1"/>
          </p:cNvPicPr>
          <p:nvPr/>
        </p:nvPicPr>
        <p:blipFill>
          <a:blip r:embed="rId2"/>
          <a:srcRect l="27951" t="9439" r="30675" b="9670"/>
          <a:stretch>
            <a:fillRect/>
          </a:stretch>
        </p:blipFill>
        <p:spPr>
          <a:xfrm>
            <a:off x="837721" y="648478"/>
            <a:ext cx="3026607" cy="29586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8257" y="661988"/>
            <a:ext cx="228600" cy="228600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33881" y="775494"/>
            <a:ext cx="2568308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-291597" y="2198538"/>
            <a:ext cx="2568308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7" name="Picture 6" descr="Food.png"/>
          <p:cNvPicPr>
            <a:picLocks noChangeAspect="1"/>
          </p:cNvPicPr>
          <p:nvPr/>
        </p:nvPicPr>
        <p:blipFill>
          <a:blip r:embed="rId2"/>
          <a:srcRect l="27951" t="9439" r="30675" b="9670"/>
          <a:stretch>
            <a:fillRect/>
          </a:stretch>
        </p:blipFill>
        <p:spPr>
          <a:xfrm>
            <a:off x="837721" y="641773"/>
            <a:ext cx="3026607" cy="2958684"/>
          </a:xfrm>
          <a:prstGeom prst="rect">
            <a:avLst/>
          </a:prstGeom>
        </p:spPr>
      </p:pic>
      <p:pic>
        <p:nvPicPr>
          <p:cNvPr id="9" name="Picture 8" descr="Food.png"/>
          <p:cNvPicPr>
            <a:picLocks noChangeAspect="1"/>
          </p:cNvPicPr>
          <p:nvPr/>
        </p:nvPicPr>
        <p:blipFill>
          <a:blip r:embed="rId2">
            <a:alphaModFix amt="25000"/>
          </a:blip>
          <a:srcRect l="27951" t="9439" r="30675" b="9670"/>
          <a:stretch>
            <a:fillRect/>
          </a:stretch>
        </p:blipFill>
        <p:spPr>
          <a:xfrm>
            <a:off x="5139699" y="641773"/>
            <a:ext cx="3026607" cy="295868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3864328" y="2119527"/>
            <a:ext cx="1275371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208603" y="662622"/>
            <a:ext cx="2983722" cy="292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7.31E-03	3.71E-03	4.52E-03	5.77E-03	5.63E-03	3.17E-03</a:t>
            </a:r>
          </a:p>
          <a:p>
            <a:r>
              <a:rPr lang="en-US" sz="800" dirty="0" smtClean="0">
                <a:latin typeface="Arial"/>
                <a:cs typeface="Arial"/>
              </a:rPr>
              <a:t>2.07E-03	3.44E-03	6.72E-03	7.47E-03	3.74E-03	1.65E-03</a:t>
            </a:r>
          </a:p>
          <a:p>
            <a:r>
              <a:rPr lang="en-US" sz="800" dirty="0" smtClean="0">
                <a:latin typeface="Arial"/>
                <a:cs typeface="Arial"/>
              </a:rPr>
              <a:t>3.71E-03	3.35E-03	4.19E-03	6.60E-03	6.64E-03	2.63E-03</a:t>
            </a:r>
          </a:p>
          <a:p>
            <a:r>
              <a:rPr lang="en-US" sz="800" dirty="0" smtClean="0">
                <a:latin typeface="Arial"/>
                <a:cs typeface="Arial"/>
              </a:rPr>
              <a:t>1.37E-03	1.17E-03	1.35E-03	1.18E-03	1.07E-03	1.09E-03</a:t>
            </a:r>
          </a:p>
          <a:p>
            <a:r>
              <a:rPr lang="en-US" sz="800" dirty="0" smtClean="0">
                <a:latin typeface="Arial"/>
                <a:cs typeface="Arial"/>
              </a:rPr>
              <a:t>5.49E-03	6.27E-03	5.14E-03	4.32E-03	3.57E-03	3.96E-03</a:t>
            </a:r>
          </a:p>
          <a:p>
            <a:r>
              <a:rPr lang="en-US" sz="800" dirty="0" smtClean="0">
                <a:latin typeface="Arial"/>
                <a:cs typeface="Arial"/>
              </a:rPr>
              <a:t>2.10E-03	1.73E-03	2.44E-03	2.48E-03	3.88E-03	1.48E-03</a:t>
            </a:r>
          </a:p>
          <a:p>
            <a:r>
              <a:rPr lang="en-US" sz="800" dirty="0" smtClean="0">
                <a:latin typeface="Arial"/>
                <a:cs typeface="Arial"/>
              </a:rPr>
              <a:t>1.63E-03	1.45E-03	2.10E-03	2.47E-03	2.31E-03	1.45E-03</a:t>
            </a:r>
          </a:p>
          <a:p>
            <a:r>
              <a:rPr lang="en-US" sz="800" dirty="0" smtClean="0">
                <a:latin typeface="Arial"/>
                <a:cs typeface="Arial"/>
              </a:rPr>
              <a:t>1.92E-03	1.87E-03	1.80E-03	1.53E-03	1.00E-03	7.33E-04</a:t>
            </a:r>
          </a:p>
          <a:p>
            <a:r>
              <a:rPr lang="en-US" sz="800" dirty="0" smtClean="0">
                <a:latin typeface="Arial"/>
                <a:cs typeface="Arial"/>
              </a:rPr>
              <a:t>6.99E-03	9.33E-03	8.96E-03	5.38E-03	3.68E-03	2.93E-03</a:t>
            </a:r>
          </a:p>
          <a:p>
            <a:r>
              <a:rPr lang="en-US" sz="800" dirty="0" smtClean="0">
                <a:latin typeface="Arial"/>
                <a:cs typeface="Arial"/>
              </a:rPr>
              <a:t>5.81E-03	7.59E-03	7.96E-03	7.22E-03	5.03E-03	3.82E-03</a:t>
            </a:r>
          </a:p>
          <a:p>
            <a:r>
              <a:rPr lang="en-US" sz="800" dirty="0" smtClean="0">
                <a:latin typeface="Arial"/>
                <a:cs typeface="Arial"/>
              </a:rPr>
              <a:t>2.98E-03	4.03E-03	4.32E-03	3.28E-03	2.61E-03	1.65E-03</a:t>
            </a:r>
          </a:p>
          <a:p>
            <a:r>
              <a:rPr lang="en-US" sz="800" dirty="0" smtClean="0">
                <a:latin typeface="Arial"/>
                <a:cs typeface="Arial"/>
              </a:rPr>
              <a:t>1.18E-03	1.36E-03	3.26E-03	6.08E-03	9.27E-03	1.84E-03</a:t>
            </a:r>
          </a:p>
          <a:p>
            <a:r>
              <a:rPr lang="en-US" sz="800" dirty="0" smtClean="0">
                <a:latin typeface="Arial"/>
                <a:cs typeface="Arial"/>
              </a:rPr>
              <a:t>1.33E-03	1.59E-03	2.10E-03	2.82E-03	2.23E-03	1.35E-03</a:t>
            </a:r>
          </a:p>
          <a:p>
            <a:r>
              <a:rPr lang="en-US" sz="800" dirty="0" smtClean="0">
                <a:latin typeface="Arial"/>
                <a:cs typeface="Arial"/>
              </a:rPr>
              <a:t>7.68E-03	1.03E-02	1.22E-02	1.09E-02	7.24E-03	4.91E-03</a:t>
            </a:r>
          </a:p>
          <a:p>
            <a:r>
              <a:rPr lang="en-US" sz="800" dirty="0" smtClean="0">
                <a:latin typeface="Arial"/>
                <a:cs typeface="Arial"/>
              </a:rPr>
              <a:t>2.75E-05	2.52E-06	1.08E-05	1.51E-06	3.60E-05	0.00E+00</a:t>
            </a:r>
          </a:p>
          <a:p>
            <a:r>
              <a:rPr lang="en-US" sz="800" dirty="0" smtClean="0">
                <a:latin typeface="Arial"/>
                <a:cs typeface="Arial"/>
              </a:rPr>
              <a:t>3.56E-03	4.23E-03	6.02E-03	5.62E-03	4.38E-03	2.48E-03</a:t>
            </a:r>
          </a:p>
          <a:p>
            <a:r>
              <a:rPr lang="en-US" sz="800" dirty="0" smtClean="0">
                <a:latin typeface="Arial"/>
                <a:cs typeface="Arial"/>
              </a:rPr>
              <a:t>4.82E-03	5.98E-03	3.79E-03	2.80E-03	2.87E-03	2.36E-03</a:t>
            </a:r>
          </a:p>
          <a:p>
            <a:r>
              <a:rPr lang="en-US" sz="800" dirty="0" smtClean="0">
                <a:latin typeface="Arial"/>
                <a:cs typeface="Arial"/>
              </a:rPr>
              <a:t>5.70E-03	7.21E-03	8.82E-03	7.39E-03	5.40E-03	4.13E-03</a:t>
            </a:r>
          </a:p>
          <a:p>
            <a:r>
              <a:rPr lang="en-US" sz="800" dirty="0" smtClean="0">
                <a:latin typeface="Arial"/>
                <a:cs typeface="Arial"/>
              </a:rPr>
              <a:t>1.36E-03	5.42E-04	1.47E-03	3.23E-03	1.45E-03	2.60E-04</a:t>
            </a:r>
          </a:p>
          <a:p>
            <a:r>
              <a:rPr lang="en-US" sz="800" dirty="0" smtClean="0">
                <a:latin typeface="Arial"/>
                <a:cs typeface="Arial"/>
              </a:rPr>
              <a:t>3.85E-03	3.94E-03	4.60E-03	5.54E-03	4.68E-03	2.54E-03</a:t>
            </a:r>
          </a:p>
          <a:p>
            <a:r>
              <a:rPr lang="en-US" sz="800" dirty="0" smtClean="0">
                <a:latin typeface="Arial"/>
                <a:cs typeface="Arial"/>
              </a:rPr>
              <a:t>1.21E-02	1.23E-03	3.05E-03	9.34E-03	9.35E-03	1.42E-03</a:t>
            </a:r>
          </a:p>
          <a:p>
            <a:r>
              <a:rPr lang="en-US" sz="800" dirty="0" smtClean="0">
                <a:latin typeface="Arial"/>
                <a:cs typeface="Arial"/>
              </a:rPr>
              <a:t>3.93E-03	4.75E-03	5.67E-03	5.53E-03	4.59E-03	3.57E-03</a:t>
            </a:r>
          </a:p>
          <a:p>
            <a:r>
              <a:rPr lang="en-US" sz="800" dirty="0" smtClean="0">
                <a:latin typeface="Arial"/>
                <a:cs typeface="Arial"/>
              </a:rPr>
              <a:t>1.33E-02	8.23E-03	5.75E-03	3.63E-03	2.15E-03	1.35E-03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7" name="Picture 6" descr="Food.png"/>
          <p:cNvPicPr>
            <a:picLocks noChangeAspect="1"/>
          </p:cNvPicPr>
          <p:nvPr/>
        </p:nvPicPr>
        <p:blipFill>
          <a:blip r:embed="rId2"/>
          <a:srcRect l="27951" t="9439" r="30675" b="9670"/>
          <a:stretch>
            <a:fillRect/>
          </a:stretch>
        </p:blipFill>
        <p:spPr>
          <a:xfrm>
            <a:off x="837721" y="648478"/>
            <a:ext cx="3026607" cy="295868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3864328" y="2126232"/>
            <a:ext cx="1275371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179230" y="3803501"/>
            <a:ext cx="3013095" cy="2944876"/>
            <a:chOff x="837721" y="3803501"/>
            <a:chExt cx="3013095" cy="2944876"/>
          </a:xfrm>
        </p:grpSpPr>
        <p:pic>
          <p:nvPicPr>
            <p:cNvPr id="10" name="Picture 9" descr="People.png"/>
            <p:cNvPicPr>
              <a:picLocks noChangeAspect="1"/>
            </p:cNvPicPr>
            <p:nvPr/>
          </p:nvPicPr>
          <p:blipFill>
            <a:blip r:embed="rId3">
              <a:alphaModFix amt="25000"/>
            </a:blip>
            <a:srcRect l="28346" t="9659" r="31023" b="9827"/>
            <a:stretch>
              <a:fillRect/>
            </a:stretch>
          </p:blipFill>
          <p:spPr>
            <a:xfrm>
              <a:off x="837721" y="3803501"/>
              <a:ext cx="2972279" cy="294487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867094" y="3813155"/>
              <a:ext cx="2983722" cy="2923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latin typeface="Arial"/>
                  <a:cs typeface="Arial"/>
                </a:rPr>
                <a:t>7.31E-03	3.71E-03	4.52E-03	5.77E-03	5.63E-03	3.17E-03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2.07E-03	3.44E-03	6.72E-03	7.47E-03	3.74E-03	1.65E-03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3.71E-03	3.35E-03	4.19E-03	6.60E-03	6.64E-03	2.63E-03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1.37E-03	1.17E-03	1.35E-03	1.18E-03	1.07E-03	1.09E-03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5.49E-03	6.27E-03	5.14E-03	4.32E-03	3.57E-03	3.96E-03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2.10E-03	1.73E-03	2.44E-03	2.48E-03	3.88E-03	1.48E-03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1.63E-03	1.45E-03	2.10E-03	2.47E-03	2.31E-03	1.45E-03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1.92E-03	1.87E-03	1.80E-03	1.53E-03	1.00E-03	7.33E-04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6.99E-03	9.33E-03	8.96E-03	5.38E-03	3.68E-03	2.93E-03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5.81E-03	7.59E-03	7.96E-03	7.22E-03	5.03E-03	3.82E-03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2.98E-03	4.03E-03	4.32E-03	3.28E-03	2.61E-03	1.65E-03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1.18E-03	1.36E-03	3.26E-03	6.08E-03	9.27E-03	1.84E-03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1.33E-03	1.59E-03	2.10E-03	2.82E-03	2.23E-03	1.35E-03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7.68E-03	1.03E-02	1.22E-02	1.09E-02	7.24E-03	4.91E-03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2.75E-05	2.52E-06	1.08E-05	1.51E-06	3.60E-05	0.00E+00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3.56E-03	4.23E-03	6.02E-03	5.62E-03	4.38E-03	2.48E-03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4.82E-03	5.98E-03	3.79E-03	2.80E-03	2.87E-03	2.36E-03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5.70E-03	7.21E-03	8.82E-03	7.39E-03	5.40E-03	4.13E-03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1.36E-03	5.42E-04	1.47E-03	3.23E-03	1.45E-03	2.60E-04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3.85E-03	3.94E-03	4.60E-03	5.54E-03	4.68E-03	2.54E-03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1.21E-02	1.23E-03	3.05E-03	9.34E-03	9.35E-03	1.42E-03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3.93E-03	4.75E-03	5.67E-03	5.53E-03	4.59E-03	3.57E-03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1.33E-02	8.23E-03	5.75E-03	3.63E-03	2.15E-03	1.35E-03</a:t>
              </a:r>
            </a:p>
          </p:txBody>
        </p:sp>
      </p:grpSp>
      <p:pic>
        <p:nvPicPr>
          <p:cNvPr id="19" name="Picture 18" descr="People.png"/>
          <p:cNvPicPr>
            <a:picLocks noChangeAspect="1"/>
          </p:cNvPicPr>
          <p:nvPr/>
        </p:nvPicPr>
        <p:blipFill>
          <a:blip r:embed="rId3">
            <a:alphaModFix/>
          </a:blip>
          <a:srcRect l="28346" t="9659" r="31023" b="9827"/>
          <a:stretch>
            <a:fillRect/>
          </a:stretch>
        </p:blipFill>
        <p:spPr>
          <a:xfrm>
            <a:off x="837721" y="3813155"/>
            <a:ext cx="2972279" cy="2944876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1648418" y="4525841"/>
            <a:ext cx="648558" cy="864638"/>
          </a:xfrm>
          <a:prstGeom prst="ellipse">
            <a:avLst/>
          </a:prstGeom>
          <a:blipFill rotWithShape="1">
            <a:blip r:embed="rId4"/>
            <a:tile tx="0" ty="0" sx="100000" sy="100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08840" y="4471801"/>
            <a:ext cx="648558" cy="864638"/>
          </a:xfrm>
          <a:prstGeom prst="ellipse">
            <a:avLst/>
          </a:prstGeom>
          <a:blipFill rotWithShape="1">
            <a:blip r:embed="rId4"/>
            <a:tile tx="0" ty="0" sx="100000" sy="100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10000" y="5284799"/>
            <a:ext cx="1275371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Food.png"/>
          <p:cNvPicPr>
            <a:picLocks noChangeAspect="1"/>
          </p:cNvPicPr>
          <p:nvPr/>
        </p:nvPicPr>
        <p:blipFill>
          <a:blip r:embed="rId2">
            <a:alphaModFix amt="25000"/>
          </a:blip>
          <a:srcRect l="27951" t="9439" r="30675" b="9670"/>
          <a:stretch>
            <a:fillRect/>
          </a:stretch>
        </p:blipFill>
        <p:spPr>
          <a:xfrm>
            <a:off x="5139699" y="641773"/>
            <a:ext cx="3026607" cy="295868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208603" y="662622"/>
            <a:ext cx="2983722" cy="292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7.31E-03	3.71E-03	4.52E-03	5.77E-03	5.63E-03	3.17E-03</a:t>
            </a:r>
          </a:p>
          <a:p>
            <a:r>
              <a:rPr lang="en-US" sz="800" dirty="0" smtClean="0">
                <a:latin typeface="Arial"/>
                <a:cs typeface="Arial"/>
              </a:rPr>
              <a:t>2.07E-03	3.44E-03	6.72E-03	7.47E-03	3.74E-03	1.65E-03</a:t>
            </a:r>
          </a:p>
          <a:p>
            <a:r>
              <a:rPr lang="en-US" sz="800" dirty="0" smtClean="0">
                <a:latin typeface="Arial"/>
                <a:cs typeface="Arial"/>
              </a:rPr>
              <a:t>3.71E-03	3.35E-03	4.19E-03	6.60E-03	6.64E-03	2.63E-03</a:t>
            </a:r>
          </a:p>
          <a:p>
            <a:r>
              <a:rPr lang="en-US" sz="800" dirty="0" smtClean="0">
                <a:latin typeface="Arial"/>
                <a:cs typeface="Arial"/>
              </a:rPr>
              <a:t>1.37E-03	1.17E-03	1.35E-03	1.18E-03	1.07E-03	1.09E-03</a:t>
            </a:r>
          </a:p>
          <a:p>
            <a:r>
              <a:rPr lang="en-US" sz="800" dirty="0" smtClean="0">
                <a:latin typeface="Arial"/>
                <a:cs typeface="Arial"/>
              </a:rPr>
              <a:t>5.49E-03	6.27E-03	5.14E-03	4.32E-03	3.57E-03	3.96E-03</a:t>
            </a:r>
          </a:p>
          <a:p>
            <a:r>
              <a:rPr lang="en-US" sz="800" dirty="0" smtClean="0">
                <a:latin typeface="Arial"/>
                <a:cs typeface="Arial"/>
              </a:rPr>
              <a:t>2.10E-03	1.73E-03	2.44E-03	2.48E-03	3.88E-03	1.48E-03</a:t>
            </a:r>
          </a:p>
          <a:p>
            <a:r>
              <a:rPr lang="en-US" sz="800" dirty="0" smtClean="0">
                <a:latin typeface="Arial"/>
                <a:cs typeface="Arial"/>
              </a:rPr>
              <a:t>1.63E-03	1.45E-03	2.10E-03	2.47E-03	2.31E-03	1.45E-03</a:t>
            </a:r>
          </a:p>
          <a:p>
            <a:r>
              <a:rPr lang="en-US" sz="800" dirty="0" smtClean="0">
                <a:latin typeface="Arial"/>
                <a:cs typeface="Arial"/>
              </a:rPr>
              <a:t>1.92E-03	1.87E-03	1.80E-03	1.53E-03	1.00E-03	7.33E-04</a:t>
            </a:r>
          </a:p>
          <a:p>
            <a:r>
              <a:rPr lang="en-US" sz="800" dirty="0" smtClean="0">
                <a:latin typeface="Arial"/>
                <a:cs typeface="Arial"/>
              </a:rPr>
              <a:t>6.99E-03	9.33E-03	8.96E-03	5.38E-03	3.68E-03	2.93E-03</a:t>
            </a:r>
          </a:p>
          <a:p>
            <a:r>
              <a:rPr lang="en-US" sz="800" dirty="0" smtClean="0">
                <a:latin typeface="Arial"/>
                <a:cs typeface="Arial"/>
              </a:rPr>
              <a:t>5.81E-03	7.59E-03	7.96E-03	7.22E-03	5.03E-03	3.82E-03</a:t>
            </a:r>
          </a:p>
          <a:p>
            <a:r>
              <a:rPr lang="en-US" sz="800" dirty="0" smtClean="0">
                <a:latin typeface="Arial"/>
                <a:cs typeface="Arial"/>
              </a:rPr>
              <a:t>2.98E-03	4.03E-03	4.32E-03	3.28E-03	2.61E-03	1.65E-03</a:t>
            </a:r>
          </a:p>
          <a:p>
            <a:r>
              <a:rPr lang="en-US" sz="800" dirty="0" smtClean="0">
                <a:latin typeface="Arial"/>
                <a:cs typeface="Arial"/>
              </a:rPr>
              <a:t>1.18E-03	1.36E-03	3.26E-03	6.08E-03	9.27E-03	1.84E-03</a:t>
            </a:r>
          </a:p>
          <a:p>
            <a:r>
              <a:rPr lang="en-US" sz="800" dirty="0" smtClean="0">
                <a:latin typeface="Arial"/>
                <a:cs typeface="Arial"/>
              </a:rPr>
              <a:t>1.33E-03	1.59E-03	2.10E-03	2.82E-03	2.23E-03	1.35E-03</a:t>
            </a:r>
          </a:p>
          <a:p>
            <a:r>
              <a:rPr lang="en-US" sz="800" dirty="0" smtClean="0">
                <a:latin typeface="Arial"/>
                <a:cs typeface="Arial"/>
              </a:rPr>
              <a:t>7.68E-03	1.03E-02	1.22E-02	1.09E-02	7.24E-03	4.91E-03</a:t>
            </a:r>
          </a:p>
          <a:p>
            <a:r>
              <a:rPr lang="en-US" sz="800" dirty="0" smtClean="0">
                <a:latin typeface="Arial"/>
                <a:cs typeface="Arial"/>
              </a:rPr>
              <a:t>2.75E-05	2.52E-06	1.08E-05	1.51E-06	3.60E-05	0.00E+00</a:t>
            </a:r>
          </a:p>
          <a:p>
            <a:r>
              <a:rPr lang="en-US" sz="800" dirty="0" smtClean="0">
                <a:latin typeface="Arial"/>
                <a:cs typeface="Arial"/>
              </a:rPr>
              <a:t>3.56E-03	4.23E-03	6.02E-03	5.62E-03	4.38E-03	2.48E-03</a:t>
            </a:r>
          </a:p>
          <a:p>
            <a:r>
              <a:rPr lang="en-US" sz="800" dirty="0" smtClean="0">
                <a:latin typeface="Arial"/>
                <a:cs typeface="Arial"/>
              </a:rPr>
              <a:t>4.82E-03	5.98E-03	3.79E-03	2.80E-03	2.87E-03	2.36E-03</a:t>
            </a:r>
          </a:p>
          <a:p>
            <a:r>
              <a:rPr lang="en-US" sz="800" dirty="0" smtClean="0">
                <a:latin typeface="Arial"/>
                <a:cs typeface="Arial"/>
              </a:rPr>
              <a:t>5.70E-03	7.21E-03	8.82E-03	7.39E-03	5.40E-03	4.13E-03</a:t>
            </a:r>
          </a:p>
          <a:p>
            <a:r>
              <a:rPr lang="en-US" sz="800" dirty="0" smtClean="0">
                <a:latin typeface="Arial"/>
                <a:cs typeface="Arial"/>
              </a:rPr>
              <a:t>1.36E-03	5.42E-04	1.47E-03	3.23E-03	1.45E-03	2.60E-04</a:t>
            </a:r>
          </a:p>
          <a:p>
            <a:r>
              <a:rPr lang="en-US" sz="800" dirty="0" smtClean="0">
                <a:latin typeface="Arial"/>
                <a:cs typeface="Arial"/>
              </a:rPr>
              <a:t>3.85E-03	3.94E-03	4.60E-03	5.54E-03	4.68E-03	2.54E-03</a:t>
            </a:r>
          </a:p>
          <a:p>
            <a:r>
              <a:rPr lang="en-US" sz="800" dirty="0" smtClean="0">
                <a:latin typeface="Arial"/>
                <a:cs typeface="Arial"/>
              </a:rPr>
              <a:t>1.21E-02	1.23E-03	3.05E-03	9.34E-03	9.35E-03	1.42E-03</a:t>
            </a:r>
          </a:p>
          <a:p>
            <a:r>
              <a:rPr lang="en-US" sz="800" dirty="0" smtClean="0">
                <a:latin typeface="Arial"/>
                <a:cs typeface="Arial"/>
              </a:rPr>
              <a:t>3.93E-03	4.75E-03	5.67E-03	5.53E-03	4.59E-03	3.57E-03</a:t>
            </a:r>
          </a:p>
          <a:p>
            <a:r>
              <a:rPr lang="en-US" sz="800" dirty="0" smtClean="0">
                <a:latin typeface="Arial"/>
                <a:cs typeface="Arial"/>
              </a:rPr>
              <a:t>1.33E-02	8.23E-03	5.75E-03	3.63E-03	2.15E-03	1.35E-03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9" name="Picture 8" descr="Food.png"/>
          <p:cNvPicPr>
            <a:picLocks noChangeAspect="1"/>
          </p:cNvPicPr>
          <p:nvPr/>
        </p:nvPicPr>
        <p:blipFill>
          <a:blip r:embed="rId2">
            <a:alphaModFix amt="25000"/>
          </a:blip>
          <a:srcRect l="27951" t="9439" r="30675" b="9670"/>
          <a:stretch>
            <a:fillRect/>
          </a:stretch>
        </p:blipFill>
        <p:spPr>
          <a:xfrm>
            <a:off x="977695" y="669327"/>
            <a:ext cx="3026607" cy="295868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046599" y="690176"/>
            <a:ext cx="2983722" cy="292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7.31E-03	3.71E-03	4.52E-03	5.77E-03	5.63E-03	3.17E-03</a:t>
            </a:r>
          </a:p>
          <a:p>
            <a:r>
              <a:rPr lang="en-US" sz="800" dirty="0" smtClean="0">
                <a:latin typeface="Arial"/>
                <a:cs typeface="Arial"/>
              </a:rPr>
              <a:t>2.07E-03	3.44E-03	6.72E-03	7.47E-03	3.74E-03	1.65E-03</a:t>
            </a:r>
          </a:p>
          <a:p>
            <a:r>
              <a:rPr lang="en-US" sz="800" dirty="0" smtClean="0">
                <a:latin typeface="Arial"/>
                <a:cs typeface="Arial"/>
              </a:rPr>
              <a:t>3.71E-03	3.35E-03	4.19E-03	6.60E-03	6.64E-03	2.63E-03</a:t>
            </a:r>
          </a:p>
          <a:p>
            <a:r>
              <a:rPr lang="en-US" sz="800" dirty="0" smtClean="0">
                <a:latin typeface="Arial"/>
                <a:cs typeface="Arial"/>
              </a:rPr>
              <a:t>1.37E-03	1.17E-03	1.35E-03	1.18E-03	1.07E-03	1.09E-03</a:t>
            </a:r>
          </a:p>
          <a:p>
            <a:r>
              <a:rPr lang="en-US" sz="800" dirty="0" smtClean="0">
                <a:latin typeface="Arial"/>
                <a:cs typeface="Arial"/>
              </a:rPr>
              <a:t>5.49E-03	6.27E-03	5.14E-03	4.32E-03	3.57E-03	3.96E-03</a:t>
            </a:r>
          </a:p>
          <a:p>
            <a:r>
              <a:rPr lang="en-US" sz="800" dirty="0" smtClean="0">
                <a:latin typeface="Arial"/>
                <a:cs typeface="Arial"/>
              </a:rPr>
              <a:t>2.10E-03	1.73E-03	2.44E-03	2.48E-03	3.88E-03	1.48E-03</a:t>
            </a:r>
          </a:p>
          <a:p>
            <a:r>
              <a:rPr lang="en-US" sz="800" dirty="0" smtClean="0">
                <a:latin typeface="Arial"/>
                <a:cs typeface="Arial"/>
              </a:rPr>
              <a:t>1.63E-03	1.45E-03	2.10E-03	2.47E-03	2.31E-03	1.45E-03</a:t>
            </a:r>
          </a:p>
          <a:p>
            <a:r>
              <a:rPr lang="en-US" sz="800" dirty="0" smtClean="0">
                <a:latin typeface="Arial"/>
                <a:cs typeface="Arial"/>
              </a:rPr>
              <a:t>1.92E-03	1.87E-03	1.80E-03	1.53E-03	1.00E-03	7.33E-04</a:t>
            </a:r>
          </a:p>
          <a:p>
            <a:r>
              <a:rPr lang="en-US" sz="800" dirty="0" smtClean="0">
                <a:latin typeface="Arial"/>
                <a:cs typeface="Arial"/>
              </a:rPr>
              <a:t>6.99E-03	9.33E-03	8.96E-03	5.38E-03	3.68E-03	2.93E-03</a:t>
            </a:r>
          </a:p>
          <a:p>
            <a:r>
              <a:rPr lang="en-US" sz="800" dirty="0" smtClean="0">
                <a:latin typeface="Arial"/>
                <a:cs typeface="Arial"/>
              </a:rPr>
              <a:t>5.81E-03	7.59E-03	7.96E-03	7.22E-03	5.03E-03	3.82E-03</a:t>
            </a:r>
          </a:p>
          <a:p>
            <a:r>
              <a:rPr lang="en-US" sz="800" dirty="0" smtClean="0">
                <a:latin typeface="Arial"/>
                <a:cs typeface="Arial"/>
              </a:rPr>
              <a:t>2.98E-03	4.03E-03	4.32E-03	3.28E-03	2.61E-03	1.65E-03</a:t>
            </a:r>
          </a:p>
          <a:p>
            <a:r>
              <a:rPr lang="en-US" sz="800" dirty="0" smtClean="0">
                <a:latin typeface="Arial"/>
                <a:cs typeface="Arial"/>
              </a:rPr>
              <a:t>1.18E-03	1.36E-03	3.26E-03	6.08E-03	9.27E-03	1.84E-03</a:t>
            </a:r>
          </a:p>
          <a:p>
            <a:r>
              <a:rPr lang="en-US" sz="800" dirty="0" smtClean="0">
                <a:latin typeface="Arial"/>
                <a:cs typeface="Arial"/>
              </a:rPr>
              <a:t>1.33E-03	1.59E-03	2.10E-03	2.82E-03	2.23E-03	1.35E-03</a:t>
            </a:r>
          </a:p>
          <a:p>
            <a:r>
              <a:rPr lang="en-US" sz="800" dirty="0" smtClean="0">
                <a:latin typeface="Arial"/>
                <a:cs typeface="Arial"/>
              </a:rPr>
              <a:t>7.68E-03	1.03E-02	1.22E-02	1.09E-02	7.24E-03	4.91E-03</a:t>
            </a:r>
          </a:p>
          <a:p>
            <a:r>
              <a:rPr lang="en-US" sz="800" dirty="0" smtClean="0">
                <a:latin typeface="Arial"/>
                <a:cs typeface="Arial"/>
              </a:rPr>
              <a:t>2.75E-05	2.52E-06	1.08E-05	1.51E-06	3.60E-05	0.00E+00</a:t>
            </a:r>
          </a:p>
          <a:p>
            <a:r>
              <a:rPr lang="en-US" sz="800" dirty="0" smtClean="0">
                <a:latin typeface="Arial"/>
                <a:cs typeface="Arial"/>
              </a:rPr>
              <a:t>3.56E-03	4.23E-03	6.02E-03	5.62E-03	4.38E-03	2.48E-03</a:t>
            </a:r>
          </a:p>
          <a:p>
            <a:r>
              <a:rPr lang="en-US" sz="800" dirty="0" smtClean="0">
                <a:latin typeface="Arial"/>
                <a:cs typeface="Arial"/>
              </a:rPr>
              <a:t>4.82E-03	5.98E-03	3.79E-03	2.80E-03	2.87E-03	2.36E-03</a:t>
            </a:r>
          </a:p>
          <a:p>
            <a:r>
              <a:rPr lang="en-US" sz="800" dirty="0" smtClean="0">
                <a:latin typeface="Arial"/>
                <a:cs typeface="Arial"/>
              </a:rPr>
              <a:t>5.70E-03	7.21E-03	8.82E-03	7.39E-03	5.40E-03	4.13E-03</a:t>
            </a:r>
          </a:p>
          <a:p>
            <a:r>
              <a:rPr lang="en-US" sz="800" dirty="0" smtClean="0">
                <a:latin typeface="Arial"/>
                <a:cs typeface="Arial"/>
              </a:rPr>
              <a:t>1.36E-03	5.42E-04	1.47E-03	3.23E-03	1.45E-03	2.60E-04</a:t>
            </a:r>
          </a:p>
          <a:p>
            <a:r>
              <a:rPr lang="en-US" sz="800" dirty="0" smtClean="0">
                <a:latin typeface="Arial"/>
                <a:cs typeface="Arial"/>
              </a:rPr>
              <a:t>3.85E-03	3.94E-03	4.60E-03	5.54E-03	4.68E-03	2.54E-03</a:t>
            </a:r>
          </a:p>
          <a:p>
            <a:r>
              <a:rPr lang="en-US" sz="800" dirty="0" smtClean="0">
                <a:latin typeface="Arial"/>
                <a:cs typeface="Arial"/>
              </a:rPr>
              <a:t>1.21E-02	1.23E-03	3.05E-03	9.34E-03	9.35E-03	1.42E-03</a:t>
            </a:r>
          </a:p>
          <a:p>
            <a:r>
              <a:rPr lang="en-US" sz="800" dirty="0" smtClean="0">
                <a:latin typeface="Arial"/>
                <a:cs typeface="Arial"/>
              </a:rPr>
              <a:t>3.93E-03	4.75E-03	5.67E-03	5.53E-03	4.59E-03	3.57E-03</a:t>
            </a:r>
          </a:p>
          <a:p>
            <a:r>
              <a:rPr lang="en-US" sz="800" dirty="0" smtClean="0">
                <a:latin typeface="Arial"/>
                <a:cs typeface="Arial"/>
              </a:rPr>
              <a:t>1.33E-02	8.23E-03	5.75E-03	3.63E-03	2.15E-03	1.35E-03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1017226" y="3824350"/>
            <a:ext cx="3013095" cy="2944876"/>
            <a:chOff x="837721" y="3803501"/>
            <a:chExt cx="3013095" cy="2944876"/>
          </a:xfrm>
        </p:grpSpPr>
        <p:pic>
          <p:nvPicPr>
            <p:cNvPr id="10" name="Picture 9" descr="People.png"/>
            <p:cNvPicPr>
              <a:picLocks noChangeAspect="1"/>
            </p:cNvPicPr>
            <p:nvPr/>
          </p:nvPicPr>
          <p:blipFill>
            <a:blip r:embed="rId3">
              <a:alphaModFix amt="25000"/>
            </a:blip>
            <a:srcRect l="28346" t="9659" r="31023" b="9827"/>
            <a:stretch>
              <a:fillRect/>
            </a:stretch>
          </p:blipFill>
          <p:spPr>
            <a:xfrm>
              <a:off x="837721" y="3803501"/>
              <a:ext cx="2972279" cy="294487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867094" y="3813155"/>
              <a:ext cx="2983722" cy="2923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latin typeface="Arial"/>
                  <a:cs typeface="Arial"/>
                </a:rPr>
                <a:t>7.31E-03	3.71E-03	4.52E-03	5.77E-03	5.63E-03	3.17E-03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2.07E-03	3.44E-03	6.72E-03	7.47E-03	3.74E-03	1.65E-03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3.71E-03	3.35E-03	4.19E-03	6.60E-03	6.64E-03	2.63E-03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1.37E-03	1.17E-03	1.35E-03	1.18E-03	1.07E-03	1.09E-03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5.49E-03	6.27E-03	5.14E-03	4.32E-03	3.57E-03	3.96E-03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2.10E-03	1.73E-03	2.44E-03	2.48E-03	3.88E-03	1.48E-03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1.63E-03	1.45E-03	2.10E-03	2.47E-03	2.31E-03	1.45E-03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1.92E-03	1.87E-03	1.80E-03	1.53E-03	1.00E-03	7.33E-04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6.99E-03	9.33E-03	8.96E-03	5.38E-03	3.68E-03	2.93E-03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5.81E-03	7.59E-03	7.96E-03	7.22E-03	5.03E-03	3.82E-03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2.98E-03	4.03E-03	4.32E-03	3.28E-03	2.61E-03	1.65E-03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1.18E-03	1.36E-03	3.26E-03	6.08E-03	9.27E-03	1.84E-03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1.33E-03	1.59E-03	2.10E-03	2.82E-03	2.23E-03	1.35E-03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7.68E-03	1.03E-02	1.22E-02	1.09E-02	7.24E-03	4.91E-03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2.75E-05	2.52E-06	1.08E-05	1.51E-06	3.60E-05	0.00E+00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3.56E-03	4.23E-03	6.02E-03	5.62E-03	4.38E-03	2.48E-03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4.82E-03	5.98E-03	3.79E-03	2.80E-03	2.87E-03	2.36E-03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5.70E-03	7.21E-03	8.82E-03	7.39E-03	5.40E-03	4.13E-03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1.36E-03	5.42E-04	1.47E-03	3.23E-03	1.45E-03	2.60E-04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3.85E-03	3.94E-03	4.60E-03	5.54E-03	4.68E-03	2.54E-03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1.21E-02	1.23E-03	3.05E-03	9.34E-03	9.35E-03	1.42E-03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3.93E-03	4.75E-03	5.67E-03	5.53E-03	4.59E-03	3.57E-03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1.33E-02	8.23E-03	5.75E-03	3.63E-03	2.15E-03	1.35E-03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972144" y="2126232"/>
            <a:ext cx="1683228" cy="108771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55372" y="3213944"/>
            <a:ext cx="3021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Learning algorithm</a:t>
            </a: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(support vector machine)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972144" y="3614054"/>
            <a:ext cx="1683228" cy="149112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28579" r="21896"/>
              <a:stretch>
                <a:fillRect/>
              </a:stretch>
            </p:blipFill>
          </mc:Choice>
          <mc:Fallback>
            <p:blipFill>
              <a:blip r:embed="rId3"/>
              <a:srcRect l="28579" r="21896"/>
              <a:stretch>
                <a:fillRect/>
              </a:stretch>
            </p:blipFill>
          </mc:Fallback>
        </mc:AlternateContent>
        <p:spPr>
          <a:xfrm>
            <a:off x="2894649" y="1119213"/>
            <a:ext cx="3229281" cy="3926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2724" y="0"/>
            <a:ext cx="1638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Results</a:t>
            </a:r>
            <a:endParaRPr lang="en-US" sz="34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4516" y="1106591"/>
            <a:ext cx="19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Predictive values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2055" r="86606"/>
              <a:stretch>
                <a:fillRect/>
              </a:stretch>
            </p:blipFill>
          </mc:Choice>
          <mc:Fallback>
            <p:blipFill>
              <a:blip r:embed="rId3"/>
              <a:srcRect l="2055" r="86606"/>
              <a:stretch>
                <a:fillRect/>
              </a:stretch>
            </p:blipFill>
          </mc:Fallback>
        </mc:AlternateContent>
        <p:spPr>
          <a:xfrm>
            <a:off x="2169257" y="1119213"/>
            <a:ext cx="739368" cy="392670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3175233" y="4566371"/>
            <a:ext cx="2879896" cy="369332"/>
            <a:chOff x="3229281" y="4566371"/>
            <a:chExt cx="2879896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3229281" y="4566371"/>
              <a:ext cx="710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Food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05752" y="4566371"/>
              <a:ext cx="9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People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034283" y="5133941"/>
            <a:ext cx="51602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If we say a picture contains food (or people)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w</a:t>
            </a:r>
            <a:r>
              <a:rPr lang="en-US" sz="2000" dirty="0" smtClean="0">
                <a:latin typeface="Arial"/>
                <a:cs typeface="Arial"/>
              </a:rPr>
              <a:t>e are right </a:t>
            </a:r>
            <a:r>
              <a:rPr lang="en-US" sz="2400" dirty="0" smtClean="0">
                <a:latin typeface="Arial"/>
                <a:cs typeface="Arial"/>
              </a:rPr>
              <a:t>~80% </a:t>
            </a:r>
            <a:r>
              <a:rPr lang="en-US" sz="2000" dirty="0" smtClean="0">
                <a:latin typeface="Arial"/>
                <a:cs typeface="Arial"/>
              </a:rPr>
              <a:t>of the times!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2739</Words>
  <Application>Microsoft Macintosh PowerPoint</Application>
  <PresentationFormat>On-screen Show (4:3)</PresentationFormat>
  <Paragraphs>133</Paragraphs>
  <Slides>9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University of California,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Maurizio Pellegrino</dc:creator>
  <cp:lastModifiedBy>Maurizio Pellegrino</cp:lastModifiedBy>
  <cp:revision>16</cp:revision>
  <dcterms:created xsi:type="dcterms:W3CDTF">2014-08-01T15:02:31Z</dcterms:created>
  <dcterms:modified xsi:type="dcterms:W3CDTF">2014-08-01T16:30:41Z</dcterms:modified>
</cp:coreProperties>
</file>