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05" r:id="rId4"/>
    <p:sldId id="273" r:id="rId5"/>
    <p:sldId id="278" r:id="rId6"/>
    <p:sldId id="280" r:id="rId7"/>
    <p:sldId id="279" r:id="rId8"/>
    <p:sldId id="276" r:id="rId9"/>
    <p:sldId id="281" r:id="rId10"/>
    <p:sldId id="282" r:id="rId11"/>
    <p:sldId id="283" r:id="rId12"/>
    <p:sldId id="284" r:id="rId13"/>
    <p:sldId id="285" r:id="rId14"/>
    <p:sldId id="272" r:id="rId15"/>
    <p:sldId id="292" r:id="rId16"/>
    <p:sldId id="286" r:id="rId17"/>
    <p:sldId id="287" r:id="rId18"/>
    <p:sldId id="288" r:id="rId19"/>
    <p:sldId id="289" r:id="rId20"/>
    <p:sldId id="293" r:id="rId21"/>
    <p:sldId id="291" r:id="rId22"/>
    <p:sldId id="295" r:id="rId23"/>
    <p:sldId id="298" r:id="rId24"/>
    <p:sldId id="299" r:id="rId25"/>
    <p:sldId id="300" r:id="rId26"/>
    <p:sldId id="294" r:id="rId27"/>
    <p:sldId id="290" r:id="rId28"/>
    <p:sldId id="296" r:id="rId29"/>
    <p:sldId id="297" r:id="rId30"/>
    <p:sldId id="301" r:id="rId31"/>
    <p:sldId id="302" r:id="rId32"/>
    <p:sldId id="303" r:id="rId33"/>
    <p:sldId id="304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iej Penar" initials="MP" lastIdx="2" clrIdx="0">
    <p:extLst>
      <p:ext uri="{19B8F6BF-5375-455C-9EA6-DF929625EA0E}">
        <p15:presenceInfo xmlns:p15="http://schemas.microsoft.com/office/powerpoint/2012/main" userId="Maciej Pe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Podstawowe problemy strojenia Baz Danych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F3103791-D796-4DB6-8F35-DFA8D9FA9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4</a:t>
            </a: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40C451-A97A-404A-8D86-94B8391A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3394"/>
            <a:ext cx="9584094" cy="31018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].[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PAGE_ID$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tableresults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8A6816-39A1-4098-94E9-712193C1D751}"/>
              </a:ext>
            </a:extLst>
          </p:cNvPr>
          <p:cNvSpPr txBox="1"/>
          <p:nvPr/>
        </p:nvSpPr>
        <p:spPr>
          <a:xfrm>
            <a:off x="737118" y="57943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Wniosek?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7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Wniosek</a:t>
            </a:r>
            <a:endParaRPr lang="en-US" sz="1800" dirty="0"/>
          </a:p>
        </p:txBody>
      </p:sp>
      <p:pic>
        <p:nvPicPr>
          <p:cNvPr id="9220" name="Picture 4" descr="https://upload.wikimedia.org/wikipedia/commons/thumb/9/90/Touched_by_His_Noodly_Appendage_HD.jpg/400px-Touched_by_His_Noodly_Appendage_HD.jpg">
            <a:extLst>
              <a:ext uri="{FF2B5EF4-FFF2-40B4-BE49-F238E27FC236}">
                <a16:creationId xmlns:a16="http://schemas.microsoft.com/office/drawing/2014/main" id="{8D8CDCFF-B3E9-4F4F-BE3C-546352FF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82" y="1714139"/>
            <a:ext cx="8486970" cy="40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nak „niedozwolone” 5">
            <a:extLst>
              <a:ext uri="{FF2B5EF4-FFF2-40B4-BE49-F238E27FC236}">
                <a16:creationId xmlns:a16="http://schemas.microsoft.com/office/drawing/2014/main" id="{0B789D10-A4B7-4901-B7DA-2932FECC9648}"/>
              </a:ext>
            </a:extLst>
          </p:cNvPr>
          <p:cNvSpPr/>
          <p:nvPr/>
        </p:nvSpPr>
        <p:spPr>
          <a:xfrm>
            <a:off x="6360367" y="2248678"/>
            <a:ext cx="3566238" cy="34206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F250B85-D844-403B-AE9C-19C1915FB933}"/>
              </a:ext>
            </a:extLst>
          </p:cNvPr>
          <p:cNvSpPr txBox="1"/>
          <p:nvPr/>
        </p:nvSpPr>
        <p:spPr>
          <a:xfrm>
            <a:off x="737118" y="60312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A jak zrobić żeby było dobrze?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671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Dygresja</a:t>
            </a: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825DCF-6F2E-4C74-B758-D3E307F1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97" y="3060411"/>
            <a:ext cx="9570487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ALTER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FOO_INDEX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].[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REBUILD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2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Analogicznie jak w zwykłym indeksie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Zawartość stron z danymi jest </a:t>
            </a:r>
            <a:r>
              <a:rPr lang="pl-PL" sz="2800" b="1" dirty="0"/>
              <a:t>nieposortowana na DYSKU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Silnik sortuje w pamięci głównej strony wczytane z </a:t>
            </a:r>
            <a:r>
              <a:rPr lang="pl-PL" sz="2800" b="1" dirty="0"/>
              <a:t>dysku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340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02170" y="3064940"/>
            <a:ext cx="5107112" cy="728121"/>
          </a:xfrm>
        </p:spPr>
        <p:txBody>
          <a:bodyPr>
            <a:normAutofit fontScale="90000"/>
          </a:bodyPr>
          <a:lstStyle/>
          <a:p>
            <a:r>
              <a:rPr lang="pl-PL" strike="sngStrike" dirty="0" err="1"/>
              <a:t>AdventureWorks</a:t>
            </a:r>
            <a:r>
              <a:rPr lang="pl-PL" strike="sngStrike" dirty="0"/>
              <a:t> 201X</a:t>
            </a:r>
            <a:endParaRPr lang="en-US" strike="sngStrike" dirty="0"/>
          </a:p>
        </p:txBody>
      </p:sp>
      <p:pic>
        <p:nvPicPr>
          <p:cNvPr id="1026" name="Picture 2" descr="Spectacular Adventureworks Data Warehouse 2012 J49 On Modern Home Decor Arrangement Ideas with Adventureworks Data Warehouse 2012">
            <a:extLst>
              <a:ext uri="{FF2B5EF4-FFF2-40B4-BE49-F238E27FC236}">
                <a16:creationId xmlns:a16="http://schemas.microsoft.com/office/drawing/2014/main" id="{1580E07E-63FC-4FA2-AB84-1CE28447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0"/>
            <a:ext cx="816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Problem 1</a:t>
            </a:r>
          </a:p>
          <a:p>
            <a:pPr algn="ctr"/>
            <a:r>
              <a:rPr lang="pl-PL" sz="4800" dirty="0"/>
              <a:t>Za małe indeksy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698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 pt. 1</a:t>
            </a: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3501AE-D828-4EB2-B480-7C3D9359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746985"/>
            <a:ext cx="9877425" cy="40621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VARCHAR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'BABB’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'DUBIDUBIDUBDUB’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'POP’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'HOHO’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1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 pt. 2</a:t>
            </a: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5E58CE-C265-44D6-976B-3B68A390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4922"/>
            <a:ext cx="10321212" cy="33265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Postawmy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szukamy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po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Postawmy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szukamy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po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BAR_INDEX_TRY_2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299E8E-3214-470A-84AB-9DF73511103B}"/>
              </a:ext>
            </a:extLst>
          </p:cNvPr>
          <p:cNvSpPr txBox="1"/>
          <p:nvPr/>
        </p:nvSpPr>
        <p:spPr>
          <a:xfrm>
            <a:off x="737118" y="60312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Czy to git?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951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 pt. 3</a:t>
            </a:r>
            <a:endParaRPr lang="en-US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299E8E-3214-470A-84AB-9DF73511103B}"/>
              </a:ext>
            </a:extLst>
          </p:cNvPr>
          <p:cNvSpPr txBox="1"/>
          <p:nvPr/>
        </p:nvSpPr>
        <p:spPr>
          <a:xfrm>
            <a:off x="737118" y="60312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Teraz git?</a:t>
            </a:r>
            <a:endParaRPr lang="en-US" sz="2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0191B8-2D4F-40E7-BBCF-2CCCF08F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811325"/>
            <a:ext cx="8896666" cy="1910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Postawmy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,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szukamy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po 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BAR_INDEX_BETTER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7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Indeksy </a:t>
            </a:r>
            <a:r>
              <a:rPr lang="pl-PL" sz="2800" b="1" dirty="0"/>
              <a:t>powinny</a:t>
            </a:r>
            <a:r>
              <a:rPr lang="pl-PL" sz="2800" dirty="0"/>
              <a:t> być pokrywające zapytanie tj. wszystkie pola z zapytania powinny znaleźć się w indeksie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To nie jest prawda że DBMS nie skorzysta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  <a:p>
            <a:r>
              <a:rPr lang="pl-PL" sz="2800" dirty="0"/>
              <a:t>Jak baza danych jest duża to skorzysta</a:t>
            </a:r>
            <a:endParaRPr lang="en-US" sz="28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351D1A5-C68E-4FAD-BADD-5DC4B00CC16D}"/>
              </a:ext>
            </a:extLst>
          </p:cNvPr>
          <p:cNvSpPr/>
          <p:nvPr/>
        </p:nvSpPr>
        <p:spPr>
          <a:xfrm>
            <a:off x="1455724" y="3509719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CREATE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BAR_INDEX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ON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BAR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sz="1600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); </a:t>
            </a:r>
            <a:endParaRPr lang="pl-PL" altLang="en-US" dirty="0">
              <a:solidFill>
                <a:srgbClr val="333333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7053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Fizyczny układ danych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strike="sngStrike" dirty="0" err="1"/>
              <a:t>AdventureWorks</a:t>
            </a:r>
            <a:endParaRPr lang="pl-PL" sz="2800" strike="sngStrike" dirty="0"/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Problemy indeksacji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strike="sngStrike" dirty="0"/>
              <a:t>Kompresja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Parameter</a:t>
            </a:r>
            <a:r>
              <a:rPr lang="pl-PL" sz="2800" dirty="0"/>
              <a:t> </a:t>
            </a:r>
            <a:r>
              <a:rPr lang="pl-PL" sz="2800" dirty="0" err="1"/>
              <a:t>Sniffing</a:t>
            </a:r>
            <a:endParaRPr lang="pl-PL" sz="2800" dirty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80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Problem 2</a:t>
            </a:r>
          </a:p>
          <a:p>
            <a:pPr algn="ctr"/>
            <a:r>
              <a:rPr lang="pl-PL" sz="4800" dirty="0"/>
              <a:t>Impedancja typów</a:t>
            </a:r>
            <a:endParaRPr lang="en-US" sz="4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D943C3C-5888-4343-963F-AE1EF0E17CC6}"/>
              </a:ext>
            </a:extLst>
          </p:cNvPr>
          <p:cNvSpPr txBox="1"/>
          <p:nvPr/>
        </p:nvSpPr>
        <p:spPr>
          <a:xfrm>
            <a:off x="926451" y="6232849"/>
            <a:ext cx="82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LINK: </a:t>
            </a:r>
            <a:r>
              <a:rPr lang="en-US" dirty="0"/>
              <a:t>http://edu.pjwstk.edu.pl/wyklady/jps/scb/wyklad2/section1.html</a:t>
            </a:r>
          </a:p>
        </p:txBody>
      </p:sp>
    </p:spTree>
    <p:extLst>
      <p:ext uri="{BB962C8B-B14F-4D97-AF65-F5344CB8AC3E}">
        <p14:creationId xmlns:p14="http://schemas.microsoft.com/office/powerpoint/2010/main" val="344132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Impedancja typów</a:t>
            </a:r>
            <a:endParaRPr lang="en-US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CEE1DF-991C-4620-86FD-4DC63210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92" y="1937657"/>
            <a:ext cx="10257616" cy="334192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CREATE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TABLE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BA</a:t>
            </a:r>
            <a:r>
              <a:rPr lang="pl-PL" altLang="en-US" sz="1600" dirty="0">
                <a:latin typeface="Arial" panose="020B0604020202020204" pitchFamily="34" charset="0"/>
              </a:rPr>
              <a:t>Z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sz="1600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</a:rPr>
              <a:t>TX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VARCHAR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dirty="0">
                <a:solidFill>
                  <a:srgbClr val="666666"/>
                </a:solidFill>
                <a:latin typeface="Source Code Pro"/>
              </a:rPr>
              <a:t>100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));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'BABB'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'DUBIDUBIDUBDUB'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'POP'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'HOHO’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Surprise, surprise!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8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Impedancja typów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926452" y="2096732"/>
            <a:ext cx="973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err="1"/>
              <a:t>ORM’y</a:t>
            </a:r>
            <a:r>
              <a:rPr lang="pl-PL" sz="2800" dirty="0"/>
              <a:t>?</a:t>
            </a:r>
            <a:endParaRPr lang="en-US" sz="28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8D35D8F-74A0-47AE-82BF-1760E0F0135F}"/>
              </a:ext>
            </a:extLst>
          </p:cNvPr>
          <p:cNvSpPr txBox="1"/>
          <p:nvPr/>
        </p:nvSpPr>
        <p:spPr>
          <a:xfrm>
            <a:off x="926453" y="2916002"/>
            <a:ext cx="10911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exec </a:t>
            </a:r>
            <a:r>
              <a:rPr lang="en-US" sz="1400" dirty="0" err="1"/>
              <a:t>sp_executesql</a:t>
            </a:r>
            <a:r>
              <a:rPr lang="en-US" sz="1400" dirty="0"/>
              <a:t> N'SELECT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[Extent1].[</a:t>
            </a:r>
            <a:r>
              <a:rPr lang="en-US" sz="1400" b="1" dirty="0" err="1"/>
              <a:t>Guid</a:t>
            </a:r>
            <a:r>
              <a:rPr lang="en-US" sz="1400" b="1" dirty="0"/>
              <a:t>] AS [</a:t>
            </a:r>
            <a:r>
              <a:rPr lang="en-US" sz="1400" b="1" dirty="0" err="1"/>
              <a:t>Guid</a:t>
            </a:r>
            <a:r>
              <a:rPr lang="en-US" sz="1400" b="1" dirty="0"/>
              <a:t>], </a:t>
            </a:r>
            <a:endParaRPr lang="pl-PL" sz="1400" b="1" dirty="0"/>
          </a:p>
          <a:p>
            <a:r>
              <a:rPr lang="pl-PL" sz="1400" b="1" dirty="0"/>
              <a:t>     ….,</a:t>
            </a:r>
            <a:endParaRPr lang="en-US" sz="1400" b="1" dirty="0"/>
          </a:p>
          <a:p>
            <a:r>
              <a:rPr lang="en-US" sz="1400" b="1" dirty="0"/>
              <a:t>    [Extent1].[Title] AS [Title], </a:t>
            </a:r>
          </a:p>
          <a:p>
            <a:r>
              <a:rPr lang="en-US" sz="1400" b="1" dirty="0"/>
              <a:t>    [Extent1].[</a:t>
            </a:r>
            <a:r>
              <a:rPr lang="en-US" sz="1400" b="1" dirty="0" err="1"/>
              <a:t>IsOpened</a:t>
            </a:r>
            <a:r>
              <a:rPr lang="en-US" sz="1400" b="1" dirty="0"/>
              <a:t>] AS [</a:t>
            </a:r>
            <a:r>
              <a:rPr lang="en-US" sz="1400" b="1" dirty="0" err="1"/>
              <a:t>IsOpened</a:t>
            </a:r>
            <a:r>
              <a:rPr lang="en-US" sz="1400" b="1" dirty="0"/>
              <a:t>], </a:t>
            </a:r>
          </a:p>
          <a:p>
            <a:r>
              <a:rPr lang="en-US" sz="1400" b="1" dirty="0"/>
              <a:t>    [Extent1].[Active] AS [Active]</a:t>
            </a:r>
          </a:p>
          <a:p>
            <a:r>
              <a:rPr lang="en-US" sz="1400" dirty="0"/>
              <a:t>    FROM [Extent1]</a:t>
            </a:r>
          </a:p>
          <a:p>
            <a:r>
              <a:rPr lang="en-US" sz="1400" dirty="0"/>
              <a:t>    WHERE [Extent1].[</a:t>
            </a:r>
            <a:r>
              <a:rPr lang="en-US" sz="1400" dirty="0" err="1"/>
              <a:t>Guid</a:t>
            </a:r>
            <a:r>
              <a:rPr lang="en-US" sz="1400" dirty="0"/>
              <a:t>] = @EntityKeyValue1',</a:t>
            </a:r>
            <a:r>
              <a:rPr lang="en-US" sz="1400" b="1" dirty="0"/>
              <a:t>N'@EntityKeyValue1 </a:t>
            </a:r>
            <a:r>
              <a:rPr lang="en-US" sz="1400" dirty="0"/>
              <a:t>uniqueidentifier',@EntityKeyValue1='9559217D-FB41-4D14-8944-2F7F2E323E49'</a:t>
            </a:r>
          </a:p>
        </p:txBody>
      </p:sp>
    </p:spTree>
    <p:extLst>
      <p:ext uri="{BB962C8B-B14F-4D97-AF65-F5344CB8AC3E}">
        <p14:creationId xmlns:p14="http://schemas.microsoft.com/office/powerpoint/2010/main" val="172956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 err="1"/>
              <a:t>Feature</a:t>
            </a:r>
            <a:r>
              <a:rPr lang="pl-PL" sz="4800" dirty="0"/>
              <a:t> </a:t>
            </a:r>
          </a:p>
          <a:p>
            <a:pPr algn="ctr"/>
            <a:r>
              <a:rPr lang="pl-PL" sz="4800" dirty="0"/>
              <a:t>Indeks </a:t>
            </a:r>
            <a:r>
              <a:rPr lang="pl-PL" sz="4800" dirty="0" err="1"/>
              <a:t>klastrujący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587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CF17F7-0474-455B-857C-F62464F7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777019"/>
            <a:ext cx="9044143" cy="36004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200" dirty="0" err="1">
                <a:solidFill>
                  <a:srgbClr val="008000"/>
                </a:solidFill>
                <a:latin typeface="Arial" panose="020B0604020202020204" pitchFamily="34" charset="0"/>
              </a:rPr>
              <a:t>int</a:t>
            </a:r>
            <a:r>
              <a:rPr lang="pl-PL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IDENTITY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PRIMARY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'BABB'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'DUBIDUBIDUBDUB'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'POP'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'HOHO'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DROP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9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r>
              <a:rPr lang="pl-PL" sz="1800" dirty="0"/>
              <a:t> – nadmiarowy indeks</a:t>
            </a: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7EF792-CD5B-40DA-8417-459A7B56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977033"/>
            <a:ext cx="9520235" cy="21569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BEGIN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ISOLATION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LEVEL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REPEATABLE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ROLLBACK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87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Kompresja,</a:t>
            </a:r>
          </a:p>
          <a:p>
            <a:pPr algn="ctr"/>
            <a:r>
              <a:rPr lang="pl-PL" sz="3200" dirty="0"/>
              <a:t>czyli płać </a:t>
            </a:r>
            <a:r>
              <a:rPr lang="pl-PL" sz="3200" dirty="0" err="1"/>
              <a:t>hajs</a:t>
            </a:r>
            <a:r>
              <a:rPr lang="pl-PL" sz="3200" dirty="0"/>
              <a:t> za wydajność</a:t>
            </a:r>
            <a:endParaRPr lang="en-US" sz="3200" dirty="0"/>
          </a:p>
        </p:txBody>
      </p:sp>
      <p:pic>
        <p:nvPicPr>
          <p:cNvPr id="24578" name="Picture 2" descr="Znalezione obrazy dla zapytania first world problems">
            <a:extLst>
              <a:ext uri="{FF2B5EF4-FFF2-40B4-BE49-F238E27FC236}">
                <a16:creationId xmlns:a16="http://schemas.microsoft.com/office/drawing/2014/main" id="{9A487F9B-A07D-43F7-A335-6FEA87CF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2204"/>
            <a:ext cx="4481459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murka 2">
            <a:extLst>
              <a:ext uri="{FF2B5EF4-FFF2-40B4-BE49-F238E27FC236}">
                <a16:creationId xmlns:a16="http://schemas.microsoft.com/office/drawing/2014/main" id="{9EA88A6D-F3E6-44B2-974F-C9C07455A6BB}"/>
              </a:ext>
            </a:extLst>
          </p:cNvPr>
          <p:cNvSpPr/>
          <p:nvPr/>
        </p:nvSpPr>
        <p:spPr>
          <a:xfrm>
            <a:off x="5172075" y="4610100"/>
            <a:ext cx="5581650" cy="2038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Mam za szybki dysk i za dużo </a:t>
            </a:r>
            <a:r>
              <a:rPr lang="pl-PL" dirty="0" err="1"/>
              <a:t>RAM’u</a:t>
            </a:r>
            <a:r>
              <a:rPr lang="pl-PL" dirty="0"/>
              <a:t> nie pokażę tego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Może się przydać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838200" y="1777019"/>
            <a:ext cx="973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CHECKPOINT; </a:t>
            </a:r>
          </a:p>
          <a:p>
            <a:r>
              <a:rPr lang="en-US" sz="2400" dirty="0"/>
              <a:t>GO </a:t>
            </a:r>
          </a:p>
          <a:p>
            <a:r>
              <a:rPr lang="en-US" sz="2400" dirty="0"/>
              <a:t>DBCC FREEPROCCACHE</a:t>
            </a:r>
          </a:p>
          <a:p>
            <a:r>
              <a:rPr lang="en-US" sz="2400" dirty="0"/>
              <a:t>DBCC DROPCLEANBUFFERS </a:t>
            </a:r>
          </a:p>
          <a:p>
            <a:r>
              <a:rPr lang="en-US" sz="2400" dirty="0"/>
              <a:t>GO</a:t>
            </a:r>
          </a:p>
          <a:p>
            <a:r>
              <a:rPr lang="en-US" sz="2400" dirty="0"/>
              <a:t>SET STATISTICS IO ON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4258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To też może się przydać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635D53-7E72-4D91-B827-9179507F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769086"/>
            <a:ext cx="5572038" cy="387798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SELECT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t.NAME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TableName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s.Name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SchemaName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p.rows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RowCounts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TotalSpaceKB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CAST(ROUND(((SUM(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8) / 1024.00), 2) AS NUMERIC(36, 2))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TotalSpaceMB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UsedSpaceKB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CAST(ROUND(((SUM(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8) / 1024.00), 2) AS NUMERIC(36, 2))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UsedSpaceMB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-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)) * 8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UnusedSpaceKB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CAST(ROUND(((SUM(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-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)) * 8) / 1024.00, 2) AS NUMERIC(36, 2))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UnusedSpaceMB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FROM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sys.tables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INNER JOIN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sys.indexes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i.object_id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INNER JOIN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sys.partitions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p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AND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i.index_id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p.index_id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INNER JOIN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sys.allocation_units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p.partition_id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a.container_id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LEFT OUTER JOIN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sys.schemas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s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t.schema_id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s.schema_id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WHERE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t.NAME NOT LIKE 'dt%'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AND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t.is_ms_shipped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AND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&gt; 255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GROUP BY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s.Name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p.Rows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ORDER BY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96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Może się przydać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838200" y="1777019"/>
            <a:ext cx="9731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DBCC FREEPROCCACHE</a:t>
            </a:r>
            <a:endParaRPr lang="pl-PL" sz="3200" dirty="0"/>
          </a:p>
          <a:p>
            <a:r>
              <a:rPr lang="pl-PL" sz="3200" dirty="0"/>
              <a:t>DBCC DROPCLEANBUFFERS</a:t>
            </a:r>
          </a:p>
        </p:txBody>
      </p:sp>
    </p:spTree>
    <p:extLst>
      <p:ext uri="{BB962C8B-B14F-4D97-AF65-F5344CB8AC3E}">
        <p14:creationId xmlns:p14="http://schemas.microsoft.com/office/powerpoint/2010/main" val="32594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52AD741-1C15-4CF8-AE00-AC9994C344DF}"/>
              </a:ext>
            </a:extLst>
          </p:cNvPr>
          <p:cNvSpPr txBox="1"/>
          <p:nvPr/>
        </p:nvSpPr>
        <p:spPr>
          <a:xfrm>
            <a:off x="681135" y="6186196"/>
            <a:ext cx="512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https://www.youtube.com/watch?v=W5JqB6e5QwU</a:t>
            </a:r>
          </a:p>
        </p:txBody>
      </p:sp>
      <p:pic>
        <p:nvPicPr>
          <p:cNvPr id="1030" name="Picture 6" descr="Rick Sanchezzz - sometimes science is a lot more art than science, Morty A lot of people don't get that">
            <a:extLst>
              <a:ext uri="{FF2B5EF4-FFF2-40B4-BE49-F238E27FC236}">
                <a16:creationId xmlns:a16="http://schemas.microsoft.com/office/drawing/2014/main" id="{718F5746-C643-4214-8789-808A6EC2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1760"/>
            <a:ext cx="8772331" cy="49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0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„Widoki są problematyczne, </a:t>
            </a:r>
          </a:p>
          <a:p>
            <a:pPr algn="ctr"/>
            <a:r>
              <a:rPr lang="pl-PL" sz="4800" dirty="0"/>
              <a:t>Procedury lepsze”</a:t>
            </a:r>
            <a:endParaRPr lang="en-US" sz="48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09D9611-15DF-4618-A74C-728C67D1306A}"/>
              </a:ext>
            </a:extLst>
          </p:cNvPr>
          <p:cNvSpPr txBox="1"/>
          <p:nvPr/>
        </p:nvSpPr>
        <p:spPr>
          <a:xfrm>
            <a:off x="494522" y="6092890"/>
            <a:ext cx="50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https://www.youtube.com/watch?v=FpmHBWQTli8</a:t>
            </a:r>
          </a:p>
        </p:txBody>
      </p:sp>
    </p:spTree>
    <p:extLst>
      <p:ext uri="{BB962C8B-B14F-4D97-AF65-F5344CB8AC3E}">
        <p14:creationId xmlns:p14="http://schemas.microsoft.com/office/powerpoint/2010/main" val="102733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DFE1D0-0257-4851-A3D3-3E8EB7D0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92" y="1356354"/>
            <a:ext cx="9785091" cy="50223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600" dirty="0" err="1">
                <a:solidFill>
                  <a:srgbClr val="008000"/>
                </a:solidFill>
                <a:latin typeface="Arial" panose="020B0604020202020204" pitchFamily="34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innych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40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35AFF2-B4D6-47E1-81A1-EE816816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41" y="1583335"/>
            <a:ext cx="9464113" cy="29448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</a:t>
            </a:r>
            <a:r>
              <a:rPr kumimoji="0" lang="pl-PL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EXEC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84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Wniosek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Kiedy wiem że powinienem zmienić silnik </a:t>
            </a:r>
            <a:r>
              <a:rPr lang="pl-PL" sz="2800" dirty="0" err="1"/>
              <a:t>RDBMS’a</a:t>
            </a:r>
            <a:r>
              <a:rPr lang="pl-PL" sz="2800" dirty="0"/>
              <a:t> na </a:t>
            </a:r>
            <a:r>
              <a:rPr lang="pl-PL" sz="2800" dirty="0" err="1"/>
              <a:t>NoSQL</a:t>
            </a:r>
            <a:r>
              <a:rPr lang="pl-PL" sz="2800" dirty="0"/>
              <a:t>/</a:t>
            </a:r>
            <a:r>
              <a:rPr lang="pl-PL" sz="2800" dirty="0" err="1"/>
              <a:t>NewSQL</a:t>
            </a:r>
            <a:r>
              <a:rPr lang="pl-PL" sz="2800" dirty="0"/>
              <a:t>/cache?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/>
              <a:t>Kiedy transakcje czekają na dziennik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Kiedy procesor / dysk i pamięć wykorzystywane są </a:t>
            </a:r>
            <a:r>
              <a:rPr lang="pl-PL" sz="2800" b="1" dirty="0"/>
              <a:t>równomiernie</a:t>
            </a:r>
            <a:r>
              <a:rPr lang="pl-PL" sz="2800" dirty="0"/>
              <a:t> (na ok. 90%)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38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l-PL" dirty="0"/>
              <a:t>Tyle…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Architektura BD</a:t>
            </a:r>
            <a:endParaRPr lang="en-US" sz="1800" dirty="0"/>
          </a:p>
        </p:txBody>
      </p:sp>
      <p:pic>
        <p:nvPicPr>
          <p:cNvPr id="8" name="Picture 2" descr="Znalezione obrazy dla zapytania systemy baz danych kompletny">
            <a:extLst>
              <a:ext uri="{FF2B5EF4-FFF2-40B4-BE49-F238E27FC236}">
                <a16:creationId xmlns:a16="http://schemas.microsoft.com/office/drawing/2014/main" id="{3E72AC39-7D26-4360-8440-4B3FC5F5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06" y="3909526"/>
            <a:ext cx="1918201" cy="27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218ACAD-27A1-45B4-9EDF-691FC391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26" y="1504950"/>
            <a:ext cx="571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Plik </a:t>
            </a:r>
            <a:r>
              <a:rPr lang="pl-PL" sz="1800" dirty="0" err="1"/>
              <a:t>stertowy</a:t>
            </a:r>
            <a:endParaRPr lang="en-US" sz="1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586C73F-7D2E-47B9-AB7C-C40F8F1F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44" y="1344580"/>
            <a:ext cx="73628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r>
              <a:rPr lang="pl-PL" sz="1800" dirty="0"/>
              <a:t> / B+ drzewo</a:t>
            </a:r>
            <a:endParaRPr lang="en-US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592772-37BA-4126-984D-D128AC56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412959"/>
            <a:ext cx="87820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6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1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D93482-2E55-4DA9-BF34-323302A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526937"/>
            <a:ext cx="9122617" cy="530245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FOO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jako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plik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stertowy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pl-PL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altLang="en-US" sz="1600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lang="pl-PL" altLang="en-US" dirty="0">
                <a:solidFill>
                  <a:srgbClr val="333333"/>
                </a:solidFill>
                <a:latin typeface="Source Code 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rekordy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Wybierzmy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wszystkie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żeby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sprawdzić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kolejność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do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FOO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ASC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Wybierzmy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wszystkie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żeby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sprawdzić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kolejność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--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Wybieramy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fizyczny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adres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wiersza</a:t>
            </a:r>
            <a:r>
              <a:rPr lang="pl-PL" altLang="en-US" i="1" dirty="0">
                <a:solidFill>
                  <a:srgbClr val="408080"/>
                </a:solidFill>
                <a:latin typeface="Source Code Pro"/>
              </a:rPr>
              <a:t> - </a:t>
            </a:r>
            <a:r>
              <a:rPr lang="pl-PL" altLang="en-US" b="1" i="1" dirty="0">
                <a:solidFill>
                  <a:srgbClr val="408080"/>
                </a:solidFill>
                <a:latin typeface="Source Code Pro"/>
              </a:rPr>
              <a:t>ciekawostka</a:t>
            </a:r>
            <a:endParaRPr lang="pl-PL" altLang="en-US" b="1" dirty="0">
              <a:solidFill>
                <a:srgbClr val="333333"/>
              </a:solidFill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SELECT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2400" dirty="0">
                <a:solidFill>
                  <a:srgbClr val="666666"/>
                </a:solidFill>
                <a:latin typeface="Arial" panose="020B0604020202020204" pitchFamily="34" charset="0"/>
              </a:rPr>
              <a:t>%%</a:t>
            </a:r>
            <a:r>
              <a:rPr lang="en-US" altLang="en-US" dirty="0" err="1">
                <a:latin typeface="Arial" panose="020B0604020202020204" pitchFamily="34" charset="0"/>
              </a:rPr>
              <a:t>physloc</a:t>
            </a:r>
            <a:r>
              <a:rPr lang="en-US" altLang="en-US" sz="2400" dirty="0">
                <a:solidFill>
                  <a:srgbClr val="666666"/>
                </a:solidFill>
                <a:latin typeface="Arial" panose="020B0604020202020204" pitchFamily="34" charset="0"/>
              </a:rPr>
              <a:t>%%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FROM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FOO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;</a:t>
            </a:r>
            <a:r>
              <a:rPr lang="en-US" altLang="en-US" sz="10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2</a:t>
            </a: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40C451-A97A-404A-8D86-94B8391A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3394"/>
            <a:ext cx="9584094" cy="31018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].[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PAGE_ID$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tableresults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8A6816-39A1-4098-94E9-712193C1D751}"/>
              </a:ext>
            </a:extLst>
          </p:cNvPr>
          <p:cNvSpPr txBox="1"/>
          <p:nvPr/>
        </p:nvSpPr>
        <p:spPr>
          <a:xfrm>
            <a:off x="737118" y="57943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Chyba git?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404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3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D93482-2E55-4DA9-BF34-323302A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2341197"/>
            <a:ext cx="9122617" cy="298182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FOO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jako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plik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stertowy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pl-PL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altLang="en-US" sz="1600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lang="pl-PL" altLang="en-US" dirty="0">
                <a:solidFill>
                  <a:srgbClr val="333333"/>
                </a:solidFill>
                <a:latin typeface="Source Code 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lang="pl-PL" altLang="en-US" dirty="0">
              <a:solidFill>
                <a:srgbClr val="333333"/>
              </a:solidFill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--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Utwórzmy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do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tabeli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FOO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indeks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endParaRPr lang="pl-PL" altLang="en-US" dirty="0">
              <a:solidFill>
                <a:srgbClr val="333333"/>
              </a:solidFill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CREATE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FOO_INDEX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ON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FOO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sz="1600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ASC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rekordy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Wybierzmy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wszystkie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żeby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sprawdzić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kolejność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729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1598</Words>
  <Application>Microsoft Office PowerPoint</Application>
  <PresentationFormat>Panoramiczny</PresentationFormat>
  <Paragraphs>245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inherit</vt:lpstr>
      <vt:lpstr>Source Code Pro</vt:lpstr>
      <vt:lpstr>Motyw pakietu Office</vt:lpstr>
      <vt:lpstr>Podstawowe problemy strojenia Baz Danych</vt:lpstr>
      <vt:lpstr>Agenda</vt:lpstr>
      <vt:lpstr>Agenda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AdventureWorks 201X</vt:lpstr>
      <vt:lpstr>Indeksacja </vt:lpstr>
      <vt:lpstr>Indeksacja </vt:lpstr>
      <vt:lpstr>Indeksacja </vt:lpstr>
      <vt:lpstr>Indeksacja </vt:lpstr>
      <vt:lpstr>Indeksacja</vt:lpstr>
      <vt:lpstr>Indeksacja </vt:lpstr>
      <vt:lpstr>Indeksacja</vt:lpstr>
      <vt:lpstr>Indeksacja</vt:lpstr>
      <vt:lpstr>Indeksacja </vt:lpstr>
      <vt:lpstr>Indeksacja</vt:lpstr>
      <vt:lpstr>Indeksacja</vt:lpstr>
      <vt:lpstr>Kompresja </vt:lpstr>
      <vt:lpstr>Kompresja</vt:lpstr>
      <vt:lpstr>Kompresja</vt:lpstr>
      <vt:lpstr>Kompresja</vt:lpstr>
      <vt:lpstr>Parameter Sniffing </vt:lpstr>
      <vt:lpstr>Parameter Sniffing </vt:lpstr>
      <vt:lpstr>Parameter Sniffing </vt:lpstr>
      <vt:lpstr>Wniosek</vt:lpstr>
      <vt:lpstr>Tyle…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89</cp:revision>
  <dcterms:created xsi:type="dcterms:W3CDTF">2018-04-22T20:05:29Z</dcterms:created>
  <dcterms:modified xsi:type="dcterms:W3CDTF">2018-06-11T08:31:08Z</dcterms:modified>
</cp:coreProperties>
</file>