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57" r:id="rId5"/>
    <p:sldId id="265" r:id="rId6"/>
    <p:sldId id="266" r:id="rId7"/>
    <p:sldId id="268" r:id="rId8"/>
    <p:sldId id="269" r:id="rId9"/>
    <p:sldId id="273" r:id="rId10"/>
    <p:sldId id="274" r:id="rId11"/>
    <p:sldId id="276" r:id="rId12"/>
    <p:sldId id="275" r:id="rId13"/>
    <p:sldId id="277" r:id="rId14"/>
    <p:sldId id="278" r:id="rId15"/>
    <p:sldId id="279" r:id="rId16"/>
    <p:sldId id="280" r:id="rId17"/>
    <p:sldId id="267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08E39F-A4BE-4612-B3CD-285218F8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278B66-CC8B-4CAB-AE76-B8C6ACEF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60CA0-4C1B-4D5B-9E65-C0532066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3ECFB9-F55C-4BF2-9735-6362E1E6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803D57-7124-4209-8A95-A2F8EF1F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BC955-9920-4E68-9E9C-3816513F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4411BDE-1DF8-4A43-A376-45F1F354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2E23F6-1B9B-4ED9-8E80-5B17BAB7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348FC7-CBFD-4DEB-A7FC-57D01EC2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8A9635-7446-4B28-9E2B-A6432732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97C203A-1F41-4EA7-ACAC-3E27260AA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D2E8A7-33D9-4494-AEB7-08C10FE9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CCF8B3-58D2-4737-AFC7-632D54F8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68274A-71C2-4DF1-8CC2-B5CD30DD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556FCE-EB2D-47FC-BCCA-DB231A30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D3F80-59B3-402C-9CF0-CD2E4E5F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B2BADF-4B01-428F-819D-D567A056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7F12F4-D487-403A-BC3B-7B168CBA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442D63-F1E6-4849-96C3-76D4ED59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546B79-071F-45C2-86B9-BF20C41D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22C3A-E36B-46DE-966A-63B855CE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77E8BE-CD4C-4DF2-A39E-EA7119876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F044B1-5662-4E53-B78B-C2860998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C7EA33-A506-4184-944C-9A2060D1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32EE9E-A87E-486F-A91E-D085BB38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E270A5-CC7F-4C19-80AF-F26DAE00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E6FB8-CA5F-4F3C-8FF8-691159F74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A72788-615E-42E0-A41F-C31EBFBA4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ED931A0-BE3D-4145-A1D5-3F9FBB96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2B4A581-03A1-488D-97C9-96D33D3C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5A5750-D3E4-42D6-880B-7366008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53C76-E741-4114-BCCD-E8C9FFBC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1C21D1-6F97-4940-AD48-5C0ADF2B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84EA91-9D89-48F4-8209-B895B9C7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ED21640-97F0-4F3A-8CE7-D4544FBE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CA793EC-D6F5-4291-9601-355136D53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6D315F9-8166-46A5-B3AF-49B39E45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CF8BBB9-BB27-4928-A17B-8489098F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BD60F81-7F4F-4D9A-98D9-CFA6F57C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705DCD-05F6-4503-97A6-1D9F0018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A633736-6ED1-42EA-88F7-2966083F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0B1FD0-017C-4ABA-A642-1E2D49D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4498DE9-8A2D-46B1-BB82-03F0757E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55BBA17-4333-4EDA-A3A8-01B338C6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9C7067E-6456-426F-A3E1-36CF60A4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0662B2-74CE-435D-8DC5-E24EE88E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3B9164-DF94-4AD2-9E5D-749754E2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31BEC8-ECD9-4E8D-9D6C-1B0EB718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39321D-FF18-44B7-87D2-927E62C4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70631FE-D0A6-422A-BE9D-923A72E1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9DCADCC-A672-4FA1-95C1-75071B2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E1087A-CF23-4334-9AAC-07D3B7CB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079E3C-0812-4BCC-A8D1-68D56274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6BF0B40-86C1-407A-9598-48A3653E6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7F11987-11BD-4AC9-B59A-1AB05D3C5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6EE8C1-BD91-44E1-978E-11F0BD11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8624C4-11B6-49AF-A69D-5EB78566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A250D5-F336-43A7-A579-01CB2B74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08900EE-C16D-496C-9678-CC692FC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EBE740-A889-4AC6-AF37-86E50244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5A59D6-A758-4386-A5FA-F2926E2A6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83C7-B377-43D9-9F1F-1C9EB4F941CC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4364AD-53EB-4ED8-B967-C6C34D98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2BFF46-E740-4B50-A237-ADC490A0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zookeeper/zookeeper_fundamentals.ht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linden.blogspot.com/2006/09/chubby-google-distributed-lock-manager.html" TargetMode="External"/><Relationship Id="rId4" Type="http://schemas.openxmlformats.org/officeDocument/2006/relationships/hyperlink" Target="https://en.wikipedia.org/wiki/Distributed_lock_manage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2D9C68-E192-4780-8DC2-0A62B78D7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Prototyping</a:t>
            </a:r>
            <a:r>
              <a:rPr lang="pl-PL" dirty="0"/>
              <a:t> the system for paralel </a:t>
            </a:r>
            <a:r>
              <a:rPr lang="pl-PL" dirty="0" err="1"/>
              <a:t>batch</a:t>
            </a:r>
            <a:r>
              <a:rPr lang="pl-PL" dirty="0"/>
              <a:t> </a:t>
            </a:r>
            <a:r>
              <a:rPr lang="pl-PL" dirty="0" err="1"/>
              <a:t>processing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D5593C-8FD9-4ABD-A4B0-B944D7BD6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Architectures and Database Systems</a:t>
            </a:r>
          </a:p>
        </p:txBody>
      </p:sp>
      <p:pic>
        <p:nvPicPr>
          <p:cNvPr id="1026" name="Picture 2" descr="Znalezione obrazy dla zapytania kia prz">
            <a:extLst>
              <a:ext uri="{FF2B5EF4-FFF2-40B4-BE49-F238E27FC236}">
                <a16:creationId xmlns:a16="http://schemas.microsoft.com/office/drawing/2014/main" id="{230F8CB3-5334-477E-AB4F-1F90E6F61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83" y="219075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F201DE3-388E-44DC-8D1D-D90CAEE20DB1}"/>
              </a:ext>
            </a:extLst>
          </p:cNvPr>
          <p:cNvSpPr txBox="1"/>
          <p:nvPr/>
        </p:nvSpPr>
        <p:spPr>
          <a:xfrm>
            <a:off x="9545216" y="6027576"/>
            <a:ext cx="241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Maciej Penar ©</a:t>
            </a:r>
          </a:p>
          <a:p>
            <a:r>
              <a:rPr lang="en-US" dirty="0"/>
              <a:t>mpenar@kia.prz.edu.pl</a:t>
            </a:r>
          </a:p>
        </p:txBody>
      </p:sp>
    </p:spTree>
    <p:extLst>
      <p:ext uri="{BB962C8B-B14F-4D97-AF65-F5344CB8AC3E}">
        <p14:creationId xmlns:p14="http://schemas.microsoft.com/office/powerpoint/2010/main" val="43410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>
            <a:normAutofit/>
          </a:bodyPr>
          <a:lstStyle/>
          <a:p>
            <a:r>
              <a:rPr lang="pl-PL" dirty="0" err="1"/>
              <a:t>Prototyping</a:t>
            </a:r>
            <a:r>
              <a:rPr lang="pl-PL" dirty="0"/>
              <a:t> the system</a:t>
            </a:r>
            <a:endParaRPr lang="en-US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i="1" dirty="0"/>
              <a:t>For the </a:t>
            </a:r>
            <a:r>
              <a:rPr lang="pl-PL" sz="2800" i="1" dirty="0" err="1"/>
              <a:t>distributed</a:t>
            </a:r>
            <a:r>
              <a:rPr lang="pl-PL" sz="2800" i="1" dirty="0"/>
              <a:t> </a:t>
            </a:r>
            <a:r>
              <a:rPr lang="pl-PL" sz="2800" i="1" dirty="0" err="1"/>
              <a:t>calculations</a:t>
            </a:r>
            <a:endParaRPr lang="en-US" sz="2800" i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60620DD-F0F5-45A0-8748-599A4BE4F365}"/>
              </a:ext>
            </a:extLst>
          </p:cNvPr>
          <p:cNvSpPr txBox="1"/>
          <p:nvPr/>
        </p:nvSpPr>
        <p:spPr>
          <a:xfrm>
            <a:off x="838200" y="2080727"/>
            <a:ext cx="111516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 err="1"/>
              <a:t>What</a:t>
            </a:r>
            <a:r>
              <a:rPr lang="pl-PL" sz="4000" dirty="0"/>
              <a:t> </a:t>
            </a:r>
            <a:r>
              <a:rPr lang="pl-PL" sz="4000" dirty="0" err="1"/>
              <a:t>is</a:t>
            </a:r>
            <a:r>
              <a:rPr lang="pl-PL" sz="4000" dirty="0"/>
              <a:t> the model of </a:t>
            </a:r>
            <a:r>
              <a:rPr lang="pl-PL" sz="4000" dirty="0" err="1"/>
              <a:t>computations</a:t>
            </a:r>
            <a:r>
              <a:rPr lang="pl-PL" sz="40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 err="1"/>
              <a:t>What</a:t>
            </a:r>
            <a:r>
              <a:rPr lang="pl-PL" sz="4000" dirty="0"/>
              <a:t> </a:t>
            </a:r>
            <a:r>
              <a:rPr lang="pl-PL" sz="4000" dirty="0" err="1"/>
              <a:t>is</a:t>
            </a:r>
            <a:r>
              <a:rPr lang="pl-PL" sz="4000" dirty="0"/>
              <a:t> the </a:t>
            </a:r>
            <a:r>
              <a:rPr lang="pl-PL" sz="4000" dirty="0" err="1"/>
              <a:t>payload</a:t>
            </a:r>
            <a:r>
              <a:rPr lang="pl-PL" sz="4000" dirty="0"/>
              <a:t> of the system?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/>
              <a:t>How system </a:t>
            </a:r>
            <a:r>
              <a:rPr lang="pl-PL" sz="4000" dirty="0" err="1"/>
              <a:t>reads</a:t>
            </a:r>
            <a:r>
              <a:rPr lang="pl-PL" sz="4000" dirty="0"/>
              <a:t> the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/>
              <a:t>How system </a:t>
            </a:r>
            <a:r>
              <a:rPr lang="pl-PL" sz="4000" dirty="0" err="1"/>
              <a:t>shares</a:t>
            </a:r>
            <a:r>
              <a:rPr lang="pl-PL" sz="4000" dirty="0"/>
              <a:t> the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 err="1"/>
              <a:t>Can</a:t>
            </a:r>
            <a:r>
              <a:rPr lang="pl-PL" sz="4000" dirty="0"/>
              <a:t> the </a:t>
            </a:r>
            <a:r>
              <a:rPr lang="pl-PL" sz="4000" dirty="0" err="1"/>
              <a:t>work</a:t>
            </a:r>
            <a:r>
              <a:rPr lang="pl-PL" sz="4000" dirty="0"/>
              <a:t> be </a:t>
            </a:r>
            <a:r>
              <a:rPr lang="pl-PL" sz="4000" dirty="0" err="1"/>
              <a:t>decomposed</a:t>
            </a:r>
            <a:r>
              <a:rPr lang="pl-PL" sz="4000" dirty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492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>
            <a:normAutofit/>
          </a:bodyPr>
          <a:lstStyle/>
          <a:p>
            <a:r>
              <a:rPr lang="pl-PL" dirty="0" err="1"/>
              <a:t>Prototyping</a:t>
            </a:r>
            <a:r>
              <a:rPr lang="pl-PL" dirty="0"/>
              <a:t> the system</a:t>
            </a:r>
            <a:endParaRPr lang="en-US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i="1" dirty="0" err="1"/>
              <a:t>Computation</a:t>
            </a:r>
            <a:r>
              <a:rPr lang="pl-PL" sz="2800" i="1" dirty="0"/>
              <a:t> model – </a:t>
            </a:r>
            <a:r>
              <a:rPr lang="pl-PL" sz="2800" i="1" dirty="0" err="1"/>
              <a:t>example</a:t>
            </a:r>
            <a:r>
              <a:rPr lang="pl-PL" sz="2800" i="1" dirty="0"/>
              <a:t> 1</a:t>
            </a:r>
            <a:endParaRPr lang="en-US" sz="2800" i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91F7A37-9BF9-4882-B868-775348857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77" y="2190699"/>
            <a:ext cx="76676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4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>
            <a:normAutofit/>
          </a:bodyPr>
          <a:lstStyle/>
          <a:p>
            <a:r>
              <a:rPr lang="pl-PL" dirty="0" err="1"/>
              <a:t>Prototyping</a:t>
            </a:r>
            <a:r>
              <a:rPr lang="pl-PL" dirty="0"/>
              <a:t> the system</a:t>
            </a:r>
            <a:endParaRPr lang="en-US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i="1" dirty="0" err="1"/>
              <a:t>Computation</a:t>
            </a:r>
            <a:r>
              <a:rPr lang="pl-PL" sz="2800" i="1" dirty="0"/>
              <a:t> model – </a:t>
            </a:r>
            <a:r>
              <a:rPr lang="pl-PL" sz="2800" i="1" dirty="0" err="1"/>
              <a:t>example</a:t>
            </a:r>
            <a:r>
              <a:rPr lang="pl-PL" sz="2800" i="1" dirty="0"/>
              <a:t> 2</a:t>
            </a:r>
            <a:endParaRPr lang="en-US" sz="2800" i="1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2A6A248-0626-4D24-A1BD-CB19321DD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821996"/>
            <a:ext cx="79819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8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>
            <a:normAutofit/>
          </a:bodyPr>
          <a:lstStyle/>
          <a:p>
            <a:r>
              <a:rPr lang="pl-PL" dirty="0" err="1"/>
              <a:t>Prototyping</a:t>
            </a:r>
            <a:r>
              <a:rPr lang="pl-PL" dirty="0"/>
              <a:t> the system</a:t>
            </a:r>
            <a:endParaRPr lang="en-US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i="1" dirty="0"/>
              <a:t>Data model – </a:t>
            </a:r>
            <a:r>
              <a:rPr lang="pl-PL" sz="2800" i="1" dirty="0" err="1"/>
              <a:t>example</a:t>
            </a:r>
            <a:r>
              <a:rPr lang="pl-PL" sz="2800" i="1" dirty="0"/>
              <a:t> 1</a:t>
            </a:r>
            <a:endParaRPr lang="en-US" sz="2800" i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9B1A06F-5BE7-4688-91E9-E8A8C82B6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31" y="1462578"/>
            <a:ext cx="8228337" cy="532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5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>
            <a:normAutofit/>
          </a:bodyPr>
          <a:lstStyle/>
          <a:p>
            <a:r>
              <a:rPr lang="pl-PL" dirty="0" err="1"/>
              <a:t>Prototyping</a:t>
            </a:r>
            <a:r>
              <a:rPr lang="pl-PL" dirty="0"/>
              <a:t> the system</a:t>
            </a:r>
            <a:endParaRPr lang="en-US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i="1" dirty="0"/>
              <a:t>Data model – </a:t>
            </a:r>
            <a:r>
              <a:rPr lang="pl-PL" sz="2800" i="1" dirty="0" err="1"/>
              <a:t>example</a:t>
            </a:r>
            <a:r>
              <a:rPr lang="pl-PL" sz="2800" i="1" dirty="0"/>
              <a:t> </a:t>
            </a:r>
            <a:r>
              <a:rPr lang="pl-PL" sz="2800" b="1" i="1" dirty="0"/>
              <a:t>BAD</a:t>
            </a:r>
            <a:r>
              <a:rPr lang="pl-PL" sz="2800" i="1" dirty="0"/>
              <a:t> </a:t>
            </a:r>
            <a:r>
              <a:rPr lang="pl-PL" sz="2800" b="1" i="1" dirty="0"/>
              <a:t>EXAMPLE</a:t>
            </a:r>
            <a:endParaRPr lang="en-US" sz="2800" b="1" i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358835C-0215-4DC8-A834-4234A0A5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087" y="1528758"/>
            <a:ext cx="7360443" cy="483471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38D828D-5443-4B70-AD0E-19656F019126}"/>
              </a:ext>
            </a:extLst>
          </p:cNvPr>
          <p:cNvSpPr txBox="1"/>
          <p:nvPr/>
        </p:nvSpPr>
        <p:spPr>
          <a:xfrm>
            <a:off x="916830" y="6400800"/>
            <a:ext cx="901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How to </a:t>
            </a:r>
            <a:r>
              <a:rPr lang="pl-PL" dirty="0" err="1"/>
              <a:t>achieve</a:t>
            </a:r>
            <a:r>
              <a:rPr lang="pl-PL" dirty="0"/>
              <a:t> </a:t>
            </a:r>
            <a:r>
              <a:rPr lang="pl-PL" dirty="0" err="1"/>
              <a:t>such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2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>
            <a:normAutofit/>
          </a:bodyPr>
          <a:lstStyle/>
          <a:p>
            <a:r>
              <a:rPr lang="pl-PL" dirty="0" err="1"/>
              <a:t>Prototyping</a:t>
            </a:r>
            <a:r>
              <a:rPr lang="pl-PL" dirty="0"/>
              <a:t> the system</a:t>
            </a:r>
            <a:endParaRPr lang="en-US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i="1" dirty="0"/>
              <a:t>Data model – </a:t>
            </a:r>
            <a:r>
              <a:rPr lang="pl-PL" sz="2800" i="1" dirty="0" err="1"/>
              <a:t>example</a:t>
            </a:r>
            <a:r>
              <a:rPr lang="pl-PL" sz="2800" i="1" dirty="0"/>
              <a:t> 2</a:t>
            </a:r>
            <a:endParaRPr lang="en-US" sz="2800" i="1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E0810FD-12C6-488C-8733-7AD12CA50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693516"/>
            <a:ext cx="8128033" cy="50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4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>
            <a:normAutofit/>
          </a:bodyPr>
          <a:lstStyle/>
          <a:p>
            <a:r>
              <a:rPr lang="pl-PL" dirty="0" err="1"/>
              <a:t>Prototyping</a:t>
            </a:r>
            <a:r>
              <a:rPr lang="pl-PL" dirty="0"/>
              <a:t> the system</a:t>
            </a:r>
            <a:endParaRPr lang="en-US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i="1" dirty="0"/>
              <a:t>Program – </a:t>
            </a:r>
            <a:r>
              <a:rPr lang="pl-PL" sz="2800" i="1" dirty="0" err="1"/>
              <a:t>only</a:t>
            </a:r>
            <a:r>
              <a:rPr lang="pl-PL" sz="2800" i="1" dirty="0"/>
              <a:t> </a:t>
            </a:r>
            <a:r>
              <a:rPr lang="pl-PL" sz="2800" i="1" dirty="0" err="1"/>
              <a:t>example</a:t>
            </a:r>
            <a:endParaRPr lang="en-US" sz="2800" i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174D170-AC8A-43F4-9A37-E22D53453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700337"/>
            <a:ext cx="114871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7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1028" name="Picture 4" descr="Znalezione obrazy dla zapytania zookeeper">
            <a:extLst>
              <a:ext uri="{FF2B5EF4-FFF2-40B4-BE49-F238E27FC236}">
                <a16:creationId xmlns:a16="http://schemas.microsoft.com/office/drawing/2014/main" id="{CC83B620-F8D2-475C-AE4B-5549681A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436">
            <a:off x="10250344" y="37311"/>
            <a:ext cx="1722585" cy="20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D575D4ED-A9A8-4385-B7ED-4207FE87C48F}"/>
              </a:ext>
            </a:extLst>
          </p:cNvPr>
          <p:cNvSpPr txBox="1"/>
          <p:nvPr/>
        </p:nvSpPr>
        <p:spPr>
          <a:xfrm>
            <a:off x="838200" y="1313595"/>
            <a:ext cx="11017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https://zookeeper.apache.org/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https://zookeeper.apache.org/doc/r3.1.2/zookeeperOver.html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https://www.tutorialspoint.com/zookeeper/zookeeper_fundamentals.htm</a:t>
            </a:r>
            <a:endParaRPr lang="pl-PL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dirty="0">
                <a:hlinkClick r:id="rId4"/>
              </a:rPr>
              <a:t>https://en.wikipedia.org/wiki/Distributed_lock_manager</a:t>
            </a:r>
            <a:endParaRPr lang="pl-PL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dirty="0">
                <a:hlinkClick r:id="rId5"/>
              </a:rPr>
              <a:t>http://glinden.blogspot.com/2006/09/chubby-google-distributed-lock-manager.html</a:t>
            </a:r>
            <a:endParaRPr lang="pl-PL" dirty="0"/>
          </a:p>
          <a:p>
            <a:pPr algn="just"/>
            <a:endParaRPr lang="en-US" dirty="0"/>
          </a:p>
        </p:txBody>
      </p:sp>
      <p:pic>
        <p:nvPicPr>
          <p:cNvPr id="9" name="Picture 4" descr="Znalezione obrazy dla zapytania zookeeper">
            <a:extLst>
              <a:ext uri="{FF2B5EF4-FFF2-40B4-BE49-F238E27FC236}">
                <a16:creationId xmlns:a16="http://schemas.microsoft.com/office/drawing/2014/main" id="{0F839171-2E94-4F0B-BBFF-2FA58130B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436">
            <a:off x="10492508" y="171442"/>
            <a:ext cx="1722585" cy="20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Znalezione obrazy dla zapytania zookeeper">
            <a:extLst>
              <a:ext uri="{FF2B5EF4-FFF2-40B4-BE49-F238E27FC236}">
                <a16:creationId xmlns:a16="http://schemas.microsoft.com/office/drawing/2014/main" id="{18F1F0A6-CF4D-4F6C-857A-71DC2442B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436">
            <a:off x="10030788" y="252973"/>
            <a:ext cx="1722585" cy="20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Znalezione obrazy dla zapytania zookeeper">
            <a:extLst>
              <a:ext uri="{FF2B5EF4-FFF2-40B4-BE49-F238E27FC236}">
                <a16:creationId xmlns:a16="http://schemas.microsoft.com/office/drawing/2014/main" id="{B146C28B-9850-4AE5-A9E4-15E77E966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436">
            <a:off x="10395558" y="468635"/>
            <a:ext cx="1722585" cy="20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Znalezione obrazy dla zapytania zookeeper">
            <a:extLst>
              <a:ext uri="{FF2B5EF4-FFF2-40B4-BE49-F238E27FC236}">
                <a16:creationId xmlns:a16="http://schemas.microsoft.com/office/drawing/2014/main" id="{2E775A2D-8914-4722-A67F-2A8C0815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436">
            <a:off x="10714558" y="725031"/>
            <a:ext cx="1722585" cy="20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14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That’s all for now</a:t>
            </a:r>
          </a:p>
        </p:txBody>
      </p:sp>
    </p:spTree>
    <p:extLst>
      <p:ext uri="{BB962C8B-B14F-4D97-AF65-F5344CB8AC3E}">
        <p14:creationId xmlns:p14="http://schemas.microsoft.com/office/powerpoint/2010/main" val="62604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916830" y="1816021"/>
            <a:ext cx="79403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Classical</a:t>
            </a:r>
            <a:r>
              <a:rPr lang="pl-PL" sz="2800" dirty="0"/>
              <a:t> </a:t>
            </a:r>
            <a:r>
              <a:rPr lang="pl-PL" sz="2800" dirty="0" err="1"/>
              <a:t>database</a:t>
            </a:r>
            <a:r>
              <a:rPr lang="pl-PL" sz="2800" dirty="0"/>
              <a:t> </a:t>
            </a:r>
            <a:r>
              <a:rPr lang="pl-PL" sz="2800" dirty="0" err="1"/>
              <a:t>architecture</a:t>
            </a:r>
            <a:endParaRPr lang="pl-PL" sz="2800" dirty="0"/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Zookeeper</a:t>
            </a:r>
            <a:endParaRPr lang="pl-PL" sz="2800" dirty="0"/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err="1"/>
              <a:t>Prototyping</a:t>
            </a:r>
            <a:r>
              <a:rPr lang="pl-PL" sz="2800" dirty="0"/>
              <a:t> the system</a:t>
            </a:r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2874EA8A-4713-41F9-B496-5D15AE72FDAF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i="1" dirty="0"/>
              <a:t>(To </a:t>
            </a:r>
            <a:r>
              <a:rPr lang="pl-PL" sz="2800" i="1" dirty="0" err="1"/>
              <a:t>piss</a:t>
            </a:r>
            <a:r>
              <a:rPr lang="pl-PL" sz="2800" i="1" dirty="0"/>
              <a:t> off my </a:t>
            </a:r>
            <a:r>
              <a:rPr lang="pl-PL" sz="2800" i="1" dirty="0" err="1"/>
              <a:t>colleage</a:t>
            </a:r>
            <a:r>
              <a:rPr lang="pl-PL" sz="2800" i="1" dirty="0"/>
              <a:t>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75080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Database Architecture</a:t>
            </a:r>
            <a:endParaRPr lang="en-US" dirty="0"/>
          </a:p>
        </p:txBody>
      </p:sp>
      <p:pic>
        <p:nvPicPr>
          <p:cNvPr id="1026" name="Picture 2" descr="Znalezione obrazy dla zapytania systemy baz danych kompletny">
            <a:extLst>
              <a:ext uri="{FF2B5EF4-FFF2-40B4-BE49-F238E27FC236}">
                <a16:creationId xmlns:a16="http://schemas.microsoft.com/office/drawing/2014/main" id="{EFB345EE-C000-45D7-8586-14C5FE952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006" y="3909526"/>
            <a:ext cx="1918201" cy="27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62761F3-CC3B-4305-B849-AEDF42FE5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648" y="1368295"/>
            <a:ext cx="41529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1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Apache </a:t>
            </a:r>
            <a:r>
              <a:rPr lang="pl-PL" dirty="0" err="1"/>
              <a:t>Zookeeper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42354F2-3FB2-4696-B300-1DA9FFDEFC7D}"/>
              </a:ext>
            </a:extLst>
          </p:cNvPr>
          <p:cNvSpPr txBox="1"/>
          <p:nvPr/>
        </p:nvSpPr>
        <p:spPr>
          <a:xfrm>
            <a:off x="916831" y="6400800"/>
            <a:ext cx="325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https://zookeeper.apache.org/</a:t>
            </a:r>
          </a:p>
        </p:txBody>
      </p:sp>
      <p:pic>
        <p:nvPicPr>
          <p:cNvPr id="1028" name="Picture 4" descr="Znalezione obrazy dla zapytania zookeeper">
            <a:extLst>
              <a:ext uri="{FF2B5EF4-FFF2-40B4-BE49-F238E27FC236}">
                <a16:creationId xmlns:a16="http://schemas.microsoft.com/office/drawing/2014/main" id="{CC83B620-F8D2-475C-AE4B-5549681A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488" y="-23812"/>
            <a:ext cx="28670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916830" y="1816021"/>
            <a:ext cx="79403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System for</a:t>
            </a:r>
            <a:r>
              <a:rPr lang="en-US" sz="2800" dirty="0"/>
              <a:t> coordinating the distributed applications: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In </a:t>
            </a:r>
            <a:r>
              <a:rPr lang="pl-PL" sz="2800" dirty="0" err="1"/>
              <a:t>fact</a:t>
            </a:r>
            <a:r>
              <a:rPr lang="pl-PL" sz="2800" dirty="0"/>
              <a:t> – Distributed </a:t>
            </a:r>
            <a:r>
              <a:rPr lang="pl-PL" sz="2800" dirty="0" err="1"/>
              <a:t>Locking</a:t>
            </a:r>
            <a:r>
              <a:rPr lang="pl-PL" sz="2800" dirty="0"/>
              <a:t> System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Set of primitives to operate 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Set of operations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It makes sense make the synchronization/coordination independent of application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At the point when You have distributed app, You should not mind further distribution</a:t>
            </a:r>
          </a:p>
          <a:p>
            <a:pPr algn="just"/>
            <a:r>
              <a:rPr lang="en-US" sz="2800" u="sng" dirty="0"/>
              <a:t>It is distributed OFC.</a:t>
            </a:r>
          </a:p>
          <a:p>
            <a:pPr algn="just"/>
            <a:endParaRPr lang="en-US" sz="28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A3B979A-F8D1-4144-AECE-52FEC9026788}"/>
              </a:ext>
            </a:extLst>
          </p:cNvPr>
          <p:cNvSpPr txBox="1"/>
          <p:nvPr/>
        </p:nvSpPr>
        <p:spPr>
          <a:xfrm>
            <a:off x="6428744" y="6400800"/>
            <a:ext cx="561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https://en.wikipedia.org/wiki/Distributed_lock_manager</a:t>
            </a:r>
          </a:p>
        </p:txBody>
      </p:sp>
    </p:spTree>
    <p:extLst>
      <p:ext uri="{BB962C8B-B14F-4D97-AF65-F5344CB8AC3E}">
        <p14:creationId xmlns:p14="http://schemas.microsoft.com/office/powerpoint/2010/main" val="21437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murka 6">
            <a:extLst>
              <a:ext uri="{FF2B5EF4-FFF2-40B4-BE49-F238E27FC236}">
                <a16:creationId xmlns:a16="http://schemas.microsoft.com/office/drawing/2014/main" id="{0C18FD00-EFED-4D99-9C66-CEBB6F032ED8}"/>
              </a:ext>
            </a:extLst>
          </p:cNvPr>
          <p:cNvSpPr/>
          <p:nvPr/>
        </p:nvSpPr>
        <p:spPr>
          <a:xfrm>
            <a:off x="6201747" y="3847613"/>
            <a:ext cx="5990253" cy="2491273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/>
          <a:lstStyle/>
          <a:p>
            <a:r>
              <a:rPr lang="pl-PL" dirty="0"/>
              <a:t>Apache </a:t>
            </a:r>
            <a:r>
              <a:rPr lang="pl-PL" dirty="0" err="1"/>
              <a:t>Zookeeper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42354F2-3FB2-4696-B300-1DA9FFDEFC7D}"/>
              </a:ext>
            </a:extLst>
          </p:cNvPr>
          <p:cNvSpPr txBox="1"/>
          <p:nvPr/>
        </p:nvSpPr>
        <p:spPr>
          <a:xfrm>
            <a:off x="916830" y="6400800"/>
            <a:ext cx="901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https://zookeeper.apache.org/doc/r3.1.2/zookeeperOver.html</a:t>
            </a:r>
          </a:p>
        </p:txBody>
      </p:sp>
      <p:pic>
        <p:nvPicPr>
          <p:cNvPr id="1028" name="Picture 4" descr="Znalezione obrazy dla zapytania zookeeper">
            <a:extLst>
              <a:ext uri="{FF2B5EF4-FFF2-40B4-BE49-F238E27FC236}">
                <a16:creationId xmlns:a16="http://schemas.microsoft.com/office/drawing/2014/main" id="{CC83B620-F8D2-475C-AE4B-5549681A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8472">
            <a:off x="10500341" y="5701871"/>
            <a:ext cx="28670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916830" y="1816021"/>
            <a:ext cx="11017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Basically, Zookeeper is a database which stores a </a:t>
            </a:r>
            <a:r>
              <a:rPr lang="en-US" sz="2800" b="1" dirty="0"/>
              <a:t>tree</a:t>
            </a:r>
          </a:p>
          <a:p>
            <a:endParaRPr lang="en-US" sz="2800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/>
              <a:t>Data model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570EA28-EBD3-4EED-A3A5-91D86253C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30" y="2630548"/>
            <a:ext cx="5095875" cy="291465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C5FFA298-0CD0-4A5F-877F-E4FE5DB1A388}"/>
              </a:ext>
            </a:extLst>
          </p:cNvPr>
          <p:cNvSpPr txBox="1"/>
          <p:nvPr/>
        </p:nvSpPr>
        <p:spPr>
          <a:xfrm rot="10800000" flipV="1">
            <a:off x="6425341" y="4568833"/>
            <a:ext cx="5240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It makes sense to give a node per application in the top-level layer.</a:t>
            </a:r>
          </a:p>
          <a:p>
            <a:pPr algn="ctr"/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Because I say so!</a:t>
            </a:r>
          </a:p>
          <a:p>
            <a:endParaRPr lang="en-US" sz="2400" dirty="0"/>
          </a:p>
        </p:txBody>
      </p:sp>
      <p:sp>
        <p:nvSpPr>
          <p:cNvPr id="10" name="Chmurka 9">
            <a:extLst>
              <a:ext uri="{FF2B5EF4-FFF2-40B4-BE49-F238E27FC236}">
                <a16:creationId xmlns:a16="http://schemas.microsoft.com/office/drawing/2014/main" id="{C89F897E-E815-40F1-9A23-EE3BBD7B6429}"/>
              </a:ext>
            </a:extLst>
          </p:cNvPr>
          <p:cNvSpPr/>
          <p:nvPr/>
        </p:nvSpPr>
        <p:spPr>
          <a:xfrm>
            <a:off x="10615577" y="6069750"/>
            <a:ext cx="522514" cy="369332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2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/>
          <a:lstStyle/>
          <a:p>
            <a:r>
              <a:rPr lang="pl-PL" dirty="0"/>
              <a:t>Apache </a:t>
            </a:r>
            <a:r>
              <a:rPr lang="pl-PL" dirty="0" err="1"/>
              <a:t>Zookeeper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42354F2-3FB2-4696-B300-1DA9FFDEFC7D}"/>
              </a:ext>
            </a:extLst>
          </p:cNvPr>
          <p:cNvSpPr txBox="1"/>
          <p:nvPr/>
        </p:nvSpPr>
        <p:spPr>
          <a:xfrm>
            <a:off x="916830" y="6400800"/>
            <a:ext cx="901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https://www.tutorialspoint.com/zookeeper/zookeeper_fundamentals.htm</a:t>
            </a:r>
          </a:p>
        </p:txBody>
      </p:sp>
      <p:pic>
        <p:nvPicPr>
          <p:cNvPr id="1028" name="Picture 4" descr="Znalezione obrazy dla zapytania zookeeper">
            <a:extLst>
              <a:ext uri="{FF2B5EF4-FFF2-40B4-BE49-F238E27FC236}">
                <a16:creationId xmlns:a16="http://schemas.microsoft.com/office/drawing/2014/main" id="{CC83B620-F8D2-475C-AE4B-5549681A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86966">
            <a:off x="11336658" y="-1500034"/>
            <a:ext cx="28670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713645"/>
            <a:ext cx="110170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Type of nodes (called </a:t>
            </a:r>
            <a:r>
              <a:rPr lang="en-US" sz="2800" i="1" dirty="0" err="1"/>
              <a:t>znodes</a:t>
            </a:r>
            <a:r>
              <a:rPr lang="en-US" sz="2800" dirty="0"/>
              <a:t>) which creates the tree are: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Persistent nodes – </a:t>
            </a:r>
            <a:r>
              <a:rPr lang="en-US" sz="2800" dirty="0"/>
              <a:t>which are stored even when client disconnects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Ephemeral nodes – </a:t>
            </a:r>
            <a:r>
              <a:rPr lang="en-US" sz="2800" dirty="0"/>
              <a:t>which are deleted when client disconnects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Sequential nodes </a:t>
            </a:r>
            <a:r>
              <a:rPr lang="en-US" sz="2800" dirty="0"/>
              <a:t>– which are internally renamed from [name] to [name][number], the </a:t>
            </a:r>
            <a:r>
              <a:rPr lang="en-US" sz="2800" dirty="0" err="1"/>
              <a:t>ZooKeeper</a:t>
            </a:r>
            <a:r>
              <a:rPr lang="en-US" sz="2800" dirty="0"/>
              <a:t> guarantees that any two nodes does not have the same name. </a:t>
            </a:r>
            <a:r>
              <a:rPr lang="en-US" sz="2800" b="1" dirty="0"/>
              <a:t>Sequential nodes </a:t>
            </a:r>
            <a:r>
              <a:rPr lang="en-US" sz="2800" dirty="0"/>
              <a:t>can be </a:t>
            </a:r>
            <a:r>
              <a:rPr lang="en-US" sz="2800" b="1" dirty="0"/>
              <a:t>persistent</a:t>
            </a:r>
            <a:r>
              <a:rPr lang="en-US" sz="2800" dirty="0"/>
              <a:t> or </a:t>
            </a:r>
            <a:r>
              <a:rPr lang="en-US" sz="2800" b="1" dirty="0"/>
              <a:t>ephemeral.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dirty="0" err="1"/>
              <a:t>Znodes</a:t>
            </a:r>
            <a:r>
              <a:rPr lang="pl-PL" sz="2800" dirty="0"/>
              <a:t> </a:t>
            </a:r>
            <a:r>
              <a:rPr lang="pl-PL" sz="2800" dirty="0" err="1"/>
              <a:t>can</a:t>
            </a:r>
            <a:r>
              <a:rPr lang="pl-PL" sz="2800" dirty="0"/>
              <a:t> </a:t>
            </a:r>
            <a:r>
              <a:rPr lang="pl-PL" sz="2800" dirty="0" err="1"/>
              <a:t>hold</a:t>
            </a:r>
            <a:r>
              <a:rPr lang="pl-PL" sz="2800" dirty="0"/>
              <a:t> </a:t>
            </a:r>
            <a:r>
              <a:rPr lang="pl-PL" sz="2800" dirty="0" err="1"/>
              <a:t>up</a:t>
            </a:r>
            <a:r>
              <a:rPr lang="pl-PL" sz="2800" dirty="0"/>
              <a:t> to 1 MB of data</a:t>
            </a:r>
            <a:endParaRPr lang="en-US" sz="2800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/>
              <a:t>Nodes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9EE8B81-7061-443A-9663-FE7BE226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208" y="4497802"/>
            <a:ext cx="3573917" cy="20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2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ostokąt 23">
            <a:extLst>
              <a:ext uri="{FF2B5EF4-FFF2-40B4-BE49-F238E27FC236}">
                <a16:creationId xmlns:a16="http://schemas.microsoft.com/office/drawing/2014/main" id="{16357DCA-DF09-4B73-95D3-5E7C443968DF}"/>
              </a:ext>
            </a:extLst>
          </p:cNvPr>
          <p:cNvSpPr/>
          <p:nvPr/>
        </p:nvSpPr>
        <p:spPr>
          <a:xfrm>
            <a:off x="466724" y="5139593"/>
            <a:ext cx="3143249" cy="1353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5F73AB08-57CC-4C4B-A7C2-6E1414107D6D}"/>
              </a:ext>
            </a:extLst>
          </p:cNvPr>
          <p:cNvSpPr/>
          <p:nvPr/>
        </p:nvSpPr>
        <p:spPr>
          <a:xfrm>
            <a:off x="277099" y="2982208"/>
            <a:ext cx="4094876" cy="1063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15F366DF-3F2F-472E-A62F-D660AFB8A91E}"/>
              </a:ext>
            </a:extLst>
          </p:cNvPr>
          <p:cNvSpPr/>
          <p:nvPr/>
        </p:nvSpPr>
        <p:spPr>
          <a:xfrm>
            <a:off x="7637106" y="5216829"/>
            <a:ext cx="3802419" cy="13955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3D045C1D-F993-4616-A315-E53F5B7AAC74}"/>
              </a:ext>
            </a:extLst>
          </p:cNvPr>
          <p:cNvSpPr/>
          <p:nvPr/>
        </p:nvSpPr>
        <p:spPr>
          <a:xfrm>
            <a:off x="6846531" y="3162300"/>
            <a:ext cx="4440594" cy="1362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722CD755-0790-4629-945F-F1E7C0B72EB9}"/>
              </a:ext>
            </a:extLst>
          </p:cNvPr>
          <p:cNvSpPr/>
          <p:nvPr/>
        </p:nvSpPr>
        <p:spPr>
          <a:xfrm>
            <a:off x="3179405" y="1731939"/>
            <a:ext cx="54578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/>
          <a:lstStyle/>
          <a:p>
            <a:r>
              <a:rPr lang="pl-PL" dirty="0"/>
              <a:t>Apache </a:t>
            </a:r>
            <a:r>
              <a:rPr lang="pl-PL" dirty="0" err="1"/>
              <a:t>Zookeeper</a:t>
            </a:r>
            <a:endParaRPr lang="en-US" dirty="0"/>
          </a:p>
        </p:txBody>
      </p:sp>
      <p:pic>
        <p:nvPicPr>
          <p:cNvPr id="1028" name="Picture 4" descr="Znalezione obrazy dla zapytania zookeeper">
            <a:extLst>
              <a:ext uri="{FF2B5EF4-FFF2-40B4-BE49-F238E27FC236}">
                <a16:creationId xmlns:a16="http://schemas.microsoft.com/office/drawing/2014/main" id="{CC83B620-F8D2-475C-AE4B-5549681A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26" y="3183395"/>
            <a:ext cx="28670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/>
              <a:t>Guarantees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18DEE01-7249-4CBF-8250-37D6736A8924}"/>
              </a:ext>
            </a:extLst>
          </p:cNvPr>
          <p:cNvSpPr txBox="1"/>
          <p:nvPr/>
        </p:nvSpPr>
        <p:spPr>
          <a:xfrm rot="10800000" flipV="1">
            <a:off x="3223240" y="1705967"/>
            <a:ext cx="5240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Sequential Consistency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Updates from a client will be applied in the order that they were sent.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9669295-5CAE-4807-B996-57BCA74883D5}"/>
              </a:ext>
            </a:extLst>
          </p:cNvPr>
          <p:cNvSpPr txBox="1"/>
          <p:nvPr/>
        </p:nvSpPr>
        <p:spPr>
          <a:xfrm rot="10800000" flipV="1">
            <a:off x="6846531" y="3252762"/>
            <a:ext cx="4307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Reliability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Once an update has been applied, it will persist from that time forward until a client overwrites the update.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B3527FF-01D0-41AF-80EB-2D5934385FE4}"/>
              </a:ext>
            </a:extLst>
          </p:cNvPr>
          <p:cNvSpPr txBox="1"/>
          <p:nvPr/>
        </p:nvSpPr>
        <p:spPr>
          <a:xfrm rot="10800000" flipV="1">
            <a:off x="7675206" y="5278588"/>
            <a:ext cx="3678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Timeliness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clients view of the system is guaranteed to be up-to-date within a certain time bound.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E78381E-D6D0-48EA-9B91-7EB77AFF31CB}"/>
              </a:ext>
            </a:extLst>
          </p:cNvPr>
          <p:cNvSpPr txBox="1"/>
          <p:nvPr/>
        </p:nvSpPr>
        <p:spPr>
          <a:xfrm rot="10800000" flipV="1">
            <a:off x="277099" y="3088636"/>
            <a:ext cx="402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Atomicity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Updates either succeed or fail. No partial results.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356E74C-5052-4A36-ADF0-29C245828A57}"/>
              </a:ext>
            </a:extLst>
          </p:cNvPr>
          <p:cNvSpPr txBox="1"/>
          <p:nvPr/>
        </p:nvSpPr>
        <p:spPr>
          <a:xfrm rot="10800000" flipV="1">
            <a:off x="466724" y="5183252"/>
            <a:ext cx="3143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Single System Image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client will see the same view of the service regardless of the server that it connects to.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9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/>
          <a:lstStyle/>
          <a:p>
            <a:r>
              <a:rPr lang="pl-PL" dirty="0"/>
              <a:t>Apache </a:t>
            </a:r>
            <a:r>
              <a:rPr lang="pl-PL" dirty="0" err="1"/>
              <a:t>Zookeeper</a:t>
            </a:r>
            <a:endParaRPr lang="en-US" dirty="0"/>
          </a:p>
        </p:txBody>
      </p:sp>
      <p:pic>
        <p:nvPicPr>
          <p:cNvPr id="1028" name="Picture 4" descr="Znalezione obrazy dla zapytania zookeeper">
            <a:extLst>
              <a:ext uri="{FF2B5EF4-FFF2-40B4-BE49-F238E27FC236}">
                <a16:creationId xmlns:a16="http://schemas.microsoft.com/office/drawing/2014/main" id="{CC83B620-F8D2-475C-AE4B-5549681A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2905">
            <a:off x="-1240351" y="5580480"/>
            <a:ext cx="28670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713645"/>
            <a:ext cx="110170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Operations: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CREATE – </a:t>
            </a:r>
            <a:r>
              <a:rPr lang="en-US" sz="2800" dirty="0"/>
              <a:t>creates a node at a location in the tree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DELETE</a:t>
            </a:r>
            <a:r>
              <a:rPr lang="en-US" sz="2800" dirty="0"/>
              <a:t> – deletes a 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EXISTS</a:t>
            </a:r>
            <a:r>
              <a:rPr lang="en-US" sz="2800" dirty="0"/>
              <a:t> – tests if a node exists at a location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GET DATA </a:t>
            </a:r>
            <a:r>
              <a:rPr lang="en-US" sz="2800" dirty="0"/>
              <a:t>– reads the data from a 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SET DATA </a:t>
            </a:r>
            <a:r>
              <a:rPr lang="en-US" sz="2800" dirty="0"/>
              <a:t>– writes data to a 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GET CHILDREN </a:t>
            </a:r>
            <a:r>
              <a:rPr lang="en-US" sz="2800" dirty="0"/>
              <a:t>– retrieves a list of children of a node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SYNC</a:t>
            </a:r>
            <a:r>
              <a:rPr lang="en-US" sz="2800" dirty="0"/>
              <a:t> – waits for data to be propagated</a:t>
            </a:r>
          </a:p>
          <a:p>
            <a:pPr algn="just"/>
            <a:endParaRPr lang="en-US" sz="2800" dirty="0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63830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435"/>
          </a:xfrm>
        </p:spPr>
        <p:txBody>
          <a:bodyPr/>
          <a:lstStyle/>
          <a:p>
            <a:r>
              <a:rPr lang="pl-PL" dirty="0"/>
              <a:t>Apache </a:t>
            </a:r>
            <a:r>
              <a:rPr lang="pl-PL" dirty="0" err="1"/>
              <a:t>Zookeeper</a:t>
            </a:r>
            <a:endParaRPr lang="en-US" dirty="0"/>
          </a:p>
        </p:txBody>
      </p:sp>
      <p:pic>
        <p:nvPicPr>
          <p:cNvPr id="1028" name="Picture 4" descr="Znalezione obrazy dla zapytania zookeeper">
            <a:extLst>
              <a:ext uri="{FF2B5EF4-FFF2-40B4-BE49-F238E27FC236}">
                <a16:creationId xmlns:a16="http://schemas.microsoft.com/office/drawing/2014/main" id="{CC83B620-F8D2-475C-AE4B-5549681A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376" y="982542"/>
            <a:ext cx="4720669" cy="564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ytuł 1">
            <a:extLst>
              <a:ext uri="{FF2B5EF4-FFF2-40B4-BE49-F238E27FC236}">
                <a16:creationId xmlns:a16="http://schemas.microsoft.com/office/drawing/2014/main" id="{6600C41A-20C4-4622-8217-90EE51F03245}"/>
              </a:ext>
            </a:extLst>
          </p:cNvPr>
          <p:cNvSpPr txBox="1">
            <a:spLocks/>
          </p:cNvSpPr>
          <p:nvPr/>
        </p:nvSpPr>
        <p:spPr>
          <a:xfrm>
            <a:off x="838200" y="1093246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i="1" dirty="0"/>
              <a:t>Notes</a:t>
            </a:r>
            <a:endParaRPr lang="en-US" sz="2800" i="1" dirty="0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61FEAD0E-5EF1-474D-9958-13737C18FB62}"/>
              </a:ext>
            </a:extLst>
          </p:cNvPr>
          <p:cNvSpPr/>
          <p:nvPr/>
        </p:nvSpPr>
        <p:spPr>
          <a:xfrm>
            <a:off x="4656596" y="2827415"/>
            <a:ext cx="2304042" cy="26685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400" b="1" dirty="0" err="1"/>
              <a:t>Chubby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0234040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595</Words>
  <Application>Microsoft Office PowerPoint</Application>
  <PresentationFormat>Panoramiczny</PresentationFormat>
  <Paragraphs>87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Motyw pakietu Office</vt:lpstr>
      <vt:lpstr>Prototyping the system for paralel batch processing</vt:lpstr>
      <vt:lpstr>Agenda</vt:lpstr>
      <vt:lpstr>Database Architecture</vt:lpstr>
      <vt:lpstr>Apache Zookeeper</vt:lpstr>
      <vt:lpstr>Apache Zookeeper</vt:lpstr>
      <vt:lpstr>Apache Zookeeper</vt:lpstr>
      <vt:lpstr>Apache Zookeeper</vt:lpstr>
      <vt:lpstr>Apache Zookeeper</vt:lpstr>
      <vt:lpstr>Apache Zookeeper</vt:lpstr>
      <vt:lpstr>Prototyping the system</vt:lpstr>
      <vt:lpstr>Prototyping the system</vt:lpstr>
      <vt:lpstr>Prototyping the system</vt:lpstr>
      <vt:lpstr>Prototyping the system</vt:lpstr>
      <vt:lpstr>Prototyping the system</vt:lpstr>
      <vt:lpstr>Prototyping the system</vt:lpstr>
      <vt:lpstr>Prototyping the system</vt:lpstr>
      <vt:lpstr>References</vt:lpstr>
      <vt:lpstr>That’s all for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Showcase for Proxy</dc:title>
  <dc:creator>Maciej Penar</dc:creator>
  <cp:lastModifiedBy>Maciej Penar</cp:lastModifiedBy>
  <cp:revision>44</cp:revision>
  <dcterms:created xsi:type="dcterms:W3CDTF">2018-04-22T20:05:29Z</dcterms:created>
  <dcterms:modified xsi:type="dcterms:W3CDTF">2018-05-13T11:13:00Z</dcterms:modified>
</cp:coreProperties>
</file>