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2" r:id="rId5"/>
    <p:sldId id="290" r:id="rId6"/>
    <p:sldId id="285" r:id="rId7"/>
    <p:sldId id="286" r:id="rId8"/>
    <p:sldId id="283" r:id="rId9"/>
    <p:sldId id="284" r:id="rId10"/>
    <p:sldId id="287" r:id="rId11"/>
    <p:sldId id="288" r:id="rId12"/>
    <p:sldId id="289" r:id="rId13"/>
    <p:sldId id="291" r:id="rId14"/>
    <p:sldId id="276" r:id="rId15"/>
    <p:sldId id="292" r:id="rId16"/>
    <p:sldId id="293" r:id="rId17"/>
    <p:sldId id="294" r:id="rId18"/>
    <p:sldId id="295" r:id="rId19"/>
    <p:sldId id="279" r:id="rId20"/>
    <p:sldId id="28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Warehousing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There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three</a:t>
            </a:r>
            <a:r>
              <a:rPr lang="pl-PL" sz="2800" dirty="0"/>
              <a:t> </a:t>
            </a:r>
            <a:r>
              <a:rPr lang="pl-PL" sz="2800" dirty="0" err="1"/>
              <a:t>logical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r>
              <a:rPr lang="pl-PL" sz="2800" dirty="0"/>
              <a:t>/</a:t>
            </a:r>
            <a:r>
              <a:rPr lang="pl-PL" sz="2800" dirty="0" err="1"/>
              <a:t>approaches</a:t>
            </a:r>
            <a:r>
              <a:rPr lang="pl-PL" sz="2800" dirty="0"/>
              <a:t> to </a:t>
            </a:r>
            <a:r>
              <a:rPr lang="pl-PL" sz="2800" dirty="0" err="1"/>
              <a:t>building</a:t>
            </a:r>
            <a:r>
              <a:rPr lang="pl-PL" sz="2800" dirty="0"/>
              <a:t> </a:t>
            </a:r>
            <a:r>
              <a:rPr lang="pl-PL" sz="2800" dirty="0" err="1"/>
              <a:t>up</a:t>
            </a:r>
            <a:r>
              <a:rPr lang="pl-PL" sz="2800" dirty="0"/>
              <a:t> the </a:t>
            </a:r>
            <a:r>
              <a:rPr lang="pl-PL" sz="2800" dirty="0" err="1"/>
              <a:t>DWs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DW in 3NF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Inmon</a:t>
            </a:r>
            <a:r>
              <a:rPr lang="pl-PL" sz="2800" dirty="0"/>
              <a:t> – </a:t>
            </a:r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called</a:t>
            </a:r>
            <a:r>
              <a:rPr lang="pl-PL" sz="2800" dirty="0"/>
              <a:t> </a:t>
            </a:r>
            <a:r>
              <a:rPr lang="pl-PL" sz="2800" b="1" dirty="0" err="1"/>
              <a:t>snowflake</a:t>
            </a:r>
            <a:r>
              <a:rPr lang="pl-PL" sz="2800" b="1" dirty="0"/>
              <a:t> </a:t>
            </a:r>
            <a:r>
              <a:rPr lang="pl-PL" sz="2800" b="1" dirty="0" err="1"/>
              <a:t>schema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Multidimensional</a:t>
            </a:r>
            <a:r>
              <a:rPr lang="pl-PL" sz="2800" dirty="0"/>
              <a:t> model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Kimball</a:t>
            </a:r>
            <a:r>
              <a:rPr lang="pl-PL" sz="2800" dirty="0"/>
              <a:t> – </a:t>
            </a:r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called</a:t>
            </a:r>
            <a:r>
              <a:rPr lang="pl-PL" sz="2800" dirty="0"/>
              <a:t> </a:t>
            </a:r>
            <a:r>
              <a:rPr lang="pl-PL" sz="2800" b="1" dirty="0"/>
              <a:t>star </a:t>
            </a:r>
            <a:r>
              <a:rPr lang="pl-PL" sz="2800" b="1" dirty="0" err="1"/>
              <a:t>schema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Data </a:t>
            </a:r>
            <a:r>
              <a:rPr lang="pl-PL" sz="2800" dirty="0" err="1"/>
              <a:t>Vault</a:t>
            </a:r>
            <a:r>
              <a:rPr lang="pl-PL" sz="2800" dirty="0"/>
              <a:t>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Linstead</a:t>
            </a:r>
            <a:r>
              <a:rPr lang="pl-PL" sz="2800" dirty="0"/>
              <a:t> – </a:t>
            </a:r>
            <a:r>
              <a:rPr lang="pl-PL" sz="2800" dirty="0" err="1"/>
              <a:t>called</a:t>
            </a:r>
            <a:r>
              <a:rPr lang="pl-PL" sz="2800" dirty="0"/>
              <a:t>… </a:t>
            </a:r>
            <a:r>
              <a:rPr lang="pl-PL" sz="2800" dirty="0" err="1"/>
              <a:t>well</a:t>
            </a:r>
            <a:r>
              <a:rPr lang="pl-PL" sz="2800" dirty="0"/>
              <a:t>… Data </a:t>
            </a:r>
            <a:r>
              <a:rPr lang="pl-PL" sz="2800" dirty="0" err="1"/>
              <a:t>Vault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algn="just"/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three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  <a:r>
              <a:rPr lang="pl-PL" sz="2800" dirty="0" err="1"/>
              <a:t>leads</a:t>
            </a:r>
            <a:r>
              <a:rPr lang="pl-PL" sz="2800" dirty="0"/>
              <a:t> to </a:t>
            </a:r>
            <a:r>
              <a:rPr lang="pl-PL" sz="2800" dirty="0" err="1"/>
              <a:t>more</a:t>
            </a:r>
            <a:r>
              <a:rPr lang="pl-PL" sz="2800" dirty="0"/>
              <a:t>-</a:t>
            </a:r>
            <a:r>
              <a:rPr lang="pl-PL" sz="2800" dirty="0" err="1"/>
              <a:t>or</a:t>
            </a:r>
            <a:r>
              <a:rPr lang="pl-PL" sz="2800" dirty="0"/>
              <a:t>-less the same </a:t>
            </a:r>
            <a:r>
              <a:rPr lang="pl-PL" sz="2800" dirty="0" err="1"/>
              <a:t>result</a:t>
            </a:r>
            <a:r>
              <a:rPr lang="pl-PL" sz="2800" dirty="0"/>
              <a:t>…</a:t>
            </a:r>
          </a:p>
          <a:p>
            <a:pPr algn="just"/>
            <a:endParaRPr lang="pl-PL" sz="2800" dirty="0"/>
          </a:p>
          <a:p>
            <a:pPr algn="ctr"/>
            <a:r>
              <a:rPr lang="pl-PL" sz="2400" i="1" dirty="0" err="1"/>
              <a:t>If</a:t>
            </a:r>
            <a:r>
              <a:rPr lang="pl-PL" sz="2400" i="1" dirty="0"/>
              <a:t> </a:t>
            </a:r>
            <a:r>
              <a:rPr lang="pl-PL" sz="2400" i="1" dirty="0" err="1"/>
              <a:t>anyone</a:t>
            </a:r>
            <a:r>
              <a:rPr lang="pl-PL" sz="2400" i="1" dirty="0"/>
              <a:t> </a:t>
            </a:r>
            <a:r>
              <a:rPr lang="pl-PL" sz="2400" i="1" dirty="0" err="1"/>
              <a:t>is</a:t>
            </a:r>
            <a:r>
              <a:rPr lang="pl-PL" sz="2400" i="1" dirty="0"/>
              <a:t> </a:t>
            </a:r>
            <a:r>
              <a:rPr lang="pl-PL" sz="2400" i="1" dirty="0" err="1"/>
              <a:t>stating</a:t>
            </a:r>
            <a:r>
              <a:rPr lang="pl-PL" sz="2400" i="1" dirty="0"/>
              <a:t> the </a:t>
            </a:r>
            <a:r>
              <a:rPr lang="pl-PL" sz="2400" i="1" dirty="0" err="1"/>
              <a:t>supremacy</a:t>
            </a:r>
            <a:r>
              <a:rPr lang="pl-PL" sz="2400" i="1" dirty="0"/>
              <a:t> of one-</a:t>
            </a:r>
            <a:r>
              <a:rPr lang="pl-PL" sz="2400" i="1" dirty="0" err="1"/>
              <a:t>over</a:t>
            </a:r>
            <a:r>
              <a:rPr lang="pl-PL" sz="2400" i="1" dirty="0"/>
              <a:t>-</a:t>
            </a:r>
            <a:r>
              <a:rPr lang="pl-PL" sz="2400" i="1" dirty="0" err="1"/>
              <a:t>another</a:t>
            </a:r>
            <a:r>
              <a:rPr lang="pl-PL" sz="2400" i="1" dirty="0"/>
              <a:t> </a:t>
            </a:r>
            <a:r>
              <a:rPr lang="pl-PL" sz="2400" i="1" dirty="0" err="1"/>
              <a:t>he’s</a:t>
            </a:r>
            <a:r>
              <a:rPr lang="pl-PL" sz="2400" i="1" dirty="0"/>
              <a:t> </a:t>
            </a:r>
            <a:r>
              <a:rPr lang="pl-PL" sz="2400" i="1" dirty="0" err="1"/>
              <a:t>basically</a:t>
            </a:r>
            <a:r>
              <a:rPr lang="pl-PL" sz="2400" i="1" dirty="0"/>
              <a:t> </a:t>
            </a:r>
            <a:r>
              <a:rPr lang="pl-PL" sz="2400" i="1" dirty="0" err="1"/>
              <a:t>stating</a:t>
            </a:r>
            <a:r>
              <a:rPr lang="pl-PL" sz="2400" i="1" dirty="0"/>
              <a:t> </a:t>
            </a:r>
            <a:r>
              <a:rPr lang="pl-PL" sz="2400" i="1" dirty="0" err="1"/>
              <a:t>that</a:t>
            </a:r>
            <a:r>
              <a:rPr lang="pl-PL" sz="2400" i="1" dirty="0"/>
              <a:t>: </a:t>
            </a:r>
          </a:p>
          <a:p>
            <a:pPr algn="ctr"/>
            <a:r>
              <a:rPr lang="pl-PL" sz="2400" i="1" dirty="0"/>
              <a:t>Vi &gt; </a:t>
            </a:r>
            <a:r>
              <a:rPr lang="pl-PL" sz="2400" i="1" dirty="0" err="1"/>
              <a:t>Emacs</a:t>
            </a:r>
            <a:endParaRPr lang="pl-PL" sz="2800" i="1" dirty="0"/>
          </a:p>
        </p:txBody>
      </p:sp>
    </p:spTree>
    <p:extLst>
      <p:ext uri="{BB962C8B-B14F-4D97-AF65-F5344CB8AC3E}">
        <p14:creationId xmlns:p14="http://schemas.microsoft.com/office/powerpoint/2010/main" val="30334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Both </a:t>
            </a:r>
            <a:r>
              <a:rPr lang="pl-PL" sz="2800" dirty="0" err="1"/>
              <a:t>Inmon</a:t>
            </a:r>
            <a:r>
              <a:rPr lang="pl-PL" sz="2800" dirty="0"/>
              <a:t>/</a:t>
            </a:r>
            <a:r>
              <a:rPr lang="pl-PL" sz="2800" dirty="0" err="1"/>
              <a:t>Kimball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  <a:r>
              <a:rPr lang="pl-PL" sz="2800" dirty="0" err="1"/>
              <a:t>defines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common</a:t>
            </a:r>
            <a:r>
              <a:rPr lang="pl-PL" sz="2800" dirty="0"/>
              <a:t> </a:t>
            </a:r>
            <a:r>
              <a:rPr lang="pl-PL" sz="2800" dirty="0" err="1"/>
              <a:t>terms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Fact</a:t>
            </a:r>
            <a:r>
              <a:rPr lang="pl-PL" sz="2800" b="1" dirty="0"/>
              <a:t> –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point of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interest</a:t>
            </a:r>
            <a:r>
              <a:rPr lang="pl-PL" sz="2800" dirty="0"/>
              <a:t>/</a:t>
            </a:r>
            <a:r>
              <a:rPr lang="pl-PL" sz="2800" dirty="0" err="1"/>
              <a:t>analysis</a:t>
            </a:r>
            <a:r>
              <a:rPr lang="pl-PL" sz="2800" dirty="0"/>
              <a:t>. </a:t>
            </a:r>
            <a:r>
              <a:rPr lang="pl-PL" sz="2800" dirty="0" err="1"/>
              <a:t>Fact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perceived</a:t>
            </a:r>
            <a:r>
              <a:rPr lang="pl-PL" sz="2800" dirty="0"/>
              <a:t> as event </a:t>
            </a:r>
            <a:r>
              <a:rPr lang="pl-PL" sz="2800" dirty="0" err="1"/>
              <a:t>at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level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</a:t>
            </a:r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instance</a:t>
            </a:r>
            <a:r>
              <a:rPr lang="pl-PL" sz="2800" dirty="0"/>
              <a:t> of a </a:t>
            </a:r>
            <a:r>
              <a:rPr lang="pl-PL" sz="2800" dirty="0" err="1"/>
              <a:t>process</a:t>
            </a:r>
            <a:r>
              <a:rPr lang="pl-PL" sz="2800" dirty="0"/>
              <a:t>. </a:t>
            </a:r>
            <a:r>
              <a:rPr lang="pl-PL" sz="2800" dirty="0" err="1"/>
              <a:t>Fact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described</a:t>
            </a:r>
            <a:r>
              <a:rPr lang="pl-PL" sz="2800" dirty="0"/>
              <a:t> </a:t>
            </a:r>
            <a:r>
              <a:rPr lang="pl-PL" sz="2800" dirty="0" err="1"/>
              <a:t>using</a:t>
            </a:r>
            <a:r>
              <a:rPr lang="pl-PL" sz="2800" dirty="0"/>
              <a:t> </a:t>
            </a:r>
            <a:r>
              <a:rPr lang="pl-PL" sz="2800" dirty="0" err="1"/>
              <a:t>dimensions</a:t>
            </a:r>
            <a:r>
              <a:rPr lang="pl-PL" sz="2800" dirty="0"/>
              <a:t> and </a:t>
            </a:r>
            <a:r>
              <a:rPr lang="pl-PL" sz="2800" dirty="0" err="1"/>
              <a:t>measures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Dimension</a:t>
            </a:r>
            <a:r>
              <a:rPr lang="pl-PL" sz="2800" b="1" dirty="0"/>
              <a:t> </a:t>
            </a:r>
            <a:r>
              <a:rPr lang="pl-PL" sz="2800" dirty="0"/>
              <a:t>–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descriptor</a:t>
            </a:r>
            <a:r>
              <a:rPr lang="pl-PL" sz="2800" dirty="0"/>
              <a:t> of the </a:t>
            </a:r>
            <a:r>
              <a:rPr lang="pl-PL" sz="2800" dirty="0" err="1"/>
              <a:t>Fact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Measures</a:t>
            </a:r>
            <a:r>
              <a:rPr lang="pl-PL" sz="2800" dirty="0"/>
              <a:t> – </a:t>
            </a:r>
            <a:r>
              <a:rPr lang="pl-PL" sz="2800" dirty="0" err="1"/>
              <a:t>describe</a:t>
            </a:r>
            <a:r>
              <a:rPr lang="pl-PL" sz="2800" dirty="0"/>
              <a:t> the </a:t>
            </a:r>
            <a:r>
              <a:rPr lang="pl-PL" sz="2800" dirty="0" err="1"/>
              <a:t>extent</a:t>
            </a:r>
            <a:r>
              <a:rPr lang="pl-PL" sz="2800" dirty="0"/>
              <a:t> of the </a:t>
            </a:r>
            <a:r>
              <a:rPr lang="pl-PL" sz="2800" dirty="0" err="1"/>
              <a:t>Fact</a:t>
            </a:r>
            <a:r>
              <a:rPr lang="pl-PL" sz="2800" dirty="0"/>
              <a:t>. In most </a:t>
            </a:r>
            <a:r>
              <a:rPr lang="pl-PL" sz="2800" dirty="0" err="1"/>
              <a:t>cases</a:t>
            </a:r>
            <a:r>
              <a:rPr lang="pl-PL" sz="2800" dirty="0"/>
              <a:t> the </a:t>
            </a:r>
            <a:r>
              <a:rPr lang="pl-PL" sz="2800" dirty="0" err="1"/>
              <a:t>measures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aggregated</a:t>
            </a:r>
            <a:r>
              <a:rPr lang="pl-PL" sz="2800" dirty="0"/>
              <a:t> </a:t>
            </a:r>
            <a:r>
              <a:rPr lang="pl-PL" sz="2800" dirty="0" err="1"/>
              <a:t>somehow</a:t>
            </a:r>
            <a:r>
              <a:rPr lang="pl-PL" sz="2800" dirty="0"/>
              <a:t> </a:t>
            </a:r>
            <a:r>
              <a:rPr lang="pl-PL" sz="2800" dirty="0" err="1"/>
              <a:t>along</a:t>
            </a:r>
            <a:r>
              <a:rPr lang="pl-PL" sz="2800" dirty="0"/>
              <a:t> </a:t>
            </a:r>
            <a:r>
              <a:rPr lang="pl-PL" sz="2800" dirty="0" err="1"/>
              <a:t>dimensions</a:t>
            </a:r>
            <a:r>
              <a:rPr lang="pl-PL" sz="2800" dirty="0"/>
              <a:t> –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numeric</a:t>
            </a:r>
            <a:r>
              <a:rPr lang="pl-PL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68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CC394C-0694-4BB8-8C61-D951DFA2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532081"/>
            <a:ext cx="8326892" cy="5199493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F877E4A-23C4-4A8E-AFFB-7C98CEA5676B}"/>
              </a:ext>
            </a:extLst>
          </p:cNvPr>
          <p:cNvCxnSpPr/>
          <p:nvPr/>
        </p:nvCxnSpPr>
        <p:spPr>
          <a:xfrm flipH="1">
            <a:off x="9498563" y="1409075"/>
            <a:ext cx="483637" cy="6996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0899DE5-7C9D-42D6-A630-C0CA94F1C3BF}"/>
              </a:ext>
            </a:extLst>
          </p:cNvPr>
          <p:cNvSpPr txBox="1"/>
          <p:nvPr/>
        </p:nvSpPr>
        <p:spPr>
          <a:xfrm>
            <a:off x="9881118" y="1084058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4206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8440"/>
            <a:ext cx="12192000" cy="1081120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/>
              <a:t>ETLs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Justice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AE3AA49-B476-4658-B18B-B4164885C232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In order to </a:t>
            </a:r>
            <a:r>
              <a:rPr lang="pl-PL" sz="2800" dirty="0" err="1"/>
              <a:t>perform</a:t>
            </a:r>
            <a:r>
              <a:rPr lang="pl-PL" sz="2800" dirty="0"/>
              <a:t> the test in „</a:t>
            </a:r>
            <a:r>
              <a:rPr lang="pl-PL" sz="2800" dirty="0" err="1"/>
              <a:t>laboratory</a:t>
            </a:r>
            <a:r>
              <a:rPr lang="pl-PL" sz="2800" dirty="0"/>
              <a:t>” </a:t>
            </a:r>
            <a:r>
              <a:rPr lang="pl-PL" sz="2800" dirty="0" err="1"/>
              <a:t>conditions</a:t>
            </a:r>
            <a:r>
              <a:rPr lang="pl-PL" sz="2800" dirty="0"/>
              <a:t>, we </a:t>
            </a:r>
            <a:r>
              <a:rPr lang="pl-PL" sz="2800" dirty="0" err="1"/>
              <a:t>have</a:t>
            </a:r>
            <a:r>
              <a:rPr lang="pl-PL" sz="2800" dirty="0"/>
              <a:t> to </a:t>
            </a:r>
            <a:r>
              <a:rPr lang="pl-PL" sz="2800" dirty="0" err="1"/>
              <a:t>clear</a:t>
            </a:r>
            <a:r>
              <a:rPr lang="pl-PL" sz="2800" dirty="0"/>
              <a:t> the cache and </a:t>
            </a:r>
            <a:r>
              <a:rPr lang="pl-PL" sz="2800" dirty="0" err="1"/>
              <a:t>buffer</a:t>
            </a:r>
            <a:r>
              <a:rPr lang="pl-PL" sz="2800" dirty="0"/>
              <a:t> </a:t>
            </a:r>
            <a:r>
              <a:rPr lang="pl-PL" sz="2800" dirty="0" err="1"/>
              <a:t>pool</a:t>
            </a:r>
            <a:r>
              <a:rPr lang="pl-PL" sz="2800" dirty="0"/>
              <a:t> (</a:t>
            </a:r>
            <a:r>
              <a:rPr lang="pl-PL" sz="2800" dirty="0" err="1"/>
              <a:t>so</a:t>
            </a:r>
            <a:r>
              <a:rPr lang="pl-PL" sz="2800" dirty="0"/>
              <a:t> no data </a:t>
            </a:r>
            <a:r>
              <a:rPr lang="pl-PL" sz="2800" dirty="0" err="1"/>
              <a:t>reside</a:t>
            </a:r>
            <a:r>
              <a:rPr lang="pl-PL" sz="2800" dirty="0"/>
              <a:t> in </a:t>
            </a:r>
            <a:r>
              <a:rPr lang="pl-PL" sz="2800" dirty="0" err="1"/>
              <a:t>main-memory</a:t>
            </a:r>
            <a:r>
              <a:rPr lang="pl-PL" sz="2800" dirty="0"/>
              <a:t>). To do </a:t>
            </a:r>
            <a:r>
              <a:rPr lang="pl-PL" sz="2800" dirty="0" err="1"/>
              <a:t>so</a:t>
            </a:r>
            <a:r>
              <a:rPr lang="pl-PL" sz="2800" dirty="0"/>
              <a:t> in SQL Server we </a:t>
            </a:r>
            <a:r>
              <a:rPr lang="pl-PL" sz="2800" dirty="0" err="1"/>
              <a:t>use</a:t>
            </a:r>
            <a:r>
              <a:rPr lang="pl-PL" sz="2800" dirty="0"/>
              <a:t>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5234486"/>
            <a:ext cx="1066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SET STATISTICS IO ON</a:t>
            </a:r>
            <a:endParaRPr lang="pl-PL" sz="2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81CD9B6-4973-4B21-9B04-F1E1FB274FA0}"/>
              </a:ext>
            </a:extLst>
          </p:cNvPr>
          <p:cNvSpPr txBox="1"/>
          <p:nvPr/>
        </p:nvSpPr>
        <p:spPr>
          <a:xfrm>
            <a:off x="990600" y="3429298"/>
            <a:ext cx="1066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DBCC DROPCLEANBUFFERS</a:t>
            </a:r>
          </a:p>
          <a:p>
            <a:r>
              <a:rPr lang="pl-PL" dirty="0"/>
              <a:t>DBCC FREEPROCCACHE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2FE6FE-700D-41BB-B86A-E051551C280C}"/>
              </a:ext>
            </a:extLst>
          </p:cNvPr>
          <p:cNvSpPr txBox="1"/>
          <p:nvPr/>
        </p:nvSpPr>
        <p:spPr>
          <a:xfrm>
            <a:off x="838200" y="4490594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Also</a:t>
            </a:r>
            <a:r>
              <a:rPr lang="pl-PL" sz="2800" dirty="0"/>
              <a:t> we </a:t>
            </a:r>
            <a:r>
              <a:rPr lang="pl-PL" sz="2800" dirty="0" err="1"/>
              <a:t>enable</a:t>
            </a:r>
            <a:r>
              <a:rPr lang="pl-PL" sz="2800" dirty="0"/>
              <a:t> IO </a:t>
            </a:r>
            <a:r>
              <a:rPr lang="pl-PL" sz="2800" dirty="0" err="1"/>
              <a:t>statistics</a:t>
            </a:r>
            <a:r>
              <a:rPr lang="pl-PL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9574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SELECT INTO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199" y="3548228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SELECT …</a:t>
            </a:r>
          </a:p>
          <a:p>
            <a:pPr algn="just"/>
            <a:r>
              <a:rPr lang="pl-PL" sz="2800" dirty="0"/>
              <a:t>INTO X</a:t>
            </a:r>
          </a:p>
          <a:p>
            <a:pPr algn="just"/>
            <a:r>
              <a:rPr lang="pl-PL" sz="2800" dirty="0"/>
              <a:t>FROM …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Surprisingly</a:t>
            </a:r>
            <a:r>
              <a:rPr lang="pl-PL" sz="2800" dirty="0"/>
              <a:t> </a:t>
            </a:r>
            <a:r>
              <a:rPr lang="pl-PL" sz="2800" dirty="0" err="1"/>
              <a:t>common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to </a:t>
            </a:r>
            <a:r>
              <a:rPr lang="pl-PL" sz="2800" b="1" dirty="0" err="1"/>
              <a:t>persist</a:t>
            </a:r>
            <a:r>
              <a:rPr lang="pl-PL" sz="2800" b="1" dirty="0"/>
              <a:t> </a:t>
            </a:r>
            <a:r>
              <a:rPr lang="pl-PL" sz="2800" dirty="0"/>
              <a:t>the </a:t>
            </a:r>
            <a:r>
              <a:rPr lang="pl-PL" sz="2800" dirty="0" err="1"/>
              <a:t>output</a:t>
            </a:r>
            <a:r>
              <a:rPr lang="pl-PL" sz="2800" dirty="0"/>
              <a:t> of the SELECT </a:t>
            </a:r>
            <a:r>
              <a:rPr lang="pl-PL" sz="2800" dirty="0" err="1"/>
              <a:t>statement</a:t>
            </a:r>
            <a:r>
              <a:rPr lang="pl-PL" sz="2800" dirty="0"/>
              <a:t>. It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first</a:t>
            </a:r>
            <a:r>
              <a:rPr lang="pl-PL" sz="2800" dirty="0"/>
              <a:t>-order </a:t>
            </a:r>
            <a:r>
              <a:rPr lang="pl-PL" sz="2800" dirty="0" err="1"/>
              <a:t>warrior</a:t>
            </a:r>
            <a:r>
              <a:rPr lang="pl-PL" sz="2800" dirty="0"/>
              <a:t> in DW </a:t>
            </a:r>
            <a:r>
              <a:rPr lang="pl-PL" sz="2800" dirty="0" err="1"/>
              <a:t>battle</a:t>
            </a:r>
            <a:r>
              <a:rPr lang="pl-PL" sz="2800" dirty="0"/>
              <a:t>: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55498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WITH CUBE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214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	x, 	</a:t>
            </a:r>
          </a:p>
          <a:p>
            <a:pPr algn="just"/>
            <a:r>
              <a:rPr lang="pl-PL" sz="2800" dirty="0"/>
              <a:t>	z WITH CUBE;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Deprecated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to </a:t>
            </a:r>
            <a:r>
              <a:rPr lang="pl-PL" sz="2800" dirty="0" err="1"/>
              <a:t>perform</a:t>
            </a:r>
            <a:r>
              <a:rPr lang="pl-PL" sz="2800" dirty="0"/>
              <a:t> </a:t>
            </a:r>
            <a:r>
              <a:rPr lang="pl-PL" sz="2800" dirty="0" err="1"/>
              <a:t>brute-force</a:t>
            </a:r>
            <a:r>
              <a:rPr lang="pl-PL" sz="2800" dirty="0"/>
              <a:t> </a:t>
            </a:r>
            <a:r>
              <a:rPr lang="pl-PL" sz="2800" dirty="0" err="1"/>
              <a:t>groupping</a:t>
            </a:r>
            <a:r>
              <a:rPr lang="pl-PL" sz="2800" dirty="0"/>
              <a:t>. It </a:t>
            </a:r>
            <a:r>
              <a:rPr lang="pl-PL" sz="2800" dirty="0" err="1"/>
              <a:t>basically</a:t>
            </a:r>
            <a:r>
              <a:rPr lang="pl-PL" sz="2800" dirty="0"/>
              <a:t>  </a:t>
            </a:r>
            <a:r>
              <a:rPr lang="pl-PL" sz="2800" dirty="0" err="1"/>
              <a:t>calculates</a:t>
            </a:r>
            <a:r>
              <a:rPr lang="pl-PL" sz="2800" dirty="0"/>
              <a:t>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combinations</a:t>
            </a:r>
            <a:r>
              <a:rPr lang="pl-PL" sz="2800" dirty="0"/>
              <a:t> of </a:t>
            </a:r>
            <a:r>
              <a:rPr lang="pl-PL" sz="2800" dirty="0" err="1"/>
              <a:t>groupings</a:t>
            </a:r>
            <a:r>
              <a:rPr lang="pl-PL" sz="2800" dirty="0"/>
              <a:t> – as GROUP BY list </a:t>
            </a:r>
            <a:r>
              <a:rPr lang="pl-PL" sz="2800" dirty="0" err="1"/>
              <a:t>suggest</a:t>
            </a:r>
            <a:r>
              <a:rPr lang="pl-PL" sz="2800" dirty="0"/>
              <a:t>. </a:t>
            </a:r>
            <a:r>
              <a:rPr lang="pl-PL" sz="2800" dirty="0" err="1"/>
              <a:t>Historically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conjunction</a:t>
            </a:r>
            <a:r>
              <a:rPr lang="pl-PL" sz="2800" dirty="0"/>
              <a:t> with </a:t>
            </a:r>
            <a:r>
              <a:rPr lang="pl-PL" sz="2800" b="1" dirty="0"/>
              <a:t>SELECT INTO</a:t>
            </a:r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3214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6228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WITH ROLLUP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53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	x, 	</a:t>
            </a:r>
          </a:p>
          <a:p>
            <a:pPr algn="just"/>
            <a:r>
              <a:rPr lang="pl-PL" sz="2800" dirty="0"/>
              <a:t>	z WITH ROLLUP;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Deprecated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. </a:t>
            </a:r>
            <a:r>
              <a:rPr lang="pl-PL" sz="2800" dirty="0" err="1"/>
              <a:t>Remix</a:t>
            </a:r>
            <a:r>
              <a:rPr lang="pl-PL" sz="2800" dirty="0"/>
              <a:t> of WITH CUBE. It </a:t>
            </a:r>
            <a:r>
              <a:rPr lang="pl-PL" sz="2800" dirty="0" err="1"/>
              <a:t>calculates</a:t>
            </a:r>
            <a:r>
              <a:rPr lang="pl-PL" sz="2800" dirty="0"/>
              <a:t> </a:t>
            </a:r>
            <a:r>
              <a:rPr lang="pl-PL" sz="2800" dirty="0" err="1"/>
              <a:t>groups</a:t>
            </a:r>
            <a:r>
              <a:rPr lang="pl-PL" sz="2800" dirty="0"/>
              <a:t>, </a:t>
            </a:r>
            <a:r>
              <a:rPr lang="pl-PL" sz="2800" dirty="0" err="1"/>
              <a:t>folding</a:t>
            </a:r>
            <a:r>
              <a:rPr lang="pl-PL" sz="2800" dirty="0"/>
              <a:t> in </a:t>
            </a:r>
            <a:r>
              <a:rPr lang="pl-PL" sz="2800" dirty="0" err="1"/>
              <a:t>reverse</a:t>
            </a:r>
            <a:r>
              <a:rPr lang="pl-PL" sz="2800" dirty="0"/>
              <a:t> order as GROUP BY list </a:t>
            </a:r>
            <a:r>
              <a:rPr lang="pl-PL" sz="2800" dirty="0" err="1"/>
              <a:t>suggests</a:t>
            </a:r>
            <a:r>
              <a:rPr lang="pl-PL" sz="2800" dirty="0"/>
              <a:t>.</a:t>
            </a:r>
            <a:endParaRPr lang="pl-PL" sz="2800" b="1" dirty="0"/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3214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9421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GROUPING SETS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536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GROUPING SETS(</a:t>
            </a:r>
          </a:p>
          <a:p>
            <a:pPr algn="just"/>
            <a:r>
              <a:rPr lang="pl-PL" sz="2800" dirty="0"/>
              <a:t>	(</a:t>
            </a:r>
            <a:r>
              <a:rPr lang="pl-PL" sz="2800" dirty="0" err="1"/>
              <a:t>x,y,z</a:t>
            </a:r>
            <a:r>
              <a:rPr lang="pl-PL" sz="2800" dirty="0"/>
              <a:t>),</a:t>
            </a:r>
          </a:p>
          <a:p>
            <a:pPr algn="just"/>
            <a:r>
              <a:rPr lang="pl-PL" sz="2800" dirty="0"/>
              <a:t>	(x),</a:t>
            </a:r>
          </a:p>
          <a:p>
            <a:pPr algn="just"/>
            <a:r>
              <a:rPr lang="pl-PL" sz="2800" dirty="0"/>
              <a:t>	()</a:t>
            </a:r>
          </a:p>
          <a:p>
            <a:pPr algn="just"/>
            <a:r>
              <a:rPr lang="pl-PL" sz="2800" dirty="0"/>
              <a:t>);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New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for a fine-</a:t>
            </a:r>
            <a:r>
              <a:rPr lang="pl-PL" sz="2800" dirty="0" err="1"/>
              <a:t>grained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over</a:t>
            </a:r>
            <a:r>
              <a:rPr lang="pl-PL" sz="2800" dirty="0"/>
              <a:t> GROUP BY </a:t>
            </a:r>
            <a:r>
              <a:rPr lang="pl-PL" sz="2800" dirty="0" err="1"/>
              <a:t>groupings</a:t>
            </a:r>
            <a:r>
              <a:rPr lang="pl-PL" sz="2800" dirty="0"/>
              <a:t>. </a:t>
            </a:r>
            <a:r>
              <a:rPr lang="pl-PL" sz="2800" dirty="0" err="1"/>
              <a:t>Due</a:t>
            </a:r>
            <a:r>
              <a:rPr lang="pl-PL" sz="2800" dirty="0"/>
              <a:t> to </a:t>
            </a:r>
            <a:r>
              <a:rPr lang="pl-PL" sz="2800" dirty="0" err="1"/>
              <a:t>its</a:t>
            </a:r>
            <a:r>
              <a:rPr lang="pl-PL" sz="2800" dirty="0"/>
              <a:t> fine-</a:t>
            </a:r>
            <a:r>
              <a:rPr lang="pl-PL" sz="2800" dirty="0" err="1"/>
              <a:t>grained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–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preffered</a:t>
            </a:r>
            <a:r>
              <a:rPr lang="pl-PL" sz="2800" dirty="0"/>
              <a:t> </a:t>
            </a:r>
            <a:r>
              <a:rPr lang="pl-PL" sz="2800" dirty="0" err="1"/>
              <a:t>solution</a:t>
            </a:r>
            <a:r>
              <a:rPr lang="pl-PL" sz="2800" dirty="0"/>
              <a:t> </a:t>
            </a:r>
            <a:r>
              <a:rPr lang="pl-PL" sz="2800" dirty="0" err="1"/>
              <a:t>over</a:t>
            </a:r>
            <a:r>
              <a:rPr lang="pl-PL" sz="2800" dirty="0"/>
              <a:t> the WITH CUBE / WITH ROLLUP</a:t>
            </a:r>
            <a:endParaRPr lang="pl-PL" sz="2800" b="1" dirty="0"/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4348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y,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52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3100" dirty="0"/>
              <a:t>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446245"/>
            <a:ext cx="106612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WITH Temp AS (</a:t>
            </a:r>
          </a:p>
          <a:p>
            <a:pPr lvl="1"/>
            <a:r>
              <a:rPr lang="pl-PL" dirty="0"/>
              <a:t>SELECT </a:t>
            </a:r>
          </a:p>
          <a:p>
            <a:pPr lvl="1"/>
            <a:r>
              <a:rPr lang="pl-PL" dirty="0" err="1"/>
              <a:t>POH.OrderDate</a:t>
            </a:r>
            <a:r>
              <a:rPr lang="pl-PL" dirty="0"/>
              <a:t>,</a:t>
            </a:r>
          </a:p>
          <a:p>
            <a:pPr lvl="1"/>
            <a:r>
              <a:rPr lang="pl-PL" dirty="0" err="1"/>
              <a:t>P.Name</a:t>
            </a:r>
            <a:r>
              <a:rPr lang="pl-PL" dirty="0"/>
              <a:t>,</a:t>
            </a:r>
          </a:p>
          <a:p>
            <a:pPr lvl="1"/>
            <a:r>
              <a:rPr lang="pt-BR" dirty="0"/>
              <a:t>SUM(POD.OrderQty)AS QUANTITY,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POD.UnitPrice</a:t>
            </a:r>
            <a:r>
              <a:rPr lang="en-US" dirty="0"/>
              <a:t>)AS UNIT_PRICE,</a:t>
            </a:r>
          </a:p>
          <a:p>
            <a:pPr lvl="1"/>
            <a:r>
              <a:rPr lang="pl-PL" dirty="0"/>
              <a:t>SUM(</a:t>
            </a:r>
            <a:r>
              <a:rPr lang="pl-PL" dirty="0" err="1"/>
              <a:t>POD.UnitPrice</a:t>
            </a:r>
            <a:r>
              <a:rPr lang="pl-PL" dirty="0"/>
              <a:t>*</a:t>
            </a:r>
            <a:r>
              <a:rPr lang="pl-PL" dirty="0" err="1"/>
              <a:t>POD.OrderQty</a:t>
            </a:r>
            <a:r>
              <a:rPr lang="pl-PL" dirty="0"/>
              <a:t>) AS TOTAL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PurchaseOrderDetail</a:t>
            </a:r>
            <a:r>
              <a:rPr lang="pl-PL" dirty="0"/>
              <a:t>]POD</a:t>
            </a:r>
          </a:p>
          <a:p>
            <a:pPr lvl="1"/>
            <a:r>
              <a:rPr lang="pl-PL" dirty="0"/>
              <a:t>INNER JOIN 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]POHON </a:t>
            </a:r>
            <a:r>
              <a:rPr lang="pl-PL" dirty="0" err="1"/>
              <a:t>POD.PurchaseOrderID</a:t>
            </a:r>
            <a:r>
              <a:rPr lang="pl-PL" dirty="0"/>
              <a:t> = </a:t>
            </a:r>
            <a:r>
              <a:rPr lang="pl-PL" dirty="0" err="1"/>
              <a:t>POH.PurchaseOrderID</a:t>
            </a:r>
            <a:endParaRPr lang="pl-PL" dirty="0"/>
          </a:p>
          <a:p>
            <a:pPr lvl="1"/>
            <a:r>
              <a:rPr lang="pl-PL" dirty="0"/>
              <a:t>INNER JOIN [</a:t>
            </a:r>
            <a:r>
              <a:rPr lang="pl-PL" dirty="0" err="1"/>
              <a:t>Production</a:t>
            </a:r>
            <a:r>
              <a:rPr lang="pl-PL" dirty="0"/>
              <a:t>].[Product]PON </a:t>
            </a:r>
            <a:r>
              <a:rPr lang="pl-PL" dirty="0" err="1"/>
              <a:t>P.ProductID</a:t>
            </a:r>
            <a:r>
              <a:rPr lang="pl-PL" dirty="0"/>
              <a:t> = </a:t>
            </a:r>
            <a:r>
              <a:rPr lang="pl-PL" dirty="0" err="1"/>
              <a:t>POD.ProductID</a:t>
            </a:r>
            <a:endParaRPr lang="pl-PL" dirty="0"/>
          </a:p>
          <a:p>
            <a:r>
              <a:rPr lang="pl-PL" dirty="0"/>
              <a:t>WHERE</a:t>
            </a:r>
          </a:p>
          <a:p>
            <a:pPr lvl="1"/>
            <a:r>
              <a:rPr lang="en-US" dirty="0" err="1"/>
              <a:t>POH.OrderDate</a:t>
            </a:r>
            <a:r>
              <a:rPr lang="en-US" dirty="0"/>
              <a:t> BETWEEN '2011-01-01 00:00:00.000' AND '2012-01-01 00:00:00.000' 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P.Name</a:t>
            </a:r>
            <a:r>
              <a:rPr lang="en-US" dirty="0"/>
              <a:t> = 'Flat Washer 1'</a:t>
            </a:r>
          </a:p>
          <a:p>
            <a:r>
              <a:rPr lang="pl-PL" dirty="0"/>
              <a:t>GROUP BY</a:t>
            </a:r>
          </a:p>
          <a:p>
            <a:pPr lvl="1"/>
            <a:r>
              <a:rPr lang="pl-PL" dirty="0" err="1"/>
              <a:t>P.Name</a:t>
            </a:r>
            <a:r>
              <a:rPr lang="pl-PL" dirty="0"/>
              <a:t>,</a:t>
            </a:r>
          </a:p>
          <a:p>
            <a:r>
              <a:rPr lang="pl-PL" dirty="0" err="1"/>
              <a:t>POH.OrderDate</a:t>
            </a:r>
            <a:r>
              <a:rPr lang="pl-PL" dirty="0"/>
              <a:t>)</a:t>
            </a:r>
          </a:p>
          <a:p>
            <a:r>
              <a:rPr lang="pl-PL" dirty="0"/>
              <a:t>SELECT * FROM Temp;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8317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Sample</a:t>
            </a:r>
            <a:r>
              <a:rPr lang="pl-PL" dirty="0"/>
              <a:t> Database</a:t>
            </a:r>
            <a:br>
              <a:rPr lang="pl-PL" dirty="0"/>
            </a:br>
            <a:r>
              <a:rPr lang="pl-PL" sz="3100" dirty="0"/>
              <a:t>To test </a:t>
            </a:r>
            <a:r>
              <a:rPr lang="pl-PL" sz="3100" dirty="0" err="1"/>
              <a:t>things</a:t>
            </a:r>
            <a:endParaRPr lang="en-US" sz="31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Sample</a:t>
            </a:r>
            <a:r>
              <a:rPr lang="pl-PL" sz="2800" dirty="0"/>
              <a:t> </a:t>
            </a:r>
            <a:r>
              <a:rPr lang="pl-PL" sz="2800" dirty="0" err="1"/>
              <a:t>databases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AdventureWorks</a:t>
            </a:r>
            <a:r>
              <a:rPr lang="pl-PL" sz="2800" dirty="0"/>
              <a:t>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Northwind</a:t>
            </a:r>
            <a:r>
              <a:rPr lang="pl-PL" sz="2800" dirty="0"/>
              <a:t>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AdventureWorks</a:t>
            </a:r>
            <a:r>
              <a:rPr lang="pl-PL" sz="2800" dirty="0"/>
              <a:t> DW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HR (Oracle)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SAMPLE (DB2)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TPC-H/TPC-C/TPC-E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algn="just"/>
            <a:r>
              <a:rPr lang="pl-PL" sz="2800" dirty="0"/>
              <a:t>We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use</a:t>
            </a:r>
            <a:r>
              <a:rPr lang="pl-PL" sz="2800" dirty="0"/>
              <a:t> </a:t>
            </a:r>
            <a:r>
              <a:rPr lang="pl-PL" sz="2800" b="1" dirty="0" err="1"/>
              <a:t>AdventureWorks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52263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/>
              <a:t>Oręż ETL</a:t>
            </a:r>
            <a:br>
              <a:rPr lang="pl-PL"/>
            </a:br>
            <a:r>
              <a:rPr lang="pl-PL" sz="2800"/>
              <a:t>MERGE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en-US" dirty="0"/>
              <a:t>MERGE INTO </a:t>
            </a:r>
            <a:r>
              <a:rPr lang="en-US" dirty="0" err="1"/>
              <a:t>UsersDW</a:t>
            </a:r>
            <a:r>
              <a:rPr lang="en-US" dirty="0"/>
              <a:t> AS Target</a:t>
            </a:r>
          </a:p>
          <a:p>
            <a:r>
              <a:rPr lang="pl-PL" dirty="0"/>
              <a:t>USING </a:t>
            </a:r>
            <a:r>
              <a:rPr lang="pl-PL" dirty="0" err="1"/>
              <a:t>Users</a:t>
            </a:r>
            <a:r>
              <a:rPr lang="pl-PL" dirty="0"/>
              <a:t> AS Source</a:t>
            </a:r>
          </a:p>
          <a:p>
            <a:r>
              <a:rPr lang="en-US" dirty="0"/>
              <a:t>ON </a:t>
            </a:r>
            <a:r>
              <a:rPr lang="en-US" dirty="0" err="1"/>
              <a:t>Target.PESEL</a:t>
            </a:r>
            <a:r>
              <a:rPr lang="en-US" dirty="0"/>
              <a:t> = </a:t>
            </a:r>
            <a:r>
              <a:rPr lang="en-US" dirty="0" err="1"/>
              <a:t>Source.PESEL</a:t>
            </a:r>
            <a:r>
              <a:rPr lang="en-US" dirty="0"/>
              <a:t> AND </a:t>
            </a:r>
            <a:r>
              <a:rPr lang="en-US" dirty="0" err="1"/>
              <a:t>Target.Active</a:t>
            </a:r>
            <a:r>
              <a:rPr lang="en-US" dirty="0"/>
              <a:t> = 1</a:t>
            </a:r>
          </a:p>
          <a:p>
            <a:r>
              <a:rPr lang="pl-PL" dirty="0"/>
              <a:t>WHEN MATCHED THEN</a:t>
            </a:r>
          </a:p>
          <a:p>
            <a:r>
              <a:rPr lang="pl-PL" dirty="0"/>
              <a:t>UPDATE SET Age =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Source.Name</a:t>
            </a:r>
            <a:r>
              <a:rPr lang="pl-PL" dirty="0"/>
              <a:t>, Active = CASE WHEN </a:t>
            </a:r>
            <a:r>
              <a:rPr lang="pl-PL" dirty="0" err="1"/>
              <a:t>Source.Sex</a:t>
            </a:r>
            <a:r>
              <a:rPr lang="pl-PL" dirty="0"/>
              <a:t> = </a:t>
            </a:r>
            <a:r>
              <a:rPr lang="pl-PL" dirty="0" err="1"/>
              <a:t>Target.Sex</a:t>
            </a:r>
            <a:r>
              <a:rPr lang="pl-PL" dirty="0"/>
              <a:t> AND </a:t>
            </a:r>
            <a:r>
              <a:rPr lang="pl-PL" dirty="0" err="1"/>
              <a:t>Source.Surname</a:t>
            </a:r>
            <a:r>
              <a:rPr lang="pl-PL" dirty="0"/>
              <a:t> = </a:t>
            </a:r>
            <a:r>
              <a:rPr lang="pl-PL" dirty="0" err="1"/>
              <a:t>Target.Surname</a:t>
            </a:r>
            <a:r>
              <a:rPr lang="pl-PL" dirty="0"/>
              <a:t> THEN 1 ELSE 0 END, </a:t>
            </a:r>
            <a:r>
              <a:rPr lang="pl-PL" dirty="0" err="1"/>
              <a:t>DateTo</a:t>
            </a:r>
            <a:r>
              <a:rPr lang="pl-PL" dirty="0"/>
              <a:t> = CASE WHEN </a:t>
            </a:r>
            <a:r>
              <a:rPr lang="pl-PL" dirty="0" err="1"/>
              <a:t>Source.Sex</a:t>
            </a:r>
            <a:r>
              <a:rPr lang="pl-PL" dirty="0"/>
              <a:t> = </a:t>
            </a:r>
            <a:r>
              <a:rPr lang="pl-PL" dirty="0" err="1"/>
              <a:t>Target.Sex</a:t>
            </a:r>
            <a:r>
              <a:rPr lang="pl-PL" dirty="0"/>
              <a:t> AND </a:t>
            </a:r>
            <a:r>
              <a:rPr lang="pl-PL" dirty="0" err="1"/>
              <a:t>Source.Surname</a:t>
            </a:r>
            <a:r>
              <a:rPr lang="pl-PL" dirty="0"/>
              <a:t> = </a:t>
            </a:r>
            <a:r>
              <a:rPr lang="pl-PL" dirty="0" err="1"/>
              <a:t>Target.Surname</a:t>
            </a:r>
            <a:r>
              <a:rPr lang="pl-PL" dirty="0"/>
              <a:t> THEN </a:t>
            </a:r>
            <a:r>
              <a:rPr lang="pl-PL" dirty="0" err="1"/>
              <a:t>Target.DateTo</a:t>
            </a:r>
            <a:r>
              <a:rPr lang="pl-PL" dirty="0"/>
              <a:t> ELSE @dupa END</a:t>
            </a:r>
          </a:p>
          <a:p>
            <a:r>
              <a:rPr lang="pl-PL" dirty="0"/>
              <a:t>--INSERT INTO </a:t>
            </a:r>
            <a:r>
              <a:rPr lang="pl-PL" dirty="0" err="1"/>
              <a:t>UsersDW</a:t>
            </a:r>
            <a:r>
              <a:rPr lang="pl-PL" dirty="0"/>
              <a:t>(PESEL, Age, </a:t>
            </a:r>
            <a:r>
              <a:rPr lang="pl-PL" dirty="0" err="1"/>
              <a:t>Surname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Sex, Active) VALUES(</a:t>
            </a:r>
            <a:r>
              <a:rPr lang="pl-PL" dirty="0" err="1"/>
              <a:t>Source.PESEL</a:t>
            </a:r>
            <a:r>
              <a:rPr lang="pl-PL" dirty="0"/>
              <a:t>,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Source.Surname</a:t>
            </a:r>
            <a:r>
              <a:rPr lang="pl-PL" dirty="0"/>
              <a:t>, </a:t>
            </a:r>
            <a:r>
              <a:rPr lang="pl-PL" dirty="0" err="1"/>
              <a:t>Source.Name</a:t>
            </a:r>
            <a:r>
              <a:rPr lang="pl-PL" dirty="0"/>
              <a:t>, </a:t>
            </a:r>
            <a:r>
              <a:rPr lang="pl-PL" dirty="0" err="1"/>
              <a:t>Source.Sex</a:t>
            </a:r>
            <a:r>
              <a:rPr lang="pl-PL" dirty="0"/>
              <a:t>, 1)</a:t>
            </a:r>
          </a:p>
          <a:p>
            <a:r>
              <a:rPr lang="pl-PL" dirty="0"/>
              <a:t>WHEN NOT MATCHED THEN</a:t>
            </a:r>
          </a:p>
          <a:p>
            <a:r>
              <a:rPr lang="pl-PL" dirty="0"/>
              <a:t>INSERT (PESEL, Age, </a:t>
            </a:r>
            <a:r>
              <a:rPr lang="pl-PL" dirty="0" err="1"/>
              <a:t>Surname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Sex, Active, </a:t>
            </a:r>
            <a:r>
              <a:rPr lang="pl-PL" dirty="0" err="1"/>
              <a:t>DateFrom</a:t>
            </a:r>
            <a:r>
              <a:rPr lang="pl-PL" dirty="0"/>
              <a:t>, </a:t>
            </a:r>
            <a:r>
              <a:rPr lang="pl-PL" dirty="0" err="1"/>
              <a:t>DateTo</a:t>
            </a:r>
            <a:r>
              <a:rPr lang="pl-PL" dirty="0"/>
              <a:t>) VALUES(</a:t>
            </a:r>
            <a:r>
              <a:rPr lang="pl-PL" dirty="0" err="1"/>
              <a:t>Source.PESEL</a:t>
            </a:r>
            <a:r>
              <a:rPr lang="pl-PL" dirty="0"/>
              <a:t>,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Source.Surname</a:t>
            </a:r>
            <a:r>
              <a:rPr lang="pl-PL" dirty="0"/>
              <a:t>, </a:t>
            </a:r>
            <a:r>
              <a:rPr lang="pl-PL" dirty="0" err="1"/>
              <a:t>Source.Name</a:t>
            </a:r>
            <a:r>
              <a:rPr lang="pl-PL" dirty="0"/>
              <a:t>, </a:t>
            </a:r>
            <a:r>
              <a:rPr lang="pl-PL" dirty="0" err="1"/>
              <a:t>Source.Sex</a:t>
            </a:r>
            <a:r>
              <a:rPr lang="pl-PL" dirty="0"/>
              <a:t>, 1, @</a:t>
            </a:r>
            <a:r>
              <a:rPr lang="pl-PL" dirty="0" err="1"/>
              <a:t>date</a:t>
            </a:r>
            <a:r>
              <a:rPr lang="pl-PL" dirty="0"/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186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dventure works 2016">
            <a:extLst>
              <a:ext uri="{FF2B5EF4-FFF2-40B4-BE49-F238E27FC236}">
                <a16:creationId xmlns:a16="http://schemas.microsoft.com/office/drawing/2014/main" id="{4F17055F-4557-4B74-A47A-7509A8E9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6A05DE06-AF9C-4697-82A6-CD43A98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77863" y="3177861"/>
            <a:ext cx="6858002" cy="502276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8440"/>
            <a:ext cx="12192000" cy="1081120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/>
              <a:t>Theoretics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Why</a:t>
            </a:r>
            <a:r>
              <a:rPr lang="pl-PL" sz="2800" dirty="0"/>
              <a:t> we </a:t>
            </a:r>
            <a:r>
              <a:rPr lang="pl-PL" sz="2800" dirty="0" err="1"/>
              <a:t>create</a:t>
            </a:r>
            <a:r>
              <a:rPr lang="pl-PL" sz="2800" dirty="0"/>
              <a:t> DW </a:t>
            </a:r>
            <a:r>
              <a:rPr lang="pl-PL" sz="2800" dirty="0" err="1"/>
              <a:t>solutions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believe</a:t>
            </a:r>
            <a:r>
              <a:rPr lang="pl-PL" sz="2800" dirty="0"/>
              <a:t> in the performance </a:t>
            </a:r>
            <a:r>
              <a:rPr lang="pl-PL" sz="2800" dirty="0" err="1"/>
              <a:t>gain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b="1" dirty="0"/>
              <a:t>Single-Version-Of-</a:t>
            </a:r>
            <a:r>
              <a:rPr lang="pl-PL" sz="2800" b="1" dirty="0" err="1"/>
              <a:t>Truth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centraliezed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6A0EA7D-907B-4616-A798-AF4DE5A8FB8C}"/>
              </a:ext>
            </a:extLst>
          </p:cNvPr>
          <p:cNvSpPr txBox="1"/>
          <p:nvPr/>
        </p:nvSpPr>
        <p:spPr>
          <a:xfrm>
            <a:off x="765361" y="4447604"/>
            <a:ext cx="10661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Mainy</a:t>
            </a:r>
            <a:r>
              <a:rPr lang="pl-PL" sz="2800" dirty="0"/>
              <a:t> we want to </a:t>
            </a:r>
            <a:r>
              <a:rPr lang="pl-PL" sz="2800" dirty="0" err="1"/>
              <a:t>describe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Events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Processes</a:t>
            </a:r>
            <a:endParaRPr lang="pl-PL" sz="2800" dirty="0"/>
          </a:p>
          <a:p>
            <a:pPr algn="just"/>
            <a:r>
              <a:rPr lang="pl-PL" sz="2800" dirty="0"/>
              <a:t>In a </a:t>
            </a:r>
            <a:r>
              <a:rPr lang="pl-PL" sz="2800" dirty="0" err="1"/>
              <a:t>way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understandable</a:t>
            </a:r>
            <a:r>
              <a:rPr lang="pl-PL" sz="2800" dirty="0"/>
              <a:t> to business </a:t>
            </a:r>
            <a:r>
              <a:rPr lang="pl-PL" sz="2800" dirty="0" err="1"/>
              <a:t>users</a:t>
            </a:r>
            <a:r>
              <a:rPr lang="pl-P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9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Some</a:t>
            </a:r>
            <a:r>
              <a:rPr lang="pl-PL" sz="2800" dirty="0"/>
              <a:t> notes: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/>
              <a:t>Data </a:t>
            </a:r>
            <a:r>
              <a:rPr lang="pl-PL" sz="2800" b="1" dirty="0" err="1"/>
              <a:t>Warehousing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a proces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Sometimes</a:t>
            </a:r>
            <a:r>
              <a:rPr lang="pl-PL" sz="2800" dirty="0"/>
              <a:t> </a:t>
            </a:r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people</a:t>
            </a:r>
            <a:r>
              <a:rPr lang="pl-PL" sz="2800" dirty="0"/>
              <a:t> </a:t>
            </a:r>
            <a:r>
              <a:rPr lang="pl-PL" sz="2800" dirty="0" err="1"/>
              <a:t>think</a:t>
            </a:r>
            <a:r>
              <a:rPr lang="pl-PL" sz="2800" dirty="0"/>
              <a:t> </a:t>
            </a:r>
            <a:r>
              <a:rPr lang="pl-PL" sz="2800" i="1" dirty="0"/>
              <a:t>Data </a:t>
            </a:r>
            <a:r>
              <a:rPr lang="pl-PL" sz="2800" i="1" dirty="0" err="1"/>
              <a:t>Warehouse</a:t>
            </a:r>
            <a:r>
              <a:rPr lang="pl-PL" sz="2800" i="1" dirty="0"/>
              <a:t>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actually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pl-PL" sz="2800" dirty="0"/>
              <a:t> </a:t>
            </a:r>
            <a:r>
              <a:rPr lang="pl-PL" sz="2800" i="1" dirty="0"/>
              <a:t>Data Mart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specialized</a:t>
            </a:r>
            <a:r>
              <a:rPr lang="pl-PL" sz="2800" dirty="0"/>
              <a:t> </a:t>
            </a:r>
            <a:r>
              <a:rPr lang="pl-PL" sz="2800" dirty="0" err="1"/>
              <a:t>kind</a:t>
            </a:r>
            <a:r>
              <a:rPr lang="pl-PL" sz="2800" dirty="0"/>
              <a:t> of </a:t>
            </a:r>
            <a:r>
              <a:rPr lang="pl-PL" sz="2800" dirty="0" err="1"/>
              <a:t>database</a:t>
            </a:r>
            <a:endParaRPr lang="pl-PL" sz="2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Building</a:t>
            </a:r>
            <a:r>
              <a:rPr lang="pl-PL" sz="2800" dirty="0"/>
              <a:t> DW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dangerous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–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estimated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30% of DW </a:t>
            </a:r>
            <a:r>
              <a:rPr lang="pl-PL" sz="2800" dirty="0" err="1"/>
              <a:t>are</a:t>
            </a:r>
            <a:r>
              <a:rPr lang="pl-PL" sz="2800" dirty="0"/>
              <a:t> a </a:t>
            </a:r>
            <a:r>
              <a:rPr lang="pl-PL" sz="2800" dirty="0" err="1"/>
              <a:t>success</a:t>
            </a:r>
            <a:r>
              <a:rPr lang="pl-PL" sz="2800" dirty="0"/>
              <a:t> (</a:t>
            </a:r>
            <a:r>
              <a:rPr lang="pl-PL" sz="2800" dirty="0" err="1"/>
              <a:t>can’t</a:t>
            </a:r>
            <a:r>
              <a:rPr lang="pl-PL" sz="2800" dirty="0"/>
              <a:t> </a:t>
            </a:r>
            <a:r>
              <a:rPr lang="pl-PL" sz="2800" dirty="0" err="1"/>
              <a:t>give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source</a:t>
            </a:r>
            <a:r>
              <a:rPr lang="pl-PL" sz="2800" dirty="0"/>
              <a:t> on </a:t>
            </a:r>
            <a:r>
              <a:rPr lang="pl-PL" sz="2800" dirty="0" err="1"/>
              <a:t>that</a:t>
            </a:r>
            <a:r>
              <a:rPr lang="pl-PL" sz="2800" dirty="0"/>
              <a:t>, but from my </a:t>
            </a:r>
            <a:r>
              <a:rPr lang="pl-PL" sz="2800" dirty="0" err="1"/>
              <a:t>Exp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reasonable</a:t>
            </a:r>
            <a:r>
              <a:rPr lang="pl-PL" sz="2800" dirty="0"/>
              <a:t> </a:t>
            </a:r>
            <a:r>
              <a:rPr lang="pl-PL" sz="2800" dirty="0" err="1"/>
              <a:t>number</a:t>
            </a:r>
            <a:r>
              <a:rPr lang="pl-PL" sz="28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easily</a:t>
            </a:r>
            <a:r>
              <a:rPr lang="pl-PL" sz="2800" dirty="0"/>
              <a:t> </a:t>
            </a:r>
            <a:r>
              <a:rPr lang="pl-PL" sz="2800" b="1" dirty="0" err="1"/>
              <a:t>fail</a:t>
            </a:r>
            <a:r>
              <a:rPr lang="pl-PL" sz="2800" b="1" dirty="0"/>
              <a:t> </a:t>
            </a:r>
            <a:r>
              <a:rPr lang="pl-PL" sz="2800" dirty="0"/>
              <a:t>the DW </a:t>
            </a:r>
            <a:r>
              <a:rPr lang="pl-PL" sz="2800" dirty="0" err="1"/>
              <a:t>if</a:t>
            </a:r>
            <a:r>
              <a:rPr lang="pl-PL" sz="2800" dirty="0"/>
              <a:t> end-</a:t>
            </a:r>
            <a:r>
              <a:rPr lang="pl-PL" sz="2800" dirty="0" err="1"/>
              <a:t>user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prior</a:t>
            </a:r>
            <a:r>
              <a:rPr lang="pl-PL" sz="2800" dirty="0"/>
              <a:t> </a:t>
            </a:r>
            <a:r>
              <a:rPr lang="pl-PL" sz="2800" dirty="0" err="1"/>
              <a:t>assumptions</a:t>
            </a:r>
            <a:r>
              <a:rPr lang="pl-PL" sz="2800" dirty="0"/>
              <a:t>. </a:t>
            </a:r>
            <a:r>
              <a:rPr lang="pl-PL" sz="2800" dirty="0" err="1"/>
              <a:t>If</a:t>
            </a:r>
            <a:r>
              <a:rPr lang="pl-PL" sz="2800" dirty="0"/>
              <a:t> the data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collected</a:t>
            </a:r>
            <a:r>
              <a:rPr lang="pl-PL" sz="2800" dirty="0"/>
              <a:t> </a:t>
            </a:r>
            <a:r>
              <a:rPr lang="pl-PL" sz="2800" dirty="0" err="1"/>
              <a:t>just</a:t>
            </a:r>
            <a:r>
              <a:rPr lang="pl-PL" sz="2800" dirty="0"/>
              <a:t> for the sake of </a:t>
            </a:r>
            <a:r>
              <a:rPr lang="pl-PL" sz="2800" dirty="0" err="1"/>
              <a:t>collecting</a:t>
            </a:r>
            <a:r>
              <a:rPr lang="pl-PL" sz="2800" dirty="0"/>
              <a:t> the data, the DW </a:t>
            </a:r>
            <a:r>
              <a:rPr lang="pl-PL" sz="2800" dirty="0" err="1"/>
              <a:t>quickly</a:t>
            </a:r>
            <a:r>
              <a:rPr lang="pl-PL" sz="2800" dirty="0"/>
              <a:t> </a:t>
            </a:r>
            <a:r>
              <a:rPr lang="pl-PL" sz="2800" dirty="0" err="1"/>
              <a:t>become</a:t>
            </a:r>
            <a:r>
              <a:rPr lang="pl-PL" sz="2800" dirty="0"/>
              <a:t> </a:t>
            </a:r>
            <a:r>
              <a:rPr lang="pl-PL" sz="2800" b="1" dirty="0"/>
              <a:t>Data </a:t>
            </a:r>
            <a:r>
              <a:rPr lang="pl-PL" sz="2800" b="1" dirty="0" err="1"/>
              <a:t>Silo</a:t>
            </a:r>
            <a:r>
              <a:rPr lang="pl-PL" sz="2800" dirty="0"/>
              <a:t>.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887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If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want to </a:t>
            </a:r>
            <a:r>
              <a:rPr lang="pl-PL" sz="2800" dirty="0" err="1"/>
              <a:t>build</a:t>
            </a:r>
            <a:r>
              <a:rPr lang="pl-PL" sz="2800" dirty="0"/>
              <a:t> the </a:t>
            </a:r>
            <a:r>
              <a:rPr lang="pl-PL" sz="2800" dirty="0" err="1"/>
              <a:t>successfull</a:t>
            </a:r>
            <a:r>
              <a:rPr lang="pl-PL" sz="2800" dirty="0"/>
              <a:t> DW:</a:t>
            </a:r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ctr"/>
            <a:r>
              <a:rPr lang="pl-PL" sz="3200" dirty="0" err="1"/>
              <a:t>You</a:t>
            </a:r>
            <a:r>
              <a:rPr lang="pl-PL" sz="3200" dirty="0"/>
              <a:t> </a:t>
            </a:r>
            <a:r>
              <a:rPr lang="pl-PL" sz="3200" dirty="0" err="1"/>
              <a:t>have</a:t>
            </a:r>
            <a:r>
              <a:rPr lang="pl-PL" sz="3200" dirty="0"/>
              <a:t> to </a:t>
            </a:r>
            <a:r>
              <a:rPr lang="pl-PL" sz="3200" dirty="0" err="1"/>
              <a:t>find</a:t>
            </a:r>
            <a:r>
              <a:rPr lang="pl-PL" sz="3200" dirty="0"/>
              <a:t> a „</a:t>
            </a:r>
            <a:r>
              <a:rPr lang="pl-PL" sz="3200" b="1" dirty="0" err="1"/>
              <a:t>moron</a:t>
            </a:r>
            <a:r>
              <a:rPr lang="pl-PL" sz="3200" b="1" dirty="0"/>
              <a:t>” </a:t>
            </a:r>
            <a:r>
              <a:rPr lang="pl-PL" sz="3200" dirty="0"/>
              <a:t>in </a:t>
            </a:r>
            <a:r>
              <a:rPr lang="pl-PL" sz="3200" dirty="0" err="1"/>
              <a:t>company</a:t>
            </a:r>
            <a:r>
              <a:rPr lang="pl-PL" sz="3200" dirty="0"/>
              <a:t> </a:t>
            </a:r>
            <a:r>
              <a:rPr lang="pl-PL" sz="3200" dirty="0" err="1"/>
              <a:t>who</a:t>
            </a:r>
            <a:r>
              <a:rPr lang="pl-PL" sz="3200" dirty="0"/>
              <a:t> </a:t>
            </a:r>
            <a:r>
              <a:rPr lang="pl-PL" sz="3200" dirty="0" err="1"/>
              <a:t>knows</a:t>
            </a:r>
            <a:r>
              <a:rPr lang="pl-PL" sz="3200" dirty="0"/>
              <a:t> </a:t>
            </a: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DWs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</a:t>
            </a:r>
            <a:r>
              <a:rPr lang="pl-PL" sz="3200" dirty="0" err="1"/>
              <a:t>build</a:t>
            </a:r>
            <a:r>
              <a:rPr lang="pl-PL" sz="3200" dirty="0"/>
              <a:t> for… and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ready</a:t>
            </a:r>
            <a:r>
              <a:rPr lang="pl-PL" sz="3200" dirty="0"/>
              <a:t> to </a:t>
            </a:r>
            <a:r>
              <a:rPr lang="pl-PL" sz="3200" dirty="0" err="1"/>
              <a:t>defend</a:t>
            </a:r>
            <a:r>
              <a:rPr lang="pl-PL" sz="3200" dirty="0"/>
              <a:t> the </a:t>
            </a:r>
            <a:r>
              <a:rPr lang="pl-PL" sz="3200" dirty="0" err="1"/>
              <a:t>concept</a:t>
            </a:r>
            <a:r>
              <a:rPr lang="pl-PL" sz="3200" dirty="0"/>
              <a:t> of </a:t>
            </a:r>
            <a:r>
              <a:rPr lang="pl-PL" sz="3200" dirty="0" err="1"/>
              <a:t>building</a:t>
            </a:r>
            <a:r>
              <a:rPr lang="pl-PL" sz="3200" dirty="0"/>
              <a:t> the DW in front of CEO/CTO/</a:t>
            </a:r>
            <a:r>
              <a:rPr lang="pl-PL" sz="3200" dirty="0" err="1"/>
              <a:t>board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6252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F65009C-8D1D-4C6E-9969-FE46E219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46" y="1178419"/>
            <a:ext cx="7665001" cy="572465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E5B1380-4656-491F-B1CE-C35E10675C4C}"/>
              </a:ext>
            </a:extLst>
          </p:cNvPr>
          <p:cNvSpPr txBox="1"/>
          <p:nvPr/>
        </p:nvSpPr>
        <p:spPr>
          <a:xfrm>
            <a:off x="838201" y="1816021"/>
            <a:ext cx="3186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Model 1: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Process-centric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direct</a:t>
            </a:r>
            <a:r>
              <a:rPr lang="pl-PL" sz="2800" dirty="0"/>
              <a:t> </a:t>
            </a:r>
            <a:r>
              <a:rPr lang="pl-PL" sz="2800" dirty="0" err="1"/>
              <a:t>access</a:t>
            </a:r>
            <a:r>
              <a:rPr lang="pl-PL" sz="2800" dirty="0"/>
              <a:t> to </a:t>
            </a:r>
            <a:r>
              <a:rPr lang="pl-PL" sz="2800" dirty="0" err="1"/>
              <a:t>DBs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106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E5B1380-4656-491F-B1CE-C35E10675C4C}"/>
              </a:ext>
            </a:extLst>
          </p:cNvPr>
          <p:cNvSpPr txBox="1"/>
          <p:nvPr/>
        </p:nvSpPr>
        <p:spPr>
          <a:xfrm>
            <a:off x="838201" y="1816021"/>
            <a:ext cx="3186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Model 2: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Event-</a:t>
            </a:r>
            <a:r>
              <a:rPr lang="pl-PL" sz="2800" dirty="0" err="1"/>
              <a:t>based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indirect</a:t>
            </a:r>
            <a:r>
              <a:rPr lang="pl-PL" sz="2800" dirty="0"/>
              <a:t> </a:t>
            </a:r>
            <a:r>
              <a:rPr lang="pl-PL" sz="2800" dirty="0" err="1"/>
              <a:t>access</a:t>
            </a:r>
            <a:r>
              <a:rPr lang="pl-PL" sz="2800" dirty="0"/>
              <a:t> to </a:t>
            </a:r>
            <a:r>
              <a:rPr lang="pl-PL" sz="2800" dirty="0" err="1"/>
              <a:t>DBs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Staging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required</a:t>
            </a:r>
            <a:r>
              <a:rPr lang="pl-PL" sz="2800" b="1" dirty="0"/>
              <a:t> (as </a:t>
            </a:r>
            <a:r>
              <a:rPr lang="pl-PL" sz="2800" b="1" dirty="0" err="1"/>
              <a:t>insurance</a:t>
            </a:r>
            <a:r>
              <a:rPr lang="pl-PL" sz="2800" b="1" dirty="0"/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E068D2-433C-46E8-8BCB-78F75F2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49" y="1296848"/>
            <a:ext cx="8151445" cy="55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55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994</Words>
  <Application>Microsoft Office PowerPoint</Application>
  <PresentationFormat>Panoramiczny</PresentationFormat>
  <Paragraphs>140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Data Warehousing</vt:lpstr>
      <vt:lpstr>Sample Database To test things</vt:lpstr>
      <vt:lpstr>Schema</vt:lpstr>
      <vt:lpstr>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ETLs</vt:lpstr>
      <vt:lpstr>ETLs Utilities Justice</vt:lpstr>
      <vt:lpstr>ETLs Utilities SELECT INTO</vt:lpstr>
      <vt:lpstr>ETLs Utilities WITH CUBE</vt:lpstr>
      <vt:lpstr>ETLs Utilities WITH ROLLUP</vt:lpstr>
      <vt:lpstr>ETLs Utilities GROUPING SETS</vt:lpstr>
      <vt:lpstr>ETLs Utilities SQL</vt:lpstr>
      <vt:lpstr>Oręż ETL MERGE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46</cp:revision>
  <dcterms:created xsi:type="dcterms:W3CDTF">2018-04-22T20:05:29Z</dcterms:created>
  <dcterms:modified xsi:type="dcterms:W3CDTF">2019-04-26T14:59:02Z</dcterms:modified>
</cp:coreProperties>
</file>