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0" r:id="rId5"/>
    <p:sldId id="269" r:id="rId6"/>
    <p:sldId id="267" r:id="rId7"/>
    <p:sldId id="268" r:id="rId8"/>
    <p:sldId id="271" r:id="rId9"/>
    <p:sldId id="272" r:id="rId10"/>
    <p:sldId id="273" r:id="rId11"/>
    <p:sldId id="274" r:id="rId12"/>
    <p:sldId id="265" r:id="rId13"/>
    <p:sldId id="275" r:id="rId14"/>
    <p:sldId id="276" r:id="rId15"/>
    <p:sldId id="277" r:id="rId16"/>
    <p:sldId id="278" r:id="rId17"/>
    <p:sldId id="279" r:id="rId18"/>
    <p:sldId id="282" r:id="rId19"/>
    <p:sldId id="281" r:id="rId20"/>
    <p:sldId id="285" r:id="rId21"/>
    <p:sldId id="283" r:id="rId22"/>
    <p:sldId id="284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08E39F-A4BE-4612-B3CD-285218F80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278B66-CC8B-4CAB-AE76-B8C6ACEF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E60CA0-4C1B-4D5B-9E65-C0532066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3ECFB9-F55C-4BF2-9735-6362E1E6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803D57-7124-4209-8A95-A2F8EF1F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5BC955-9920-4E68-9E9C-3816513F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4411BDE-1DF8-4A43-A376-45F1F354C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E2E23F6-1B9B-4ED9-8E80-5B17BAB7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348FC7-CBFD-4DEB-A7FC-57D01EC2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8A9635-7446-4B28-9E2B-A6432732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97C203A-1F41-4EA7-ACAC-3E27260AA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9D2E8A7-33D9-4494-AEB7-08C10FE9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CCF8B3-58D2-4737-AFC7-632D54F8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68274A-71C2-4DF1-8CC2-B5CD30DD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556FCE-EB2D-47FC-BCCA-DB231A30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ED3F80-59B3-402C-9CF0-CD2E4E5F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B2BADF-4B01-428F-819D-D567A056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7F12F4-D487-403A-BC3B-7B168CBA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442D63-F1E6-4849-96C3-76D4ED59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546B79-071F-45C2-86B9-BF20C41D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3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922C3A-E36B-46DE-966A-63B855CE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77E8BE-CD4C-4DF2-A39E-EA7119876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F044B1-5662-4E53-B78B-C2860998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C7EA33-A506-4184-944C-9A2060D1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32EE9E-A87E-486F-A91E-D085BB38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E270A5-CC7F-4C19-80AF-F26DAE00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BE6FB8-CA5F-4F3C-8FF8-691159F74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5A72788-615E-42E0-A41F-C31EBFBA4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ED931A0-BE3D-4145-A1D5-3F9FBB96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2B4A581-03A1-488D-97C9-96D33D3C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5A5750-D3E4-42D6-880B-73660086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453C76-E741-4114-BCCD-E8C9FFBC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1C21D1-6F97-4940-AD48-5C0ADF2B4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E84EA91-9D89-48F4-8209-B895B9C72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ED21640-97F0-4F3A-8CE7-D4544FBE1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CA793EC-D6F5-4291-9601-355136D53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6D315F9-8166-46A5-B3AF-49B39E45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CF8BBB9-BB27-4928-A17B-8489098F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BD60F81-7F4F-4D9A-98D9-CFA6F57C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705DCD-05F6-4503-97A6-1D9F0018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A633736-6ED1-42EA-88F7-2966083F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0B1FD0-017C-4ABA-A642-1E2D49DE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4498DE9-8A2D-46B1-BB82-03F0757E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55BBA17-4333-4EDA-A3A8-01B338C6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9C7067E-6456-426F-A3E1-36CF60A4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0662B2-74CE-435D-8DC5-E24EE88E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3B9164-DF94-4AD2-9E5D-749754E2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31BEC8-ECD9-4E8D-9D6C-1B0EB718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139321D-FF18-44B7-87D2-927E62C46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70631FE-D0A6-422A-BE9D-923A72E1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9DCADCC-A672-4FA1-95C1-75071B2E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1E1087A-CF23-4334-9AAC-07D3B7CB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079E3C-0812-4BCC-A8D1-68D56274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6BF0B40-86C1-407A-9598-48A3653E6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7F11987-11BD-4AC9-B59A-1AB05D3C5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6EE8C1-BD91-44E1-978E-11F0BD11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28624C4-11B6-49AF-A69D-5EB78566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AA250D5-F336-43A7-A579-01CB2B74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3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08900EE-C16D-496C-9678-CC692FC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BEBE740-A889-4AC6-AF37-86E50244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5A59D6-A758-4386-A5FA-F2926E2A6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83C7-B377-43D9-9F1F-1C9EB4F941C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4364AD-53EB-4ED8-B967-C6C34D985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82BFF46-E740-4B50-A237-ADC490A0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2D9C68-E192-4780-8DC2-0A62B78D7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Alokacja pamięci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D5593C-8FD9-4ABD-A4B0-B944D7BD6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Czyli trochę o budowie języka</a:t>
            </a:r>
            <a:endParaRPr lang="en-US" dirty="0"/>
          </a:p>
        </p:txBody>
      </p:sp>
      <p:pic>
        <p:nvPicPr>
          <p:cNvPr id="1026" name="Picture 2" descr="Znalezione obrazy dla zapytania kia prz">
            <a:extLst>
              <a:ext uri="{FF2B5EF4-FFF2-40B4-BE49-F238E27FC236}">
                <a16:creationId xmlns:a16="http://schemas.microsoft.com/office/drawing/2014/main" id="{230F8CB3-5334-477E-AB4F-1F90E6F61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83" y="219075"/>
            <a:ext cx="13811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F201DE3-388E-44DC-8D1D-D90CAEE20DB1}"/>
              </a:ext>
            </a:extLst>
          </p:cNvPr>
          <p:cNvSpPr txBox="1"/>
          <p:nvPr/>
        </p:nvSpPr>
        <p:spPr>
          <a:xfrm>
            <a:off x="9545216" y="6027576"/>
            <a:ext cx="241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Maciej Penar ©</a:t>
            </a:r>
          </a:p>
          <a:p>
            <a:r>
              <a:rPr lang="en-US" dirty="0"/>
              <a:t>mpenar@kia.prz.edu.pl</a:t>
            </a:r>
          </a:p>
        </p:txBody>
      </p:sp>
    </p:spTree>
    <p:extLst>
      <p:ext uri="{BB962C8B-B14F-4D97-AF65-F5344CB8AC3E}">
        <p14:creationId xmlns:p14="http://schemas.microsoft.com/office/powerpoint/2010/main" val="43410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Zasięg zmiennej 6/5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723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Łatwo się zgubić i zrobić źle… bardzo źle: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C54200E-5F55-479D-9256-F798711E1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72376"/>
            <a:ext cx="8001234" cy="408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8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Sterta i Stos</a:t>
            </a:r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2B4B876-F727-4A9C-AFD8-E560920D0749}"/>
              </a:ext>
            </a:extLst>
          </p:cNvPr>
          <p:cNvSpPr txBox="1"/>
          <p:nvPr/>
        </p:nvSpPr>
        <p:spPr>
          <a:xfrm>
            <a:off x="838200" y="6223246"/>
            <a:ext cx="9570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000" dirty="0"/>
              <a:t>https://sites.google.com/site/wdhamilttutorials/c/q2/stack_vs_heap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AD2D616-AB7E-41EA-99D6-D319C1272BA6}"/>
              </a:ext>
            </a:extLst>
          </p:cNvPr>
          <p:cNvSpPr txBox="1"/>
          <p:nvPr/>
        </p:nvSpPr>
        <p:spPr>
          <a:xfrm>
            <a:off x="914400" y="1819922"/>
            <a:ext cx="72353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Dwa intersujące obszary pamięci operacyjnej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l-PL" sz="2800" dirty="0"/>
              <a:t>Stos (</a:t>
            </a:r>
            <a:r>
              <a:rPr lang="pl-PL" sz="2800" dirty="0" err="1"/>
              <a:t>Stack</a:t>
            </a:r>
            <a:r>
              <a:rPr lang="pl-PL" sz="2800" dirty="0"/>
              <a:t>) – odpowiada za automatyczne zarządzanie pamięcią operacyjną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l-PL" sz="2800" dirty="0"/>
              <a:t>Sterta (</a:t>
            </a:r>
            <a:r>
              <a:rPr lang="pl-PL" sz="2800" dirty="0" err="1"/>
              <a:t>Heap</a:t>
            </a:r>
            <a:r>
              <a:rPr lang="pl-PL" sz="2800" dirty="0"/>
              <a:t>) – odpowiada za dynamiczne (ręczne) zarządzanie pamięcią operacyjną – słowa kluczowe </a:t>
            </a:r>
            <a:r>
              <a:rPr lang="pl-PL" sz="2800" b="1" dirty="0" err="1"/>
              <a:t>new</a:t>
            </a:r>
            <a:r>
              <a:rPr lang="pl-PL" sz="2800" dirty="0"/>
              <a:t> oraz </a:t>
            </a:r>
            <a:r>
              <a:rPr lang="pl-PL" sz="2800" b="1" dirty="0" err="1"/>
              <a:t>delete</a:t>
            </a:r>
            <a:r>
              <a:rPr lang="pl-PL" sz="2800" dirty="0"/>
              <a:t> </a:t>
            </a:r>
          </a:p>
        </p:txBody>
      </p:sp>
      <p:pic>
        <p:nvPicPr>
          <p:cNvPr id="3074" name="Picture 2" descr="http://www.andrew.cmu.edu/course/15-440-s12/applications/ln/proccontext.jpg">
            <a:extLst>
              <a:ext uri="{FF2B5EF4-FFF2-40B4-BE49-F238E27FC236}">
                <a16:creationId xmlns:a16="http://schemas.microsoft.com/office/drawing/2014/main" id="{97658E47-F7B2-4037-921E-FD7975E05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01" y="1690073"/>
            <a:ext cx="4036083" cy="341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956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 – ćwiczenie 0a</a:t>
            </a:r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2ACECE-9130-4EC9-B5B6-07370F258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3" y="1611314"/>
            <a:ext cx="12192000" cy="452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4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 – ćwiczenie 0b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838A43D-FF04-4A3C-8421-2F979719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12" y="1690688"/>
            <a:ext cx="5712688" cy="49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13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 – ćwiczenie 0b</a:t>
            </a:r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EBC6946-C1CB-427D-AC3E-AF050983A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4843"/>
            <a:ext cx="12192000" cy="507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6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 – ćwiczenie 1/4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FA46731-B0B3-428A-9765-AB5FB37DF16C}"/>
              </a:ext>
            </a:extLst>
          </p:cNvPr>
          <p:cNvSpPr txBox="1"/>
          <p:nvPr/>
        </p:nvSpPr>
        <p:spPr>
          <a:xfrm>
            <a:off x="648070" y="1690688"/>
            <a:ext cx="89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Narysować stan stosu w wybranym momencie wykonania kodu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81093FD-5771-41B9-858E-2149AA343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0" y="2212343"/>
            <a:ext cx="9502328" cy="360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46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 – ćwiczenie 2/4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FA46731-B0B3-428A-9765-AB5FB37DF16C}"/>
              </a:ext>
            </a:extLst>
          </p:cNvPr>
          <p:cNvSpPr txBox="1"/>
          <p:nvPr/>
        </p:nvSpPr>
        <p:spPr>
          <a:xfrm>
            <a:off x="648070" y="1690688"/>
            <a:ext cx="89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Narysować stan stosu w wybranym momencie wykonania kodu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C527769-D54F-4048-B686-4D71DC86E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25" y="2286693"/>
            <a:ext cx="4240984" cy="436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 – ćwiczenie 0c</a:t>
            </a:r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57136EA-C2E5-454A-84A4-D0CF0A65E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0066"/>
            <a:ext cx="12192000" cy="42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 – ćwiczenie 3/4</a:t>
            </a:r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2849521-CAC3-496D-89A1-C7D014E6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74" y="1571948"/>
            <a:ext cx="6720950" cy="487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85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Sterta – ćwiczenie 0d</a:t>
            </a:r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DC5A228-B9B8-4AC7-8C4F-C8733EE52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2930"/>
            <a:ext cx="12192000" cy="44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8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2B4B876-F727-4A9C-AFD8-E560920D0749}"/>
              </a:ext>
            </a:extLst>
          </p:cNvPr>
          <p:cNvSpPr txBox="1"/>
          <p:nvPr/>
        </p:nvSpPr>
        <p:spPr>
          <a:xfrm>
            <a:off x="914400" y="1819922"/>
            <a:ext cx="95701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l-PL" sz="4000" dirty="0"/>
              <a:t>Automatyczne zarządzanie pamięcią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l-PL" sz="4000" dirty="0"/>
              <a:t>Dynamiczne zarządzanie pamięcią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l-PL" sz="4000" strike="sngStrike" dirty="0"/>
              <a:t>Statyczne zarządzanie pamięcią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l-PL" sz="4000" dirty="0"/>
          </a:p>
        </p:txBody>
      </p:sp>
      <p:pic>
        <p:nvPicPr>
          <p:cNvPr id="2050" name="Picture 2" descr="Znalezione obrazy dla zapytania how do i reach these kids">
            <a:extLst>
              <a:ext uri="{FF2B5EF4-FFF2-40B4-BE49-F238E27FC236}">
                <a16:creationId xmlns:a16="http://schemas.microsoft.com/office/drawing/2014/main" id="{AE1AA238-F251-46B0-BFA4-BE6B4217F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02" y="3787285"/>
            <a:ext cx="5950998" cy="307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71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Sterta</a:t>
            </a:r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208C230-DD43-4B16-B0B9-134134FDD888}"/>
              </a:ext>
            </a:extLst>
          </p:cNvPr>
          <p:cNvSpPr txBox="1"/>
          <p:nvPr/>
        </p:nvSpPr>
        <p:spPr>
          <a:xfrm>
            <a:off x="838200" y="1846555"/>
            <a:ext cx="102677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l-PL" sz="4400" dirty="0"/>
              <a:t>Sterta może nie być przestrzenią ciągłą (Stos jest, bo nie możemy w niego ingerować)</a:t>
            </a:r>
          </a:p>
          <a:p>
            <a:pPr marL="742950" indent="-742950">
              <a:buFont typeface="+mj-lt"/>
              <a:buAutoNum type="arabicPeriod"/>
            </a:pPr>
            <a:r>
              <a:rPr lang="pl-PL" sz="4400" dirty="0">
                <a:solidFill>
                  <a:srgbClr val="FF0000"/>
                </a:solidFill>
              </a:rPr>
              <a:t>Dla każdego wskaźnika utworzonego poprzez </a:t>
            </a:r>
            <a:r>
              <a:rPr lang="pl-PL" sz="4400" b="1" dirty="0" err="1">
                <a:solidFill>
                  <a:srgbClr val="FF0000"/>
                </a:solidFill>
              </a:rPr>
              <a:t>new</a:t>
            </a:r>
            <a:r>
              <a:rPr lang="pl-PL" sz="4400" b="1" dirty="0">
                <a:solidFill>
                  <a:srgbClr val="FF0000"/>
                </a:solidFill>
              </a:rPr>
              <a:t> </a:t>
            </a:r>
            <a:r>
              <a:rPr lang="pl-PL" sz="4400" dirty="0">
                <a:solidFill>
                  <a:srgbClr val="FF0000"/>
                </a:solidFill>
              </a:rPr>
              <a:t>muszę wywołać </a:t>
            </a:r>
            <a:r>
              <a:rPr lang="pl-PL" sz="4400" b="1" dirty="0" err="1">
                <a:solidFill>
                  <a:srgbClr val="FF0000"/>
                </a:solidFill>
              </a:rPr>
              <a:t>delete</a:t>
            </a:r>
            <a:endParaRPr lang="pl-PL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734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Sterta – ćwiczenie 4/4</a:t>
            </a:r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9DAFD86-6EA4-475E-98BA-B58935C2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08" y="1469763"/>
            <a:ext cx="8929133" cy="47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35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 co to było?</a:t>
            </a:r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208C230-DD43-4B16-B0B9-134134FDD888}"/>
              </a:ext>
            </a:extLst>
          </p:cNvPr>
          <p:cNvSpPr txBox="1"/>
          <p:nvPr/>
        </p:nvSpPr>
        <p:spPr>
          <a:xfrm>
            <a:off x="838200" y="1846555"/>
            <a:ext cx="10267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Bo automatyczne zarządzanie pamięcią na ogół wymaga żeby programista (czyt. Kompilator) wiedział ile elementów program będzie przetwarzał…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Dlatego korzystamy z klasy </a:t>
            </a:r>
            <a:r>
              <a:rPr lang="pl-PL" dirty="0" err="1"/>
              <a:t>vector</a:t>
            </a:r>
            <a:r>
              <a:rPr lang="pl-PL" dirty="0"/>
              <a:t> która „pod spodem” korzysta z dynamicznego zarządzania pamięcią, ale nie musimy tego wiedzieć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Gdybyśmy chcieli zamienić </a:t>
            </a:r>
            <a:r>
              <a:rPr lang="pl-PL" dirty="0" err="1"/>
              <a:t>vector</a:t>
            </a:r>
            <a:r>
              <a:rPr lang="pl-PL" dirty="0"/>
              <a:t> na tablicę, to możemy mieć problem: np.</a:t>
            </a:r>
          </a:p>
          <a:p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length</a:t>
            </a:r>
            <a:r>
              <a:rPr lang="pl-PL" dirty="0"/>
              <a:t>;</a:t>
            </a:r>
          </a:p>
          <a:p>
            <a:r>
              <a:rPr lang="pl-PL" dirty="0" err="1"/>
              <a:t>cin</a:t>
            </a:r>
            <a:r>
              <a:rPr lang="pl-PL" dirty="0"/>
              <a:t> &gt;&gt; </a:t>
            </a:r>
            <a:r>
              <a:rPr lang="pl-PL" dirty="0" err="1"/>
              <a:t>length</a:t>
            </a:r>
            <a:r>
              <a:rPr lang="pl-PL" dirty="0"/>
              <a:t>;</a:t>
            </a:r>
          </a:p>
          <a:p>
            <a:r>
              <a:rPr lang="pl-PL" dirty="0"/>
              <a:t>Person </a:t>
            </a:r>
            <a:r>
              <a:rPr lang="pl-PL" dirty="0" err="1"/>
              <a:t>array</a:t>
            </a:r>
            <a:r>
              <a:rPr lang="pl-PL" dirty="0"/>
              <a:t>[</a:t>
            </a:r>
            <a:r>
              <a:rPr lang="pl-PL" dirty="0" err="1"/>
              <a:t>length</a:t>
            </a:r>
            <a:r>
              <a:rPr lang="pl-PL" dirty="0"/>
              <a:t>];  		// To się zazwyczaj nie skompiluje</a:t>
            </a:r>
          </a:p>
          <a:p>
            <a:r>
              <a:rPr lang="pl-PL" dirty="0"/>
              <a:t>Person * array2 = </a:t>
            </a:r>
            <a:r>
              <a:rPr lang="pl-PL" dirty="0" err="1"/>
              <a:t>new</a:t>
            </a:r>
            <a:r>
              <a:rPr lang="pl-PL" dirty="0"/>
              <a:t> Person[</a:t>
            </a:r>
            <a:r>
              <a:rPr lang="pl-PL" dirty="0" err="1"/>
              <a:t>length</a:t>
            </a:r>
            <a:r>
              <a:rPr lang="pl-PL" dirty="0"/>
              <a:t>]; 	// To już tak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 czasem chcemy przedłużyć żywot </a:t>
            </a:r>
            <a:r>
              <a:rPr lang="pl-PL" b="1" dirty="0"/>
              <a:t>obiektu </a:t>
            </a:r>
            <a:r>
              <a:rPr lang="pl-PL" dirty="0"/>
              <a:t>w pamięci na ciężki do określenia czas…</a:t>
            </a:r>
            <a:endParaRPr lang="pl-PL" b="1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439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That’s all for now</a:t>
            </a:r>
          </a:p>
        </p:txBody>
      </p:sp>
    </p:spTree>
    <p:extLst>
      <p:ext uri="{BB962C8B-B14F-4D97-AF65-F5344CB8AC3E}">
        <p14:creationId xmlns:p14="http://schemas.microsoft.com/office/powerpoint/2010/main" val="62604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Rezerwacja pamięci 1/2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97920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Deklaracja zmiennej oznacza </a:t>
            </a:r>
            <a:r>
              <a:rPr lang="pl-PL" sz="2800" b="1" dirty="0"/>
              <a:t>rezerwację </a:t>
            </a:r>
            <a:r>
              <a:rPr lang="pl-PL" sz="2800" dirty="0"/>
              <a:t>pamięci!</a:t>
            </a:r>
          </a:p>
          <a:p>
            <a:pPr algn="just"/>
            <a:endParaRPr lang="pl-PL" sz="2800" dirty="0"/>
          </a:p>
          <a:p>
            <a:pPr algn="just"/>
            <a:r>
              <a:rPr lang="pl-PL" sz="2800" dirty="0"/>
              <a:t>Należy pamiętać że: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Zostanie zarezerwowanej tyle pamięci ile zwraca wyrażenie: </a:t>
            </a:r>
            <a:r>
              <a:rPr lang="pl-PL" sz="2800" b="1" dirty="0" err="1"/>
              <a:t>sizeof</a:t>
            </a:r>
            <a:r>
              <a:rPr lang="pl-PL" sz="2800" b="1" dirty="0"/>
              <a:t>(typ)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Typ wskaźnikowy stanowi osobną kwestię: </a:t>
            </a:r>
            <a:r>
              <a:rPr lang="pl-PL" sz="2800" b="1" dirty="0" err="1"/>
              <a:t>sizeof</a:t>
            </a:r>
            <a:r>
              <a:rPr lang="pl-PL" sz="2800" b="1" dirty="0"/>
              <a:t>(typ *) </a:t>
            </a:r>
            <a:r>
              <a:rPr lang="pl-PL" sz="2800" dirty="0"/>
              <a:t>– wszystkie typy wskaźnikowe mają stałą długość i zależą od systemu/kompilatora. </a:t>
            </a:r>
            <a:r>
              <a:rPr lang="pl-PL" sz="2800" b="1" dirty="0"/>
              <a:t>Typ wskaźnikowy też rezerwuje pamięć</a:t>
            </a:r>
            <a:r>
              <a:rPr lang="pl-PL" sz="2800" dirty="0"/>
              <a:t>.</a:t>
            </a:r>
            <a:r>
              <a:rPr lang="pl-PL" sz="2800" b="1" dirty="0"/>
              <a:t> </a:t>
            </a:r>
            <a:r>
              <a:rPr lang="pl-PL" sz="2800" dirty="0"/>
              <a:t> </a:t>
            </a:r>
          </a:p>
          <a:p>
            <a:pPr algn="just"/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30177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Rezerwacja pamięci 2/2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97920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int</a:t>
            </a:r>
            <a:r>
              <a:rPr lang="pl-PL" sz="2800" dirty="0"/>
              <a:t> x; 			// Rezerwuje 4 bajty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int</a:t>
            </a:r>
            <a:r>
              <a:rPr lang="pl-PL" sz="2800" dirty="0"/>
              <a:t> x = 10;		// Rezerwuje 4 bajty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int</a:t>
            </a:r>
            <a:r>
              <a:rPr lang="pl-PL" sz="2800" dirty="0"/>
              <a:t> * </a:t>
            </a:r>
            <a:r>
              <a:rPr lang="pl-PL" sz="2800" dirty="0" err="1"/>
              <a:t>pt</a:t>
            </a:r>
            <a:r>
              <a:rPr lang="pl-PL" sz="2800" dirty="0"/>
              <a:t> = &amp;x;		// Rezerwuje 4 lub 8 bajtów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/>
              <a:t>char x;			// Rezerwuje 1 bajt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float</a:t>
            </a:r>
            <a:r>
              <a:rPr lang="pl-PL" sz="2800" dirty="0"/>
              <a:t> x;			// Rezerwuje 4 bajty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long</a:t>
            </a:r>
            <a:r>
              <a:rPr lang="pl-PL" sz="2800" dirty="0"/>
              <a:t> </a:t>
            </a:r>
            <a:r>
              <a:rPr lang="pl-PL" sz="2800" dirty="0" err="1"/>
              <a:t>long</a:t>
            </a:r>
            <a:r>
              <a:rPr lang="pl-PL" sz="2800" dirty="0"/>
              <a:t> x;		// Rezerwuje 8 bajtów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double</a:t>
            </a:r>
            <a:r>
              <a:rPr lang="pl-PL" sz="2800" dirty="0"/>
              <a:t> x;		// Rezerwuje 8 bajtów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/>
              <a:t>char x[10];		// Rezerwuje 1 * 10 bajtów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int</a:t>
            </a:r>
            <a:r>
              <a:rPr lang="pl-PL" sz="2800" dirty="0"/>
              <a:t> x[10];			// Rezerwuje 4 * 10 bajtów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/>
              <a:t> </a:t>
            </a:r>
            <a:r>
              <a:rPr lang="pl-PL" sz="2800" dirty="0" err="1"/>
              <a:t>struct</a:t>
            </a:r>
            <a:r>
              <a:rPr lang="pl-PL" sz="2800" dirty="0"/>
              <a:t>/</a:t>
            </a:r>
            <a:r>
              <a:rPr lang="pl-PL" sz="2800" dirty="0" err="1"/>
              <a:t>class</a:t>
            </a:r>
            <a:r>
              <a:rPr lang="pl-PL" sz="2800" dirty="0"/>
              <a:t>		// Rezerwują sumę długości pól</a:t>
            </a:r>
          </a:p>
        </p:txBody>
      </p:sp>
    </p:spTree>
    <p:extLst>
      <p:ext uri="{BB962C8B-B14F-4D97-AF65-F5344CB8AC3E}">
        <p14:creationId xmlns:p14="http://schemas.microsoft.com/office/powerpoint/2010/main" val="53556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Zasięg zmiennej 1/5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7235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Zasięg zmiennej określany jest przez nawiasy klamrowe {} np.: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FC0F96F-0BB4-4341-B8AE-6D425ACA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31447"/>
            <a:ext cx="4261282" cy="360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4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Zasięg zmiennej 2/5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723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Ale też: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A830331-D979-4F0B-9F3A-4E821D0F1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58034"/>
            <a:ext cx="4740676" cy="363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9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Zasięg zmiennej 3/5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723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Ale też: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22DE19D-C3F0-4C27-BBC7-8F5D5E0EE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43142"/>
            <a:ext cx="5181600" cy="393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7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Zasięg zmiennej 4/5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723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Pułapka!: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7147D21-B377-46FE-BBD1-E7AFCC31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3142"/>
            <a:ext cx="8023056" cy="396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8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Zasięg zmiennej 5/5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7FAE092-605F-472A-8FA0-3EBB0B2CB983}"/>
              </a:ext>
            </a:extLst>
          </p:cNvPr>
          <p:cNvSpPr txBox="1"/>
          <p:nvPr/>
        </p:nvSpPr>
        <p:spPr>
          <a:xfrm>
            <a:off x="914400" y="1819922"/>
            <a:ext cx="723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Rozwiązanie: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07108CE-C7BA-4BB6-98C9-1AFDC176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72375"/>
            <a:ext cx="8255834" cy="402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9901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354</Words>
  <Application>Microsoft Office PowerPoint</Application>
  <PresentationFormat>Panoramiczny</PresentationFormat>
  <Paragraphs>66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Motyw pakietu Office</vt:lpstr>
      <vt:lpstr>Alokacja pamięci</vt:lpstr>
      <vt:lpstr>Agenda</vt:lpstr>
      <vt:lpstr>Rezerwacja pamięci 1/2</vt:lpstr>
      <vt:lpstr>Rezerwacja pamięci 2/2</vt:lpstr>
      <vt:lpstr>Zasięg zmiennej 1/5</vt:lpstr>
      <vt:lpstr>Zasięg zmiennej 2/5</vt:lpstr>
      <vt:lpstr>Zasięg zmiennej 3/5</vt:lpstr>
      <vt:lpstr>Zasięg zmiennej 4/5</vt:lpstr>
      <vt:lpstr>Zasięg zmiennej 5/5</vt:lpstr>
      <vt:lpstr>Zasięg zmiennej 6/5</vt:lpstr>
      <vt:lpstr>Sterta i Stos</vt:lpstr>
      <vt:lpstr>Stos – ćwiczenie 0a</vt:lpstr>
      <vt:lpstr>Stos – ćwiczenie 0b</vt:lpstr>
      <vt:lpstr>Stos – ćwiczenie 0b</vt:lpstr>
      <vt:lpstr>Stos – ćwiczenie 1/4</vt:lpstr>
      <vt:lpstr>Stos – ćwiczenie 2/4</vt:lpstr>
      <vt:lpstr>Stos – ćwiczenie 0c</vt:lpstr>
      <vt:lpstr>Stos – ćwiczenie 3/4</vt:lpstr>
      <vt:lpstr>Sterta – ćwiczenie 0d</vt:lpstr>
      <vt:lpstr>Sterta</vt:lpstr>
      <vt:lpstr>Sterta – ćwiczenie 4/4</vt:lpstr>
      <vt:lpstr>Po co to było?</vt:lpstr>
      <vt:lpstr>That’s all for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Showcase for Proxy</dc:title>
  <dc:creator>Maciej Penar</dc:creator>
  <cp:lastModifiedBy>Maciej Penar</cp:lastModifiedBy>
  <cp:revision>60</cp:revision>
  <dcterms:created xsi:type="dcterms:W3CDTF">2018-04-22T20:05:29Z</dcterms:created>
  <dcterms:modified xsi:type="dcterms:W3CDTF">2018-11-21T23:08:18Z</dcterms:modified>
</cp:coreProperties>
</file>