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74900" y="2387600"/>
            <a:ext cx="19621500" cy="48768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74900" y="7251700"/>
            <a:ext cx="19621500" cy="2057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 txBox="1"/>
          <p:nvPr>
            <p:ph type="body" sz="quarter" idx="21"/>
          </p:nvPr>
        </p:nvSpPr>
        <p:spPr>
          <a:xfrm>
            <a:off x="2374900" y="6045200"/>
            <a:ext cx="19621500" cy="1117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–Johnny Appleseed"/>
          <p:cNvSpPr txBox="1"/>
          <p:nvPr>
            <p:ph type="body" sz="quarter" idx="22"/>
          </p:nvPr>
        </p:nvSpPr>
        <p:spPr>
          <a:xfrm>
            <a:off x="2374900" y="8953500"/>
            <a:ext cx="19621500" cy="850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yramids of Giza silhouetted against an orange sunset"/>
          <p:cNvSpPr/>
          <p:nvPr>
            <p:ph type="pic" idx="21"/>
          </p:nvPr>
        </p:nvSpPr>
        <p:spPr>
          <a:xfrm>
            <a:off x="0" y="-1816100"/>
            <a:ext cx="24384000" cy="160889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yramids of Giza silhouetted against an orange sunset"/>
          <p:cNvSpPr/>
          <p:nvPr>
            <p:ph type="pic" idx="21"/>
          </p:nvPr>
        </p:nvSpPr>
        <p:spPr>
          <a:xfrm>
            <a:off x="2273300" y="-3352800"/>
            <a:ext cx="19850100" cy="1294656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74900" y="9080500"/>
            <a:ext cx="19621500" cy="1905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74900" y="11010900"/>
            <a:ext cx="19621500" cy="1930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74900" y="5143500"/>
            <a:ext cx="19621500" cy="3429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yramids of Giza silhouetted against an orange sunset"/>
          <p:cNvSpPr/>
          <p:nvPr>
            <p:ph type="pic" idx="21"/>
          </p:nvPr>
        </p:nvSpPr>
        <p:spPr>
          <a:xfrm>
            <a:off x="10998200" y="1930400"/>
            <a:ext cx="15167286" cy="10007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816100" y="1943100"/>
            <a:ext cx="10502900" cy="5626100"/>
          </a:xfrm>
          <a:prstGeom prst="rect">
            <a:avLst/>
          </a:prstGeom>
        </p:spPr>
        <p:txBody>
          <a:bodyPr anchor="b"/>
          <a:lstStyle>
            <a:lvl1pPr algn="ctr">
              <a:defRPr sz="9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816100" y="7556500"/>
            <a:ext cx="10502900" cy="4216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2374900" y="4127500"/>
            <a:ext cx="19621500" cy="81915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yramids of Giza silhouetted against an orange sunset"/>
          <p:cNvSpPr/>
          <p:nvPr>
            <p:ph type="pic" sz="half" idx="21"/>
          </p:nvPr>
        </p:nvSpPr>
        <p:spPr>
          <a:xfrm>
            <a:off x="10109200" y="3606800"/>
            <a:ext cx="12472592" cy="8382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2374900" y="4140200"/>
            <a:ext cx="9410700" cy="7874000"/>
          </a:xfrm>
          <a:prstGeom prst="rect">
            <a:avLst/>
          </a:prstGeom>
        </p:spPr>
        <p:txBody>
          <a:bodyPr/>
          <a:lstStyle>
            <a:lvl1pPr marL="533400" indent="-533400">
              <a:spcBef>
                <a:spcPts val="3900"/>
              </a:spcBef>
              <a:buBlip>
                <a:blip r:embed="rId2"/>
              </a:buBlip>
              <a:defRPr sz="4200"/>
            </a:lvl1pPr>
            <a:lvl2pPr marL="1066800" indent="-533400">
              <a:spcBef>
                <a:spcPts val="3900"/>
              </a:spcBef>
              <a:buBlip>
                <a:blip r:embed="rId2"/>
              </a:buBlip>
              <a:defRPr sz="4200"/>
            </a:lvl2pPr>
            <a:lvl3pPr marL="1600200" indent="-533400">
              <a:spcBef>
                <a:spcPts val="3900"/>
              </a:spcBef>
              <a:buBlip>
                <a:blip r:embed="rId2"/>
              </a:buBlip>
              <a:defRPr sz="4200"/>
            </a:lvl3pPr>
            <a:lvl4pPr marL="2133600" indent="-533400">
              <a:spcBef>
                <a:spcPts val="3900"/>
              </a:spcBef>
              <a:buBlip>
                <a:blip r:embed="rId2"/>
              </a:buBlip>
              <a:defRPr sz="4200"/>
            </a:lvl4pPr>
            <a:lvl5pPr marL="2667000" indent="-533400">
              <a:spcBef>
                <a:spcPts val="3900"/>
              </a:spcBef>
              <a:buBlip>
                <a:blip r:embed="rId2"/>
              </a:buBlip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yramids of Giza silhouetted against an orange sunset"/>
          <p:cNvSpPr/>
          <p:nvPr>
            <p:ph type="pic" sz="quarter" idx="21"/>
          </p:nvPr>
        </p:nvSpPr>
        <p:spPr>
          <a:xfrm>
            <a:off x="13487400" y="-736600"/>
            <a:ext cx="9662406" cy="6375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Close-up of a pyramid in Giza"/>
          <p:cNvSpPr/>
          <p:nvPr>
            <p:ph type="pic" idx="22"/>
          </p:nvPr>
        </p:nvSpPr>
        <p:spPr>
          <a:xfrm>
            <a:off x="13111577" y="4381521"/>
            <a:ext cx="9977826" cy="1515273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phinx in front of the pyramids of Giza with a clear blue sky in the background"/>
          <p:cNvSpPr/>
          <p:nvPr>
            <p:ph type="pic" idx="23"/>
          </p:nvPr>
        </p:nvSpPr>
        <p:spPr>
          <a:xfrm>
            <a:off x="-139700" y="-25400"/>
            <a:ext cx="17310482" cy="1298497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2374900" y="1651000"/>
            <a:ext cx="19621500" cy="1041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2387600" y="889000"/>
            <a:ext cx="19621500" cy="295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3858" y="13144500"/>
            <a:ext cx="393205" cy="571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6604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13208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9812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26416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33020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39624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46228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52832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59436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bg.wikipedia.org/wiki/1920-%D1%82%D0%B5" TargetMode="External"/><Relationship Id="rId3" Type="http://schemas.openxmlformats.org/officeDocument/2006/relationships/hyperlink" Target="https://bg.wikipedia.org/wiki/1960-%D1%82%D0%B5" TargetMode="External"/><Relationship Id="rId4" Type="http://schemas.openxmlformats.org/officeDocument/2006/relationships/image" Target="../media/image5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ДОРА  ГАБЕ"/>
          <p:cNvSpPr txBox="1"/>
          <p:nvPr>
            <p:ph type="ctrTitle"/>
          </p:nvPr>
        </p:nvSpPr>
        <p:spPr>
          <a:xfrm>
            <a:off x="1868073" y="1375412"/>
            <a:ext cx="19621501" cy="2491372"/>
          </a:xfrm>
          <a:prstGeom prst="rect">
            <a:avLst/>
          </a:prstGeom>
        </p:spPr>
        <p:txBody>
          <a:bodyPr/>
          <a:lstStyle/>
          <a:p>
            <a:pPr/>
            <a:r>
              <a:t>ДОРА  ГАБЕ</a:t>
            </a:r>
          </a:p>
        </p:txBody>
      </p:sp>
      <p:sp>
        <p:nvSpPr>
          <p:cNvPr id="120" name="(16.08.1888-16.02.1983)"/>
          <p:cNvSpPr txBox="1"/>
          <p:nvPr>
            <p:ph type="subTitle" sz="quarter" idx="1"/>
          </p:nvPr>
        </p:nvSpPr>
        <p:spPr>
          <a:xfrm>
            <a:off x="6916102" y="3403570"/>
            <a:ext cx="9242405" cy="2057401"/>
          </a:xfrm>
          <a:prstGeom prst="rect">
            <a:avLst/>
          </a:prstGeom>
        </p:spPr>
        <p:txBody>
          <a:bodyPr/>
          <a:lstStyle/>
          <a:p>
            <a:pPr/>
            <a:r>
              <a:t>(16.08.1888-16.02.1983)</a:t>
            </a:r>
          </a:p>
        </p:txBody>
      </p:sp>
      <p:pic>
        <p:nvPicPr>
          <p:cNvPr id="121" name="Dora_Gabe_portret.jpg" descr="Dora_Gabe_portre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21737" y="4552393"/>
            <a:ext cx="10740526" cy="716035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Биограф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5000">
                <a:latin typeface="HanziPen TC Regular"/>
                <a:ea typeface="HanziPen TC Regular"/>
                <a:cs typeface="HanziPen TC Regular"/>
                <a:sym typeface="HanziPen TC Regular"/>
              </a:defRPr>
            </a:lvl1pPr>
          </a:lstStyle>
          <a:p>
            <a:pPr/>
            <a:r>
              <a:t>Биография</a:t>
            </a:r>
          </a:p>
        </p:txBody>
      </p:sp>
      <p:sp>
        <p:nvSpPr>
          <p:cNvPr id="124" name="Родена е на 16 август 1888г. в Харманлък, Княжество България с името Изидора Пейсах Габе…"/>
          <p:cNvSpPr txBox="1"/>
          <p:nvPr>
            <p:ph type="body" sz="half" idx="1"/>
          </p:nvPr>
        </p:nvSpPr>
        <p:spPr>
          <a:xfrm>
            <a:off x="1868073" y="4127499"/>
            <a:ext cx="10592930" cy="7874001"/>
          </a:xfrm>
          <a:prstGeom prst="rect">
            <a:avLst/>
          </a:prstGeom>
        </p:spPr>
        <p:txBody>
          <a:bodyPr/>
          <a:lstStyle/>
          <a:p>
            <a:pPr marL="0" indent="0" algn="ctr" defTabSz="411479">
              <a:spcBef>
                <a:spcPts val="0"/>
              </a:spcBef>
              <a:buSzTx/>
              <a:buNone/>
              <a:defRPr b="1" sz="378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785552" indent="-785552" defTabSz="411479">
              <a:spcBef>
                <a:spcPts val="0"/>
              </a:spcBef>
              <a:buSzPct val="100000"/>
              <a:buChar char="•"/>
              <a:defRPr sz="378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Родена е на 16 август 1888г. в Харманлък, Княжество България с името Изидора Пейсах Габ</a:t>
            </a:r>
            <a:r>
              <a:t>е</a:t>
            </a:r>
          </a:p>
          <a:p>
            <a:pPr marL="785552" indent="-785552" defTabSz="411479">
              <a:spcBef>
                <a:spcPts val="1000"/>
              </a:spcBef>
              <a:buClr>
                <a:srgbClr val="000000"/>
              </a:buClr>
              <a:buSzPct val="100000"/>
              <a:buChar char="•"/>
              <a:defRPr sz="378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Дъщеря е на Петър Габе, публицист и общественик, преселник от Русия.</a:t>
            </a:r>
          </a:p>
          <a:p>
            <a:pPr marL="785552" indent="-785552" defTabSz="411479">
              <a:spcBef>
                <a:spcPts val="1000"/>
              </a:spcBef>
              <a:buSzPct val="100000"/>
              <a:buChar char="•"/>
              <a:defRPr sz="378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Завършва гимназия във </a:t>
            </a:r>
            <a:r>
              <a:rPr b="1"/>
              <a:t>Варна</a:t>
            </a:r>
            <a:r>
              <a:t>. Записва </a:t>
            </a:r>
            <a:r>
              <a:rPr b="1"/>
              <a:t>естествени науки</a:t>
            </a:r>
            <a:r>
              <a:t> в Софийския университет и следва </a:t>
            </a:r>
            <a:r>
              <a:rPr b="1"/>
              <a:t>френска филология</a:t>
            </a:r>
            <a:r>
              <a:t> в Женева и Гренобъл (1905 – 1906). </a:t>
            </a:r>
          </a:p>
          <a:p>
            <a:pPr marL="785552" indent="-785552" defTabSz="411479">
              <a:spcBef>
                <a:spcPts val="1000"/>
              </a:spcBef>
              <a:buSzPct val="100000"/>
              <a:buChar char="•"/>
              <a:defRPr sz="378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Учителка</a:t>
            </a:r>
            <a:r>
              <a:t> по френски език в Добрич (1907).</a:t>
            </a:r>
          </a:p>
          <a:p>
            <a:pPr marL="785552" indent="-785552" defTabSz="411479">
              <a:spcBef>
                <a:spcPts val="1000"/>
              </a:spcBef>
              <a:buSzPct val="100000"/>
              <a:buChar char="•"/>
              <a:defRPr sz="378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Кръщава</a:t>
            </a:r>
            <a:r>
              <a:t> се като християнка, преди да се омъжи за Боян Пенев.</a:t>
            </a:r>
          </a:p>
        </p:txBody>
      </p:sp>
      <p:pic>
        <p:nvPicPr>
          <p:cNvPr id="125" name="resize_on_the_fly.jpg" descr="resize_on_the_fl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09856" y="4740761"/>
            <a:ext cx="9177154" cy="738407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Биограф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5000">
                <a:latin typeface="HanziPen TC Regular"/>
                <a:ea typeface="HanziPen TC Regular"/>
                <a:cs typeface="HanziPen TC Regular"/>
                <a:sym typeface="HanziPen TC Regular"/>
              </a:defRPr>
            </a:lvl1pPr>
          </a:lstStyle>
          <a:p>
            <a:pPr/>
            <a:r>
              <a:t>Биография</a:t>
            </a:r>
          </a:p>
        </p:txBody>
      </p:sp>
      <p:sp>
        <p:nvSpPr>
          <p:cNvPr id="128" name="През 20-те и 30-те години на XX век изнася в България и зад граница сказки по проблеми на българската литература и за съдбата на Добруджа.…"/>
          <p:cNvSpPr txBox="1"/>
          <p:nvPr>
            <p:ph type="body" sz="half" idx="1"/>
          </p:nvPr>
        </p:nvSpPr>
        <p:spPr>
          <a:xfrm>
            <a:off x="1947862" y="4140200"/>
            <a:ext cx="13274279" cy="7874000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1200"/>
              </a:spcBef>
              <a:buSzPct val="125000"/>
              <a:buChar char="•"/>
              <a:defRPr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През 20-те и 30-те години на XX век изнася в България и зад граница сказки </a:t>
            </a:r>
            <a:r>
              <a:rPr b="1"/>
              <a:t>по проблеми на българската литература и за съдбата</a:t>
            </a:r>
            <a:r>
              <a:t> на Добруджа. </a:t>
            </a:r>
          </a:p>
          <a:p>
            <a:pPr defTabSz="457200">
              <a:spcBef>
                <a:spcPts val="1200"/>
              </a:spcBef>
              <a:buSzPct val="125000"/>
              <a:buChar char="•"/>
              <a:defRPr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През 1925 г. Министерството на народната просвета ѝ възлага да </a:t>
            </a:r>
            <a:r>
              <a:rPr b="1"/>
              <a:t>редактира</a:t>
            </a:r>
            <a:r>
              <a:t> (съвместно със Симеон Андреев) поредицата </a:t>
            </a:r>
            <a:r>
              <a:rPr b="1"/>
              <a:t>„Библиотека за най-малките“</a:t>
            </a:r>
            <a:r>
              <a:t>. По-късно е </a:t>
            </a:r>
            <a:r>
              <a:rPr b="1"/>
              <a:t>редактор</a:t>
            </a:r>
            <a:r>
              <a:t> (1939 – 1941) на детското списание „Прозорче“.</a:t>
            </a:r>
          </a:p>
          <a:p>
            <a:pPr defTabSz="457200">
              <a:spcBef>
                <a:spcPts val="1200"/>
              </a:spcBef>
              <a:buSzPct val="125000"/>
              <a:buChar char="•"/>
              <a:defRPr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Дора Габе е сред </a:t>
            </a:r>
            <a:r>
              <a:rPr b="1"/>
              <a:t>учредителите</a:t>
            </a:r>
            <a:r>
              <a:t> на Българо-полския комитет (1922), на Българския ПЕН клуб (1927) и негова </a:t>
            </a:r>
            <a:r>
              <a:rPr b="1"/>
              <a:t>дългогодишна председателка</a:t>
            </a:r>
          </a:p>
        </p:txBody>
      </p:sp>
      <p:pic>
        <p:nvPicPr>
          <p:cNvPr id="129" name="Dora3.jpg" descr="Dora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65018" y="4469572"/>
            <a:ext cx="5982127" cy="7941273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Творчеств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5000">
                <a:latin typeface="HanziPen TC Regular"/>
                <a:ea typeface="HanziPen TC Regular"/>
                <a:cs typeface="HanziPen TC Regular"/>
                <a:sym typeface="HanziPen TC Regular"/>
              </a:defRPr>
            </a:lvl1pPr>
          </a:lstStyle>
          <a:p>
            <a:pPr/>
            <a:r>
              <a:t>Творчество</a:t>
            </a:r>
          </a:p>
        </p:txBody>
      </p:sp>
      <p:sp>
        <p:nvSpPr>
          <p:cNvPr id="132" name="Дора Габе разгръща дарованието си и в областта на детската литература. Книгите ѝ за деца от 20-те до 60-те години са настолно четиво на няколко поколения български деца…"/>
          <p:cNvSpPr txBox="1"/>
          <p:nvPr>
            <p:ph type="body" sz="half" idx="1"/>
          </p:nvPr>
        </p:nvSpPr>
        <p:spPr>
          <a:xfrm>
            <a:off x="2107538" y="3987667"/>
            <a:ext cx="12774150" cy="8273529"/>
          </a:xfrm>
          <a:prstGeom prst="rect">
            <a:avLst/>
          </a:prstGeom>
        </p:spPr>
        <p:txBody>
          <a:bodyPr/>
          <a:lstStyle/>
          <a:p>
            <a:pPr marL="406400" indent="-406400" defTabSz="284479">
              <a:spcBef>
                <a:spcPts val="0"/>
              </a:spcBef>
              <a:buSzPct val="125000"/>
              <a:buChar char="•"/>
              <a:defRPr sz="3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Дора Габе разгръща дарованието си и в </a:t>
            </a:r>
            <a:r>
              <a:rPr b="1"/>
              <a:t>областта на детската литература</a:t>
            </a:r>
            <a:r>
              <a:t>. Книгите ѝ за деца от </a:t>
            </a:r>
            <a:r>
              <a:rPr u="sng">
                <a:hlinkClick r:id="rId2" invalidUrl="" action="" tgtFrame="" tooltip="" history="1" highlightClick="0" endSnd="0"/>
              </a:rPr>
              <a:t>20-те</a:t>
            </a:r>
            <a:r>
              <a:t> до </a:t>
            </a:r>
            <a:r>
              <a:rPr u="sng">
                <a:hlinkClick r:id="rId3" invalidUrl="" action="" tgtFrame="" tooltip="" history="1" highlightClick="0" endSnd="0"/>
              </a:rPr>
              <a:t>60-те</a:t>
            </a:r>
            <a:r>
              <a:t> години са настолно четиво на няколко поколения български деца</a:t>
            </a:r>
          </a:p>
          <a:p>
            <a:pPr marL="426720" indent="-426720" defTabSz="365760">
              <a:spcBef>
                <a:spcPts val="0"/>
              </a:spcBef>
              <a:buSzPct val="125000"/>
              <a:buChar char="•"/>
              <a:defRPr sz="336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От началото на второто десетилетие до края на 30-те години </a:t>
            </a:r>
            <a:r>
              <a:rPr b="1"/>
              <a:t>обнародва поезия за възрастни и деца, пътеписи, разкази, есеистична проза, импресии, отзиви за театрални статии по въпроси на чуждестранната и българската литература, спомени за поети и писатели </a:t>
            </a:r>
            <a:r>
              <a:t>в списанията „Съвременна мисъл“, „Златорог, „Полско-български преглед“, „Демократически преглед“, „Листопад“, „Добруджански преглед“, „Изкуство и критика“ и др., във вестниците „Слово“, „Епоха“, „Вестник на жената“, „Свободна реч“, „Зора“, „Женски глас“, „Мисъл“, „Съвременник“, „Вестник на вестниците“, „Дневник“, „Заря“ и др., в детските периодични издания „Светулка“, „Детска радост“, „Детски свят“, „Другарче“, „Детски живот“, „Росица“, „Славейче“, „Весела дружина“, „Прозорче“ и др.</a:t>
            </a:r>
          </a:p>
        </p:txBody>
      </p:sp>
      <p:pic>
        <p:nvPicPr>
          <p:cNvPr id="133" name="Untitled.jpg" descr="Untitled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528919" y="4071779"/>
            <a:ext cx="6359724" cy="827353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оизведе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5000">
                <a:latin typeface="HanziPen TC Regular"/>
                <a:ea typeface="HanziPen TC Regular"/>
                <a:cs typeface="HanziPen TC Regular"/>
                <a:sym typeface="HanziPen TC Regular"/>
              </a:defRPr>
            </a:lvl1pPr>
          </a:lstStyle>
          <a:p>
            <a:pPr/>
            <a:r>
              <a:t>Произведения</a:t>
            </a:r>
          </a:p>
        </p:txBody>
      </p:sp>
      <p:sp>
        <p:nvSpPr>
          <p:cNvPr id="136" name="Романи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1400"/>
              </a:spcBef>
              <a:buSzTx/>
              <a:buNone/>
              <a:defRPr b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Романи</a:t>
            </a:r>
          </a:p>
          <a:p>
            <a:pPr marL="457200" indent="-317500" defTabSz="457200">
              <a:spcBef>
                <a:spcPts val="0"/>
              </a:spcBef>
              <a:buSzPct val="125000"/>
              <a:buFont typeface="Times Roman"/>
              <a:buChar char="•"/>
              <a:defRPr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Мълчаливи герои</a:t>
            </a:r>
            <a:r>
              <a:rPr i="0"/>
              <a:t> (1931)</a:t>
            </a:r>
            <a:endParaRPr i="0"/>
          </a:p>
          <a:p>
            <a:pPr marL="457200" indent="-317500" defTabSz="457200">
              <a:spcBef>
                <a:spcPts val="0"/>
              </a:spcBef>
              <a:buSzPct val="125000"/>
              <a:buFont typeface="Times Roman"/>
              <a:buChar char="•"/>
              <a:defRPr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Майка Парашкева</a:t>
            </a:r>
            <a:r>
              <a:rPr i="0"/>
              <a:t> (1971)</a:t>
            </a:r>
            <a:endParaRPr i="0"/>
          </a:p>
          <a:p>
            <a:pPr marL="0" indent="0" defTabSz="457200">
              <a:spcBef>
                <a:spcPts val="1400"/>
              </a:spcBef>
              <a:buSzTx/>
              <a:buNone/>
              <a:defRPr b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Повести</a:t>
            </a:r>
          </a:p>
          <a:p>
            <a:pPr marL="457200" indent="-317500" defTabSz="457200">
              <a:spcBef>
                <a:spcPts val="0"/>
              </a:spcBef>
              <a:buSzPct val="125000"/>
              <a:buFont typeface="Times Roman"/>
              <a:buChar char="•"/>
              <a:defRPr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Малкият добруджанец</a:t>
            </a:r>
            <a:r>
              <a:rPr i="0"/>
              <a:t> (1927)</a:t>
            </a:r>
            <a:endParaRPr i="0"/>
          </a:p>
          <a:p>
            <a:pPr marL="457200" indent="-317500" defTabSz="457200">
              <a:spcBef>
                <a:spcPts val="0"/>
              </a:spcBef>
              <a:buSzPct val="125000"/>
              <a:buFont typeface="Times Roman"/>
              <a:buChar char="•"/>
              <a:defRPr i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Ние малките</a:t>
            </a:r>
            <a:r>
              <a:rPr i="0"/>
              <a:t> (1946)</a:t>
            </a:r>
          </a:p>
        </p:txBody>
      </p:sp>
      <p:pic>
        <p:nvPicPr>
          <p:cNvPr id="137" name="784418c703f74a78bcc6f000ccd49a3f.jpeg" descr="784418c703f74a78bcc6f000ccd49a3f.jpeg"/>
          <p:cNvPicPr>
            <a:picLocks noChangeAspect="1"/>
          </p:cNvPicPr>
          <p:nvPr/>
        </p:nvPicPr>
        <p:blipFill>
          <a:blip r:embed="rId2">
            <a:alphaModFix amt="78510"/>
            <a:extLst/>
          </a:blip>
          <a:stretch>
            <a:fillRect/>
          </a:stretch>
        </p:blipFill>
        <p:spPr>
          <a:xfrm>
            <a:off x="10586670" y="4490640"/>
            <a:ext cx="11694260" cy="657106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54941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Превод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5000">
                <a:latin typeface="HanziPen TC Regular"/>
                <a:ea typeface="HanziPen TC Regular"/>
                <a:cs typeface="HanziPen TC Regular"/>
                <a:sym typeface="HanziPen TC Regular"/>
              </a:defRPr>
            </a:lvl1pPr>
          </a:lstStyle>
          <a:p>
            <a:pPr/>
            <a:r>
              <a:t>Преводи</a:t>
            </a:r>
          </a:p>
        </p:txBody>
      </p:sp>
      <p:sp>
        <p:nvSpPr>
          <p:cNvPr id="140" name="От 1917 до края на живота си Дора Габе развива активна преводаческа дейност. Превежда от полски, чешки, руски, френски, гръцки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От 1917 до края на живота си Дора Габе развива активна </a:t>
            </a:r>
            <a:r>
              <a:rPr b="1"/>
              <a:t>преводаческа дейност</a:t>
            </a:r>
            <a:r>
              <a:t>. Превежда от полски, чешки, руски, френски, гръцки.</a:t>
            </a:r>
          </a:p>
        </p:txBody>
      </p:sp>
      <p:pic>
        <p:nvPicPr>
          <p:cNvPr id="141" name="Signature_of_Dora_Gabe.svg.png" descr="Signature_of_Dora_Gabe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02223" y="7886700"/>
            <a:ext cx="10014621" cy="3592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