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74" r:id="rId2"/>
    <p:sldMasterId id="2147483648" r:id="rId3"/>
  </p:sldMasterIdLst>
  <p:notesMasterIdLst>
    <p:notesMasterId r:id="rId20"/>
  </p:notesMasterIdLst>
  <p:handoutMasterIdLst>
    <p:handoutMasterId r:id="rId21"/>
  </p:handoutMasterIdLst>
  <p:sldIdLst>
    <p:sldId id="515" r:id="rId4"/>
    <p:sldId id="375" r:id="rId5"/>
    <p:sldId id="377" r:id="rId6"/>
    <p:sldId id="539" r:id="rId7"/>
    <p:sldId id="384" r:id="rId8"/>
    <p:sldId id="544" r:id="rId9"/>
    <p:sldId id="543" r:id="rId10"/>
    <p:sldId id="380" r:id="rId11"/>
    <p:sldId id="538" r:id="rId12"/>
    <p:sldId id="537" r:id="rId13"/>
    <p:sldId id="529" r:id="rId14"/>
    <p:sldId id="542" r:id="rId15"/>
    <p:sldId id="540" r:id="rId16"/>
    <p:sldId id="533" r:id="rId17"/>
    <p:sldId id="519" r:id="rId18"/>
    <p:sldId id="531" r:id="rId19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D9DADB"/>
    <a:srgbClr val="005293"/>
    <a:srgbClr val="98C6EA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5" autoAdjust="0"/>
    <p:restoredTop sz="88283" autoAdjust="0"/>
  </p:normalViewPr>
  <p:slideViewPr>
    <p:cSldViewPr snapToGrid="0">
      <p:cViewPr varScale="1">
        <p:scale>
          <a:sx n="73" d="100"/>
          <a:sy n="73" d="100"/>
        </p:scale>
        <p:origin x="15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04/12/2019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04/12/2019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59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8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7152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000" noProof="0" dirty="0">
                <a:solidFill>
                  <a:srgbClr val="0065BD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800" noProof="0" dirty="0">
                <a:solidFill>
                  <a:srgbClr val="0065BD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ADB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7152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000" noProof="0" dirty="0">
                <a:solidFill>
                  <a:srgbClr val="0065BD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7152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000" noProof="0" dirty="0">
                <a:solidFill>
                  <a:srgbClr val="0065BD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1744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728663"/>
            <a:ext cx="8508999" cy="573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buClr>
                <a:srgbClr val="0065BD"/>
              </a:buClr>
              <a:defRPr lang="de-DE" sz="1400" noProof="0" dirty="0" smtClean="0"/>
            </a:lvl2pPr>
            <a:lvl3pPr>
              <a:buClr>
                <a:srgbClr val="0065BD"/>
              </a:buCl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7152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000" noProof="0" dirty="0">
                <a:solidFill>
                  <a:srgbClr val="0065BD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490388"/>
            <a:ext cx="8508999" cy="497137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baseline="0" noProof="0" dirty="0" smtClean="0"/>
            </a:lvl1pPr>
            <a:lvl2pPr>
              <a:lnSpc>
                <a:spcPct val="114000"/>
              </a:lnSpc>
              <a:buClr>
                <a:srgbClr val="0065BD"/>
              </a:buClr>
              <a:defRPr lang="de-DE" sz="1400" baseline="0" noProof="0" dirty="0" smtClean="0"/>
            </a:lvl2pPr>
            <a:lvl3pPr>
              <a:buClr>
                <a:srgbClr val="0065BD"/>
              </a:buCl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728663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7152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000" noProof="0" dirty="0">
                <a:solidFill>
                  <a:srgbClr val="0065BD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728663"/>
            <a:ext cx="4180910" cy="5720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buClr>
                <a:srgbClr val="0065BD"/>
              </a:buClr>
              <a:defRPr lang="de-DE" sz="1400" noProof="0" dirty="0" smtClean="0"/>
            </a:lvl2pPr>
            <a:lvl3pPr>
              <a:buClr>
                <a:srgbClr val="0065BD"/>
              </a:buCl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728663"/>
            <a:ext cx="4180910" cy="5720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buClr>
                <a:srgbClr val="0065BD"/>
              </a:buClr>
              <a:defRPr lang="de-DE" sz="1400" noProof="0" dirty="0" smtClean="0"/>
            </a:lvl2pPr>
            <a:lvl3pPr>
              <a:buClr>
                <a:srgbClr val="0065BD"/>
              </a:buCl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7152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000" noProof="0" dirty="0">
                <a:solidFill>
                  <a:srgbClr val="0065BD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766554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 hasCustomPrompt="1"/>
          </p:nvPr>
        </p:nvSpPr>
        <p:spPr>
          <a:xfrm>
            <a:off x="316992" y="1566170"/>
            <a:ext cx="4242816" cy="4892485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0065BD"/>
              </a:buClr>
              <a:defRPr sz="1400"/>
            </a:lvl2pPr>
            <a:lvl3pPr>
              <a:buClr>
                <a:srgbClr val="0065BD"/>
              </a:buClr>
              <a:defRPr sz="14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1566170"/>
            <a:ext cx="4244400" cy="48923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7152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000" noProof="0" dirty="0">
                <a:solidFill>
                  <a:srgbClr val="0065BD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7152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000" noProof="0" dirty="0">
                <a:solidFill>
                  <a:srgbClr val="0065BD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 noChangeAspect="1"/>
          </p:cNvSpPr>
          <p:nvPr userDrawn="1"/>
        </p:nvSpPr>
        <p:spPr bwMode="auto">
          <a:xfrm>
            <a:off x="8225563" y="324685"/>
            <a:ext cx="601200" cy="311078"/>
          </a:xfrm>
          <a:custGeom>
            <a:avLst/>
            <a:gdLst>
              <a:gd name="T0" fmla="*/ 0 w 3235"/>
              <a:gd name="T1" fmla="*/ 0 h 1710"/>
              <a:gd name="T2" fmla="*/ 1264 w 3235"/>
              <a:gd name="T3" fmla="*/ 0 h 1710"/>
              <a:gd name="T4" fmla="*/ 1264 w 3235"/>
              <a:gd name="T5" fmla="*/ 1383 h 1710"/>
              <a:gd name="T6" fmla="*/ 1585 w 3235"/>
              <a:gd name="T7" fmla="*/ 1380 h 1710"/>
              <a:gd name="T8" fmla="*/ 1584 w 3235"/>
              <a:gd name="T9" fmla="*/ 0 h 1710"/>
              <a:gd name="T10" fmla="*/ 3235 w 3235"/>
              <a:gd name="T11" fmla="*/ 0 h 1710"/>
              <a:gd name="T12" fmla="*/ 3235 w 3235"/>
              <a:gd name="T13" fmla="*/ 1710 h 1710"/>
              <a:gd name="T14" fmla="*/ 2905 w 3235"/>
              <a:gd name="T15" fmla="*/ 1710 h 1710"/>
              <a:gd name="T16" fmla="*/ 2905 w 3235"/>
              <a:gd name="T17" fmla="*/ 312 h 1710"/>
              <a:gd name="T18" fmla="*/ 2575 w 3235"/>
              <a:gd name="T19" fmla="*/ 312 h 1710"/>
              <a:gd name="T20" fmla="*/ 2575 w 3235"/>
              <a:gd name="T21" fmla="*/ 1710 h 1710"/>
              <a:gd name="T22" fmla="*/ 2245 w 3235"/>
              <a:gd name="T23" fmla="*/ 1710 h 1710"/>
              <a:gd name="T24" fmla="*/ 2245 w 3235"/>
              <a:gd name="T25" fmla="*/ 312 h 1710"/>
              <a:gd name="T26" fmla="*/ 1915 w 3235"/>
              <a:gd name="T27" fmla="*/ 312 h 1710"/>
              <a:gd name="T28" fmla="*/ 1917 w 3235"/>
              <a:gd name="T29" fmla="*/ 1709 h 1710"/>
              <a:gd name="T30" fmla="*/ 938 w 3235"/>
              <a:gd name="T31" fmla="*/ 1709 h 1710"/>
              <a:gd name="T32" fmla="*/ 938 w 3235"/>
              <a:gd name="T33" fmla="*/ 313 h 1710"/>
              <a:gd name="T34" fmla="*/ 612 w 3235"/>
              <a:gd name="T35" fmla="*/ 313 h 1710"/>
              <a:gd name="T36" fmla="*/ 612 w 3235"/>
              <a:gd name="T37" fmla="*/ 1709 h 1710"/>
              <a:gd name="T38" fmla="*/ 293 w 3235"/>
              <a:gd name="T39" fmla="*/ 1709 h 1710"/>
              <a:gd name="T40" fmla="*/ 293 w 3235"/>
              <a:gd name="T41" fmla="*/ 313 h 1710"/>
              <a:gd name="T42" fmla="*/ 0 w 3235"/>
              <a:gd name="T43" fmla="*/ 313 h 1710"/>
              <a:gd name="T44" fmla="*/ 0 w 3235"/>
              <a:gd name="T45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235" h="1710">
                <a:moveTo>
                  <a:pt x="0" y="0"/>
                </a:moveTo>
                <a:lnTo>
                  <a:pt x="1264" y="0"/>
                </a:lnTo>
                <a:lnTo>
                  <a:pt x="1264" y="1383"/>
                </a:lnTo>
                <a:lnTo>
                  <a:pt x="1585" y="1380"/>
                </a:lnTo>
                <a:lnTo>
                  <a:pt x="1584" y="0"/>
                </a:lnTo>
                <a:lnTo>
                  <a:pt x="3235" y="0"/>
                </a:lnTo>
                <a:lnTo>
                  <a:pt x="3235" y="1710"/>
                </a:lnTo>
                <a:lnTo>
                  <a:pt x="2905" y="1710"/>
                </a:lnTo>
                <a:lnTo>
                  <a:pt x="2905" y="312"/>
                </a:lnTo>
                <a:lnTo>
                  <a:pt x="2575" y="312"/>
                </a:lnTo>
                <a:lnTo>
                  <a:pt x="2575" y="1710"/>
                </a:lnTo>
                <a:lnTo>
                  <a:pt x="2245" y="1710"/>
                </a:lnTo>
                <a:lnTo>
                  <a:pt x="2245" y="312"/>
                </a:lnTo>
                <a:lnTo>
                  <a:pt x="1915" y="312"/>
                </a:lnTo>
                <a:lnTo>
                  <a:pt x="1917" y="1709"/>
                </a:lnTo>
                <a:lnTo>
                  <a:pt x="938" y="1709"/>
                </a:lnTo>
                <a:lnTo>
                  <a:pt x="938" y="313"/>
                </a:lnTo>
                <a:lnTo>
                  <a:pt x="612" y="313"/>
                </a:lnTo>
                <a:lnTo>
                  <a:pt x="612" y="1709"/>
                </a:lnTo>
                <a:lnTo>
                  <a:pt x="293" y="1709"/>
                </a:lnTo>
                <a:lnTo>
                  <a:pt x="293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rgbClr val="0065B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Textfeld 7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 err="1">
                <a:solidFill>
                  <a:schemeClr val="tx2"/>
                </a:solidFill>
                <a:latin typeface="+mn-lt"/>
              </a:rPr>
              <a:t>Chair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Structural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Analysis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Department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Civil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,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Geo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and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Environmental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Engineering</a:t>
            </a:r>
            <a:endParaRPr lang="de-DE" sz="8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Munich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Foliennummernplatzhalter 4">
            <a:extLst>
              <a:ext uri="{FF2B5EF4-FFF2-40B4-BE49-F238E27FC236}">
                <a16:creationId xmlns:a16="http://schemas.microsoft.com/office/drawing/2014/main" id="{685CC8B4-E963-40F5-A5D0-FE0F80DEB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774934" y="6473312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CE58CB1E-F828-4F11-99E0-327109AF9DA4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C120C08-A2CB-4BA8-B45B-543C900948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tretch/>
        </p:blipFill>
        <p:spPr bwMode="auto">
          <a:xfrm>
            <a:off x="8853611" y="6611890"/>
            <a:ext cx="181003" cy="7259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Fußzeilenplatzhalter 3">
            <a:extLst>
              <a:ext uri="{FF2B5EF4-FFF2-40B4-BE49-F238E27FC236}">
                <a16:creationId xmlns:a16="http://schemas.microsoft.com/office/drawing/2014/main" id="{3F47872A-EC00-47BD-9D99-DC65CA2EC0AC}"/>
              </a:ext>
            </a:extLst>
          </p:cNvPr>
          <p:cNvSpPr>
            <a:spLocks noAdjustHandles="1"/>
          </p:cNvSpPr>
          <p:nvPr userDrawn="1"/>
        </p:nvSpPr>
        <p:spPr bwMode="auto">
          <a:xfrm>
            <a:off x="311162" y="6473312"/>
            <a:ext cx="6296467" cy="3636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9pPr>
          </a:lstStyle>
          <a:p>
            <a:pPr>
              <a:defRPr/>
            </a:pPr>
            <a:r>
              <a:rPr lang="de-DE" sz="1000" dirty="0" err="1">
                <a:solidFill>
                  <a:srgbClr val="999999"/>
                </a:solidFill>
              </a:rPr>
              <a:t>Structural</a:t>
            </a:r>
            <a:r>
              <a:rPr lang="de-DE" sz="1000" dirty="0">
                <a:solidFill>
                  <a:srgbClr val="999999"/>
                </a:solidFill>
              </a:rPr>
              <a:t> Wind Engineering | Chair </a:t>
            </a:r>
            <a:r>
              <a:rPr lang="de-DE" sz="1000" dirty="0" err="1">
                <a:solidFill>
                  <a:srgbClr val="999999"/>
                </a:solidFill>
              </a:rPr>
              <a:t>of</a:t>
            </a:r>
            <a:r>
              <a:rPr lang="de-DE" sz="1000" dirty="0">
                <a:solidFill>
                  <a:srgbClr val="999999"/>
                </a:solidFill>
              </a:rPr>
              <a:t> </a:t>
            </a:r>
            <a:r>
              <a:rPr lang="de-DE" sz="1000" dirty="0" err="1">
                <a:solidFill>
                  <a:srgbClr val="999999"/>
                </a:solidFill>
              </a:rPr>
              <a:t>Structural</a:t>
            </a:r>
            <a:r>
              <a:rPr lang="de-DE" sz="1000" dirty="0">
                <a:solidFill>
                  <a:srgbClr val="999999"/>
                </a:solidFill>
              </a:rPr>
              <a:t> Analysis | WS 2019/20 | CSD</a:t>
            </a:r>
            <a:endParaRPr lang="en-US" sz="1000" dirty="0">
              <a:solidFill>
                <a:srgbClr val="9999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5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Statik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Ingenieurfakultät Bau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Geo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Umwelt</a:t>
            </a:r>
            <a:endParaRPr lang="de-DE" sz="8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Freeform 7"/>
          <p:cNvSpPr>
            <a:spLocks noChangeAspect="1"/>
          </p:cNvSpPr>
          <p:nvPr userDrawn="1"/>
        </p:nvSpPr>
        <p:spPr bwMode="auto">
          <a:xfrm>
            <a:off x="8225563" y="324685"/>
            <a:ext cx="601200" cy="311078"/>
          </a:xfrm>
          <a:custGeom>
            <a:avLst/>
            <a:gdLst>
              <a:gd name="T0" fmla="*/ 0 w 3235"/>
              <a:gd name="T1" fmla="*/ 0 h 1710"/>
              <a:gd name="T2" fmla="*/ 1264 w 3235"/>
              <a:gd name="T3" fmla="*/ 0 h 1710"/>
              <a:gd name="T4" fmla="*/ 1264 w 3235"/>
              <a:gd name="T5" fmla="*/ 1383 h 1710"/>
              <a:gd name="T6" fmla="*/ 1585 w 3235"/>
              <a:gd name="T7" fmla="*/ 1380 h 1710"/>
              <a:gd name="T8" fmla="*/ 1584 w 3235"/>
              <a:gd name="T9" fmla="*/ 0 h 1710"/>
              <a:gd name="T10" fmla="*/ 3235 w 3235"/>
              <a:gd name="T11" fmla="*/ 0 h 1710"/>
              <a:gd name="T12" fmla="*/ 3235 w 3235"/>
              <a:gd name="T13" fmla="*/ 1710 h 1710"/>
              <a:gd name="T14" fmla="*/ 2905 w 3235"/>
              <a:gd name="T15" fmla="*/ 1710 h 1710"/>
              <a:gd name="T16" fmla="*/ 2905 w 3235"/>
              <a:gd name="T17" fmla="*/ 312 h 1710"/>
              <a:gd name="T18" fmla="*/ 2575 w 3235"/>
              <a:gd name="T19" fmla="*/ 312 h 1710"/>
              <a:gd name="T20" fmla="*/ 2575 w 3235"/>
              <a:gd name="T21" fmla="*/ 1710 h 1710"/>
              <a:gd name="T22" fmla="*/ 2245 w 3235"/>
              <a:gd name="T23" fmla="*/ 1710 h 1710"/>
              <a:gd name="T24" fmla="*/ 2245 w 3235"/>
              <a:gd name="T25" fmla="*/ 312 h 1710"/>
              <a:gd name="T26" fmla="*/ 1915 w 3235"/>
              <a:gd name="T27" fmla="*/ 312 h 1710"/>
              <a:gd name="T28" fmla="*/ 1917 w 3235"/>
              <a:gd name="T29" fmla="*/ 1709 h 1710"/>
              <a:gd name="T30" fmla="*/ 938 w 3235"/>
              <a:gd name="T31" fmla="*/ 1709 h 1710"/>
              <a:gd name="T32" fmla="*/ 938 w 3235"/>
              <a:gd name="T33" fmla="*/ 313 h 1710"/>
              <a:gd name="T34" fmla="*/ 612 w 3235"/>
              <a:gd name="T35" fmla="*/ 313 h 1710"/>
              <a:gd name="T36" fmla="*/ 612 w 3235"/>
              <a:gd name="T37" fmla="*/ 1709 h 1710"/>
              <a:gd name="T38" fmla="*/ 293 w 3235"/>
              <a:gd name="T39" fmla="*/ 1709 h 1710"/>
              <a:gd name="T40" fmla="*/ 293 w 3235"/>
              <a:gd name="T41" fmla="*/ 313 h 1710"/>
              <a:gd name="T42" fmla="*/ 0 w 3235"/>
              <a:gd name="T43" fmla="*/ 313 h 1710"/>
              <a:gd name="T44" fmla="*/ 0 w 3235"/>
              <a:gd name="T45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235" h="1710">
                <a:moveTo>
                  <a:pt x="0" y="0"/>
                </a:moveTo>
                <a:lnTo>
                  <a:pt x="1264" y="0"/>
                </a:lnTo>
                <a:lnTo>
                  <a:pt x="1264" y="1383"/>
                </a:lnTo>
                <a:lnTo>
                  <a:pt x="1585" y="1380"/>
                </a:lnTo>
                <a:lnTo>
                  <a:pt x="1584" y="0"/>
                </a:lnTo>
                <a:lnTo>
                  <a:pt x="3235" y="0"/>
                </a:lnTo>
                <a:lnTo>
                  <a:pt x="3235" y="1710"/>
                </a:lnTo>
                <a:lnTo>
                  <a:pt x="2905" y="1710"/>
                </a:lnTo>
                <a:lnTo>
                  <a:pt x="2905" y="312"/>
                </a:lnTo>
                <a:lnTo>
                  <a:pt x="2575" y="312"/>
                </a:lnTo>
                <a:lnTo>
                  <a:pt x="2575" y="1710"/>
                </a:lnTo>
                <a:lnTo>
                  <a:pt x="2245" y="1710"/>
                </a:lnTo>
                <a:lnTo>
                  <a:pt x="2245" y="312"/>
                </a:lnTo>
                <a:lnTo>
                  <a:pt x="1915" y="312"/>
                </a:lnTo>
                <a:lnTo>
                  <a:pt x="1917" y="1709"/>
                </a:lnTo>
                <a:lnTo>
                  <a:pt x="938" y="1709"/>
                </a:lnTo>
                <a:lnTo>
                  <a:pt x="938" y="313"/>
                </a:lnTo>
                <a:lnTo>
                  <a:pt x="612" y="313"/>
                </a:lnTo>
                <a:lnTo>
                  <a:pt x="612" y="1709"/>
                </a:lnTo>
                <a:lnTo>
                  <a:pt x="293" y="1709"/>
                </a:lnTo>
                <a:lnTo>
                  <a:pt x="293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rgbClr val="0065B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78715E14-21E3-44E4-82AD-73821543B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774934" y="6473312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CE58CB1E-F828-4F11-99E0-327109AF9DA4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D1C6CF5-C360-4346-AE5A-74C6F2971B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8853611" y="6611890"/>
            <a:ext cx="181003" cy="725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48799BA8-6027-4214-8249-4C0C065E3899}"/>
              </a:ext>
            </a:extLst>
          </p:cNvPr>
          <p:cNvSpPr>
            <a:spLocks noAdjustHandles="1"/>
          </p:cNvSpPr>
          <p:nvPr userDrawn="1"/>
        </p:nvSpPr>
        <p:spPr bwMode="auto">
          <a:xfrm>
            <a:off x="311162" y="6473312"/>
            <a:ext cx="6296467" cy="3636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9pPr>
          </a:lstStyle>
          <a:p>
            <a:pPr>
              <a:defRPr/>
            </a:pPr>
            <a:r>
              <a:rPr lang="de-DE" sz="1000" dirty="0" err="1">
                <a:solidFill>
                  <a:srgbClr val="999999"/>
                </a:solidFill>
              </a:rPr>
              <a:t>Structural</a:t>
            </a:r>
            <a:r>
              <a:rPr lang="de-DE" sz="1000" dirty="0">
                <a:solidFill>
                  <a:srgbClr val="999999"/>
                </a:solidFill>
              </a:rPr>
              <a:t> Wind Engineering | Chair </a:t>
            </a:r>
            <a:r>
              <a:rPr lang="de-DE" sz="1000" dirty="0" err="1">
                <a:solidFill>
                  <a:srgbClr val="999999"/>
                </a:solidFill>
              </a:rPr>
              <a:t>of</a:t>
            </a:r>
            <a:r>
              <a:rPr lang="de-DE" sz="1000" dirty="0">
                <a:solidFill>
                  <a:srgbClr val="999999"/>
                </a:solidFill>
              </a:rPr>
              <a:t> </a:t>
            </a:r>
            <a:r>
              <a:rPr lang="de-DE" sz="1000" dirty="0" err="1">
                <a:solidFill>
                  <a:srgbClr val="999999"/>
                </a:solidFill>
              </a:rPr>
              <a:t>Structural</a:t>
            </a:r>
            <a:r>
              <a:rPr lang="de-DE" sz="1000" dirty="0">
                <a:solidFill>
                  <a:srgbClr val="999999"/>
                </a:solidFill>
              </a:rPr>
              <a:t> Analysis | WS 2019/20 | CSD</a:t>
            </a:r>
            <a:endParaRPr lang="en-US" sz="1000" dirty="0">
              <a:solidFill>
                <a:srgbClr val="9999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ChangeAspect="1"/>
          </p:cNvSpPr>
          <p:nvPr userDrawn="1"/>
        </p:nvSpPr>
        <p:spPr bwMode="auto">
          <a:xfrm>
            <a:off x="8225563" y="324685"/>
            <a:ext cx="601200" cy="311078"/>
          </a:xfrm>
          <a:custGeom>
            <a:avLst/>
            <a:gdLst>
              <a:gd name="T0" fmla="*/ 0 w 3235"/>
              <a:gd name="T1" fmla="*/ 0 h 1710"/>
              <a:gd name="T2" fmla="*/ 1264 w 3235"/>
              <a:gd name="T3" fmla="*/ 0 h 1710"/>
              <a:gd name="T4" fmla="*/ 1264 w 3235"/>
              <a:gd name="T5" fmla="*/ 1383 h 1710"/>
              <a:gd name="T6" fmla="*/ 1585 w 3235"/>
              <a:gd name="T7" fmla="*/ 1380 h 1710"/>
              <a:gd name="T8" fmla="*/ 1584 w 3235"/>
              <a:gd name="T9" fmla="*/ 0 h 1710"/>
              <a:gd name="T10" fmla="*/ 3235 w 3235"/>
              <a:gd name="T11" fmla="*/ 0 h 1710"/>
              <a:gd name="T12" fmla="*/ 3235 w 3235"/>
              <a:gd name="T13" fmla="*/ 1710 h 1710"/>
              <a:gd name="T14" fmla="*/ 2905 w 3235"/>
              <a:gd name="T15" fmla="*/ 1710 h 1710"/>
              <a:gd name="T16" fmla="*/ 2905 w 3235"/>
              <a:gd name="T17" fmla="*/ 312 h 1710"/>
              <a:gd name="T18" fmla="*/ 2575 w 3235"/>
              <a:gd name="T19" fmla="*/ 312 h 1710"/>
              <a:gd name="T20" fmla="*/ 2575 w 3235"/>
              <a:gd name="T21" fmla="*/ 1710 h 1710"/>
              <a:gd name="T22" fmla="*/ 2245 w 3235"/>
              <a:gd name="T23" fmla="*/ 1710 h 1710"/>
              <a:gd name="T24" fmla="*/ 2245 w 3235"/>
              <a:gd name="T25" fmla="*/ 312 h 1710"/>
              <a:gd name="T26" fmla="*/ 1915 w 3235"/>
              <a:gd name="T27" fmla="*/ 312 h 1710"/>
              <a:gd name="T28" fmla="*/ 1917 w 3235"/>
              <a:gd name="T29" fmla="*/ 1709 h 1710"/>
              <a:gd name="T30" fmla="*/ 938 w 3235"/>
              <a:gd name="T31" fmla="*/ 1709 h 1710"/>
              <a:gd name="T32" fmla="*/ 938 w 3235"/>
              <a:gd name="T33" fmla="*/ 313 h 1710"/>
              <a:gd name="T34" fmla="*/ 612 w 3235"/>
              <a:gd name="T35" fmla="*/ 313 h 1710"/>
              <a:gd name="T36" fmla="*/ 612 w 3235"/>
              <a:gd name="T37" fmla="*/ 1709 h 1710"/>
              <a:gd name="T38" fmla="*/ 293 w 3235"/>
              <a:gd name="T39" fmla="*/ 1709 h 1710"/>
              <a:gd name="T40" fmla="*/ 293 w 3235"/>
              <a:gd name="T41" fmla="*/ 313 h 1710"/>
              <a:gd name="T42" fmla="*/ 0 w 3235"/>
              <a:gd name="T43" fmla="*/ 313 h 1710"/>
              <a:gd name="T44" fmla="*/ 0 w 3235"/>
              <a:gd name="T45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235" h="1710">
                <a:moveTo>
                  <a:pt x="0" y="0"/>
                </a:moveTo>
                <a:lnTo>
                  <a:pt x="1264" y="0"/>
                </a:lnTo>
                <a:lnTo>
                  <a:pt x="1264" y="1383"/>
                </a:lnTo>
                <a:lnTo>
                  <a:pt x="1585" y="1380"/>
                </a:lnTo>
                <a:lnTo>
                  <a:pt x="1584" y="0"/>
                </a:lnTo>
                <a:lnTo>
                  <a:pt x="3235" y="0"/>
                </a:lnTo>
                <a:lnTo>
                  <a:pt x="3235" y="1710"/>
                </a:lnTo>
                <a:lnTo>
                  <a:pt x="2905" y="1710"/>
                </a:lnTo>
                <a:lnTo>
                  <a:pt x="2905" y="312"/>
                </a:lnTo>
                <a:lnTo>
                  <a:pt x="2575" y="312"/>
                </a:lnTo>
                <a:lnTo>
                  <a:pt x="2575" y="1710"/>
                </a:lnTo>
                <a:lnTo>
                  <a:pt x="2245" y="1710"/>
                </a:lnTo>
                <a:lnTo>
                  <a:pt x="2245" y="312"/>
                </a:lnTo>
                <a:lnTo>
                  <a:pt x="1915" y="312"/>
                </a:lnTo>
                <a:lnTo>
                  <a:pt x="1917" y="1709"/>
                </a:lnTo>
                <a:lnTo>
                  <a:pt x="938" y="1709"/>
                </a:lnTo>
                <a:lnTo>
                  <a:pt x="938" y="313"/>
                </a:lnTo>
                <a:lnTo>
                  <a:pt x="612" y="313"/>
                </a:lnTo>
                <a:lnTo>
                  <a:pt x="612" y="1709"/>
                </a:lnTo>
                <a:lnTo>
                  <a:pt x="293" y="1709"/>
                </a:lnTo>
                <a:lnTo>
                  <a:pt x="293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rgbClr val="0065B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D49F3EB4-175B-43AA-9E17-12C5DB35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774934" y="6473312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CE58CB1E-F828-4F11-99E0-327109AF9DA4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8BC283E-3FD9-4398-AC04-5B21656CB4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tretch/>
        </p:blipFill>
        <p:spPr bwMode="auto">
          <a:xfrm>
            <a:off x="8853611" y="6611890"/>
            <a:ext cx="181003" cy="72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46544BB6-080E-4385-AE5D-B4D3079466C8}"/>
              </a:ext>
            </a:extLst>
          </p:cNvPr>
          <p:cNvSpPr>
            <a:spLocks noAdjustHandles="1"/>
          </p:cNvSpPr>
          <p:nvPr userDrawn="1"/>
        </p:nvSpPr>
        <p:spPr bwMode="auto">
          <a:xfrm>
            <a:off x="311162" y="6473312"/>
            <a:ext cx="6296467" cy="3636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</a:defRPr>
            </a:lvl9pPr>
          </a:lstStyle>
          <a:p>
            <a:pPr>
              <a:defRPr/>
            </a:pPr>
            <a:r>
              <a:rPr lang="de-DE" sz="1000" dirty="0" err="1">
                <a:solidFill>
                  <a:srgbClr val="999999"/>
                </a:solidFill>
              </a:rPr>
              <a:t>Structural</a:t>
            </a:r>
            <a:r>
              <a:rPr lang="de-DE" sz="1000" dirty="0">
                <a:solidFill>
                  <a:srgbClr val="999999"/>
                </a:solidFill>
              </a:rPr>
              <a:t> Wind Engineering | Chair </a:t>
            </a:r>
            <a:r>
              <a:rPr lang="de-DE" sz="1000" dirty="0" err="1">
                <a:solidFill>
                  <a:srgbClr val="999999"/>
                </a:solidFill>
              </a:rPr>
              <a:t>of</a:t>
            </a:r>
            <a:r>
              <a:rPr lang="de-DE" sz="1000" dirty="0">
                <a:solidFill>
                  <a:srgbClr val="999999"/>
                </a:solidFill>
              </a:rPr>
              <a:t> </a:t>
            </a:r>
            <a:r>
              <a:rPr lang="de-DE" sz="1000" dirty="0" err="1">
                <a:solidFill>
                  <a:srgbClr val="999999"/>
                </a:solidFill>
              </a:rPr>
              <a:t>Structural</a:t>
            </a:r>
            <a:r>
              <a:rPr lang="de-DE" sz="1000" dirty="0">
                <a:solidFill>
                  <a:srgbClr val="999999"/>
                </a:solidFill>
              </a:rPr>
              <a:t> Analysis | WS 2019/20 | CSD</a:t>
            </a:r>
            <a:endParaRPr lang="en-US" sz="1000" dirty="0">
              <a:solidFill>
                <a:srgbClr val="9999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21" r:id="rId2"/>
    <p:sldLayoutId id="2147483654" r:id="rId3"/>
    <p:sldLayoutId id="2147483704" r:id="rId4"/>
    <p:sldLayoutId id="2147483657" r:id="rId5"/>
    <p:sldLayoutId id="2147483711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8" userDrawn="1">
          <p15:clr>
            <a:srgbClr val="F26B43"/>
          </p15:clr>
        </p15:guide>
        <p15:guide id="2" orient="horz" pos="459" userDrawn="1">
          <p15:clr>
            <a:srgbClr val="F26B43"/>
          </p15:clr>
        </p15:guide>
        <p15:guide id="3" pos="204" userDrawn="1">
          <p15:clr>
            <a:srgbClr val="F26B43"/>
          </p15:clr>
        </p15:guide>
        <p15:guide id="4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8"/>
          <p:cNvSpPr>
            <a:spLocks/>
          </p:cNvSpPr>
          <p:nvPr/>
        </p:nvSpPr>
        <p:spPr>
          <a:xfrm>
            <a:off x="0" y="896983"/>
            <a:ext cx="9144000" cy="5961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Rechteck 17"/>
          <p:cNvSpPr>
            <a:spLocks/>
          </p:cNvSpPr>
          <p:nvPr/>
        </p:nvSpPr>
        <p:spPr>
          <a:xfrm>
            <a:off x="0" y="0"/>
            <a:ext cx="9144000" cy="9628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320401" y="4081431"/>
            <a:ext cx="6417017" cy="493507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2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2800" b="1" dirty="0">
                <a:solidFill>
                  <a:schemeClr val="bg1"/>
                </a:solidFill>
              </a:rPr>
              <a:t>STRUCTURAL WIND ENGINEERING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24468" y="4574938"/>
            <a:ext cx="7566209" cy="10554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1800" b="1" kern="1200" dirty="0" smtClean="0">
                <a:solidFill>
                  <a:srgbClr val="0065BD"/>
                </a:solidFill>
                <a:latin typeface="Arial"/>
                <a:ea typeface="ＭＳ Ｐゴシック"/>
                <a:cs typeface="+mn-cs"/>
              </a:defRPr>
            </a:lvl1pPr>
          </a:lstStyle>
          <a:p>
            <a:pPr>
              <a:lnSpc>
                <a:spcPct val="120000"/>
              </a:lnSpc>
            </a:pPr>
            <a:r>
              <a:rPr lang="de-DE" sz="2000" b="0" dirty="0">
                <a:solidFill>
                  <a:schemeClr val="bg1"/>
                </a:solidFill>
              </a:rPr>
              <a:t>Roland </a:t>
            </a:r>
            <a:r>
              <a:rPr lang="de-DE" sz="2000" b="0" dirty="0" err="1">
                <a:solidFill>
                  <a:schemeClr val="bg1"/>
                </a:solidFill>
              </a:rPr>
              <a:t>Wüchner</a:t>
            </a:r>
            <a:r>
              <a:rPr lang="de-DE" sz="2000" b="0" dirty="0">
                <a:solidFill>
                  <a:schemeClr val="bg1"/>
                </a:solidFill>
              </a:rPr>
              <a:t>, </a:t>
            </a:r>
            <a:r>
              <a:rPr lang="hu-HU" sz="2000" b="0" dirty="0" err="1">
                <a:solidFill>
                  <a:schemeClr val="bg1"/>
                </a:solidFill>
              </a:rPr>
              <a:t>Chair</a:t>
            </a:r>
            <a:r>
              <a:rPr lang="hu-HU" sz="2000" b="0" dirty="0">
                <a:solidFill>
                  <a:schemeClr val="bg1"/>
                </a:solidFill>
              </a:rPr>
              <a:t> of </a:t>
            </a:r>
            <a:r>
              <a:rPr lang="hu-HU" sz="2000" b="0" dirty="0" err="1">
                <a:solidFill>
                  <a:schemeClr val="bg1"/>
                </a:solidFill>
              </a:rPr>
              <a:t>Structural</a:t>
            </a:r>
            <a:r>
              <a:rPr lang="hu-HU" sz="2000" b="0" dirty="0">
                <a:solidFill>
                  <a:schemeClr val="bg1"/>
                </a:solidFill>
              </a:rPr>
              <a:t> </a:t>
            </a:r>
            <a:r>
              <a:rPr lang="hu-HU" sz="2000" b="0" dirty="0" err="1">
                <a:solidFill>
                  <a:schemeClr val="bg1"/>
                </a:solidFill>
              </a:rPr>
              <a:t>Analysis</a:t>
            </a:r>
            <a:r>
              <a:rPr lang="de-DE" sz="2000" b="0" dirty="0">
                <a:solidFill>
                  <a:schemeClr val="bg1"/>
                </a:solidFill>
              </a:rPr>
              <a:t>, TUM</a:t>
            </a:r>
          </a:p>
          <a:p>
            <a:pPr>
              <a:lnSpc>
                <a:spcPct val="120000"/>
              </a:lnSpc>
            </a:pPr>
            <a:r>
              <a:rPr lang="de-DE" altLang="de-DE" sz="2000" b="0" dirty="0" err="1">
                <a:solidFill>
                  <a:schemeClr val="bg1"/>
                </a:solidFill>
              </a:rPr>
              <a:t>Máté</a:t>
            </a:r>
            <a:r>
              <a:rPr lang="de-DE" altLang="de-DE" sz="2000" b="0" dirty="0">
                <a:solidFill>
                  <a:schemeClr val="bg1"/>
                </a:solidFill>
              </a:rPr>
              <a:t> </a:t>
            </a:r>
            <a:r>
              <a:rPr lang="de-DE" altLang="de-DE" sz="2000" b="0" dirty="0" err="1">
                <a:solidFill>
                  <a:schemeClr val="bg1"/>
                </a:solidFill>
              </a:rPr>
              <a:t>Péntek</a:t>
            </a:r>
            <a:r>
              <a:rPr lang="de-DE" altLang="de-DE" sz="2000" b="0" dirty="0">
                <a:solidFill>
                  <a:schemeClr val="bg1"/>
                </a:solidFill>
              </a:rPr>
              <a:t>, </a:t>
            </a:r>
            <a:r>
              <a:rPr lang="hu-HU" sz="2000" b="0" dirty="0" err="1">
                <a:solidFill>
                  <a:schemeClr val="bg1"/>
                </a:solidFill>
              </a:rPr>
              <a:t>Chair</a:t>
            </a:r>
            <a:r>
              <a:rPr lang="hu-HU" sz="2000" b="0" dirty="0">
                <a:solidFill>
                  <a:schemeClr val="bg1"/>
                </a:solidFill>
              </a:rPr>
              <a:t> of </a:t>
            </a:r>
            <a:r>
              <a:rPr lang="hu-HU" sz="2000" b="0" dirty="0" err="1">
                <a:solidFill>
                  <a:schemeClr val="bg1"/>
                </a:solidFill>
              </a:rPr>
              <a:t>Structural</a:t>
            </a:r>
            <a:r>
              <a:rPr lang="hu-HU" sz="2000" b="0" dirty="0">
                <a:solidFill>
                  <a:schemeClr val="bg1"/>
                </a:solidFill>
              </a:rPr>
              <a:t> </a:t>
            </a:r>
            <a:r>
              <a:rPr lang="hu-HU" sz="2000" b="0" dirty="0" err="1">
                <a:solidFill>
                  <a:schemeClr val="bg1"/>
                </a:solidFill>
              </a:rPr>
              <a:t>Analysis</a:t>
            </a:r>
            <a:r>
              <a:rPr lang="de-DE" altLang="de-DE" sz="2000" b="0" dirty="0">
                <a:solidFill>
                  <a:schemeClr val="bg1"/>
                </a:solidFill>
              </a:rPr>
              <a:t>, TUM</a:t>
            </a:r>
            <a:endParaRPr lang="de-DE" sz="2000" b="0" dirty="0">
              <a:solidFill>
                <a:schemeClr val="bg1"/>
              </a:solidFill>
            </a:endParaRPr>
          </a:p>
        </p:txBody>
      </p:sp>
      <p:sp>
        <p:nvSpPr>
          <p:cNvPr id="12" name="Fußzeilenplatzhalter 3"/>
          <p:cNvSpPr txBox="1">
            <a:spLocks/>
          </p:cNvSpPr>
          <p:nvPr/>
        </p:nvSpPr>
        <p:spPr>
          <a:xfrm>
            <a:off x="311162" y="6473313"/>
            <a:ext cx="4922689" cy="3636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000" dirty="0" err="1">
                <a:solidFill>
                  <a:schemeClr val="bg1"/>
                </a:solidFill>
              </a:rPr>
              <a:t>Structural</a:t>
            </a:r>
            <a:r>
              <a:rPr lang="de-DE" sz="1000" dirty="0">
                <a:solidFill>
                  <a:schemeClr val="bg1"/>
                </a:solidFill>
              </a:rPr>
              <a:t> Wind</a:t>
            </a:r>
            <a:r>
              <a:rPr lang="de-DE" sz="1000" baseline="0" dirty="0">
                <a:solidFill>
                  <a:schemeClr val="bg1"/>
                </a:solidFill>
              </a:rPr>
              <a:t> Engineering </a:t>
            </a:r>
            <a:r>
              <a:rPr lang="de-DE" sz="1000" dirty="0">
                <a:solidFill>
                  <a:schemeClr val="bg1"/>
                </a:solidFill>
              </a:rPr>
              <a:t>| Chair </a:t>
            </a:r>
            <a:r>
              <a:rPr lang="de-DE" sz="1000" dirty="0" err="1">
                <a:solidFill>
                  <a:schemeClr val="bg1"/>
                </a:solidFill>
              </a:rPr>
              <a:t>of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Structural</a:t>
            </a:r>
            <a:r>
              <a:rPr lang="de-DE" sz="1000" baseline="0" dirty="0">
                <a:solidFill>
                  <a:schemeClr val="bg1"/>
                </a:solidFill>
              </a:rPr>
              <a:t> Analysis</a:t>
            </a:r>
            <a:r>
              <a:rPr lang="de-DE" sz="1000" dirty="0">
                <a:solidFill>
                  <a:schemeClr val="bg1"/>
                </a:solidFill>
              </a:rPr>
              <a:t> | WS 2019/20 | CSD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Freeform 7"/>
          <p:cNvSpPr>
            <a:spLocks noChangeAspect="1"/>
          </p:cNvSpPr>
          <p:nvPr/>
        </p:nvSpPr>
        <p:spPr bwMode="auto">
          <a:xfrm>
            <a:off x="8225563" y="324685"/>
            <a:ext cx="601200" cy="311078"/>
          </a:xfrm>
          <a:custGeom>
            <a:avLst/>
            <a:gdLst>
              <a:gd name="T0" fmla="*/ 0 w 3235"/>
              <a:gd name="T1" fmla="*/ 0 h 1710"/>
              <a:gd name="T2" fmla="*/ 1264 w 3235"/>
              <a:gd name="T3" fmla="*/ 0 h 1710"/>
              <a:gd name="T4" fmla="*/ 1264 w 3235"/>
              <a:gd name="T5" fmla="*/ 1383 h 1710"/>
              <a:gd name="T6" fmla="*/ 1585 w 3235"/>
              <a:gd name="T7" fmla="*/ 1380 h 1710"/>
              <a:gd name="T8" fmla="*/ 1584 w 3235"/>
              <a:gd name="T9" fmla="*/ 0 h 1710"/>
              <a:gd name="T10" fmla="*/ 3235 w 3235"/>
              <a:gd name="T11" fmla="*/ 0 h 1710"/>
              <a:gd name="T12" fmla="*/ 3235 w 3235"/>
              <a:gd name="T13" fmla="*/ 1710 h 1710"/>
              <a:gd name="T14" fmla="*/ 2905 w 3235"/>
              <a:gd name="T15" fmla="*/ 1710 h 1710"/>
              <a:gd name="T16" fmla="*/ 2905 w 3235"/>
              <a:gd name="T17" fmla="*/ 312 h 1710"/>
              <a:gd name="T18" fmla="*/ 2575 w 3235"/>
              <a:gd name="T19" fmla="*/ 312 h 1710"/>
              <a:gd name="T20" fmla="*/ 2575 w 3235"/>
              <a:gd name="T21" fmla="*/ 1710 h 1710"/>
              <a:gd name="T22" fmla="*/ 2245 w 3235"/>
              <a:gd name="T23" fmla="*/ 1710 h 1710"/>
              <a:gd name="T24" fmla="*/ 2245 w 3235"/>
              <a:gd name="T25" fmla="*/ 312 h 1710"/>
              <a:gd name="T26" fmla="*/ 1915 w 3235"/>
              <a:gd name="T27" fmla="*/ 312 h 1710"/>
              <a:gd name="T28" fmla="*/ 1917 w 3235"/>
              <a:gd name="T29" fmla="*/ 1709 h 1710"/>
              <a:gd name="T30" fmla="*/ 938 w 3235"/>
              <a:gd name="T31" fmla="*/ 1709 h 1710"/>
              <a:gd name="T32" fmla="*/ 938 w 3235"/>
              <a:gd name="T33" fmla="*/ 313 h 1710"/>
              <a:gd name="T34" fmla="*/ 612 w 3235"/>
              <a:gd name="T35" fmla="*/ 313 h 1710"/>
              <a:gd name="T36" fmla="*/ 612 w 3235"/>
              <a:gd name="T37" fmla="*/ 1709 h 1710"/>
              <a:gd name="T38" fmla="*/ 293 w 3235"/>
              <a:gd name="T39" fmla="*/ 1709 h 1710"/>
              <a:gd name="T40" fmla="*/ 293 w 3235"/>
              <a:gd name="T41" fmla="*/ 313 h 1710"/>
              <a:gd name="T42" fmla="*/ 0 w 3235"/>
              <a:gd name="T43" fmla="*/ 313 h 1710"/>
              <a:gd name="T44" fmla="*/ 0 w 3235"/>
              <a:gd name="T45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235" h="1710">
                <a:moveTo>
                  <a:pt x="0" y="0"/>
                </a:moveTo>
                <a:lnTo>
                  <a:pt x="1264" y="0"/>
                </a:lnTo>
                <a:lnTo>
                  <a:pt x="1264" y="1383"/>
                </a:lnTo>
                <a:lnTo>
                  <a:pt x="1585" y="1380"/>
                </a:lnTo>
                <a:lnTo>
                  <a:pt x="1584" y="0"/>
                </a:lnTo>
                <a:lnTo>
                  <a:pt x="3235" y="0"/>
                </a:lnTo>
                <a:lnTo>
                  <a:pt x="3235" y="1710"/>
                </a:lnTo>
                <a:lnTo>
                  <a:pt x="2905" y="1710"/>
                </a:lnTo>
                <a:lnTo>
                  <a:pt x="2905" y="312"/>
                </a:lnTo>
                <a:lnTo>
                  <a:pt x="2575" y="312"/>
                </a:lnTo>
                <a:lnTo>
                  <a:pt x="2575" y="1710"/>
                </a:lnTo>
                <a:lnTo>
                  <a:pt x="2245" y="1710"/>
                </a:lnTo>
                <a:lnTo>
                  <a:pt x="2245" y="312"/>
                </a:lnTo>
                <a:lnTo>
                  <a:pt x="1915" y="312"/>
                </a:lnTo>
                <a:lnTo>
                  <a:pt x="1917" y="1709"/>
                </a:lnTo>
                <a:lnTo>
                  <a:pt x="938" y="1709"/>
                </a:lnTo>
                <a:lnTo>
                  <a:pt x="938" y="313"/>
                </a:lnTo>
                <a:lnTo>
                  <a:pt x="612" y="313"/>
                </a:lnTo>
                <a:lnTo>
                  <a:pt x="612" y="1709"/>
                </a:lnTo>
                <a:lnTo>
                  <a:pt x="293" y="1709"/>
                </a:lnTo>
                <a:lnTo>
                  <a:pt x="293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r" eaLnBrk="0" hangingPunct="0"/>
            <a:endParaRPr lang="de-DE">
              <a:solidFill>
                <a:schemeClr val="bg1"/>
              </a:solidFill>
            </a:endParaRPr>
          </a:p>
        </p:txBody>
      </p:sp>
      <p:sp>
        <p:nvSpPr>
          <p:cNvPr id="15" name="Textfeld 7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 err="1">
                <a:solidFill>
                  <a:schemeClr val="bg1"/>
                </a:solidFill>
                <a:latin typeface="+mn-lt"/>
              </a:rPr>
              <a:t>Chair</a:t>
            </a:r>
            <a:r>
              <a:rPr lang="de-DE" sz="8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+mn-lt"/>
              </a:rPr>
              <a:t>Structural</a:t>
            </a:r>
            <a:r>
              <a:rPr lang="de-DE" sz="800" dirty="0">
                <a:solidFill>
                  <a:schemeClr val="bg1"/>
                </a:solidFill>
                <a:latin typeface="+mn-lt"/>
              </a:rPr>
              <a:t> Analysis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bg1"/>
                </a:solidFill>
                <a:latin typeface="+mn-lt"/>
              </a:rPr>
              <a:t>TUM Department </a:t>
            </a:r>
            <a:r>
              <a:rPr lang="de-DE" sz="800" dirty="0" err="1">
                <a:solidFill>
                  <a:schemeClr val="bg1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+mn-lt"/>
              </a:rPr>
              <a:t>Civil</a:t>
            </a:r>
            <a:r>
              <a:rPr lang="de-DE" sz="800" dirty="0">
                <a:solidFill>
                  <a:schemeClr val="bg1"/>
                </a:solidFill>
                <a:latin typeface="+mn-lt"/>
              </a:rPr>
              <a:t>, </a:t>
            </a:r>
            <a:r>
              <a:rPr lang="de-DE" sz="800" dirty="0" err="1">
                <a:solidFill>
                  <a:schemeClr val="bg1"/>
                </a:solidFill>
                <a:latin typeface="+mn-lt"/>
              </a:rPr>
              <a:t>Geo</a:t>
            </a:r>
            <a:r>
              <a:rPr lang="de-DE" sz="8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+mn-lt"/>
              </a:rPr>
              <a:t>and</a:t>
            </a:r>
            <a:r>
              <a:rPr lang="de-DE" sz="800" dirty="0">
                <a:solidFill>
                  <a:schemeClr val="bg1"/>
                </a:solidFill>
                <a:latin typeface="+mn-lt"/>
              </a:rPr>
              <a:t> Environmental</a:t>
            </a:r>
            <a:r>
              <a:rPr lang="de-DE" sz="800" baseline="0" dirty="0">
                <a:solidFill>
                  <a:schemeClr val="bg1"/>
                </a:solidFill>
                <a:latin typeface="+mn-lt"/>
              </a:rPr>
              <a:t> Engineering</a:t>
            </a:r>
            <a:endParaRPr lang="de-DE" sz="800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bg1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chemeClr val="bg1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+mn-lt"/>
              </a:rPr>
              <a:t>Munich</a:t>
            </a:r>
            <a:endParaRPr lang="de-DE" sz="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611" y="6611890"/>
            <a:ext cx="181003" cy="725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69" y="964458"/>
            <a:ext cx="5895343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6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553069" y="3314918"/>
            <a:ext cx="6606014" cy="104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0065B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2800" dirty="0"/>
              <a:t>Problem Input</a:t>
            </a:r>
          </a:p>
        </p:txBody>
      </p:sp>
    </p:spTree>
    <p:extLst>
      <p:ext uri="{BB962C8B-B14F-4D97-AF65-F5344CB8AC3E}">
        <p14:creationId xmlns:p14="http://schemas.microsoft.com/office/powerpoint/2010/main" val="154698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090" y="271520"/>
            <a:ext cx="8508999" cy="410369"/>
          </a:xfrm>
        </p:spPr>
        <p:txBody>
          <a:bodyPr/>
          <a:lstStyle/>
          <a:p>
            <a:r>
              <a:rPr lang="de-DE" dirty="0"/>
              <a:t>Model Properties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(1)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090" y="1024191"/>
            <a:ext cx="882491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Assign the group </a:t>
            </a:r>
            <a:r>
              <a:rPr lang="en-US" sz="1400" i="1" dirty="0">
                <a:solidFill>
                  <a:srgbClr val="0065BD"/>
                </a:solidFill>
              </a:rPr>
              <a:t>structure</a:t>
            </a:r>
            <a:r>
              <a:rPr lang="en-US" sz="1400" dirty="0"/>
              <a:t> to the </a:t>
            </a:r>
            <a:r>
              <a:rPr lang="de-DE" sz="1400" i="1" dirty="0">
                <a:solidFill>
                  <a:srgbClr val="0065BD"/>
                </a:solidFill>
              </a:rPr>
              <a:t>Parts </a:t>
            </a:r>
            <a:r>
              <a:rPr lang="de-DE" sz="1400" dirty="0"/>
              <a:t>and </a:t>
            </a:r>
            <a:r>
              <a:rPr lang="de-DE" sz="1400" dirty="0" err="1"/>
              <a:t>choose</a:t>
            </a:r>
            <a:r>
              <a:rPr lang="de-DE" sz="1400" dirty="0"/>
              <a:t> on </a:t>
            </a:r>
            <a:r>
              <a:rPr lang="de-DE" sz="1400" i="1" dirty="0" err="1">
                <a:solidFill>
                  <a:srgbClr val="0065BD"/>
                </a:solidFill>
              </a:rPr>
              <a:t>Surfaces</a:t>
            </a:r>
            <a:r>
              <a:rPr lang="de-DE" sz="1400" i="1" dirty="0">
                <a:solidFill>
                  <a:srgbClr val="0065BD"/>
                </a:solidFill>
              </a:rPr>
              <a:t> </a:t>
            </a:r>
          </a:p>
          <a:p>
            <a:pPr>
              <a:buClr>
                <a:srgbClr val="0065BD"/>
              </a:buClr>
            </a:pPr>
            <a:r>
              <a:rPr lang="de-DE" sz="1400" i="1" dirty="0">
                <a:solidFill>
                  <a:srgbClr val="0065BD"/>
                </a:solidFill>
              </a:rPr>
              <a:t> </a:t>
            </a:r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</a:pPr>
            <a:r>
              <a:rPr lang="de-DE" sz="1400" dirty="0" err="1"/>
              <a:t>Specify</a:t>
            </a:r>
            <a:r>
              <a:rPr lang="de-DE" sz="1400" dirty="0"/>
              <a:t> the property of steel.</a:t>
            </a:r>
          </a:p>
          <a:p>
            <a:pPr marL="628650" lvl="1" indent="-171450">
              <a:buClr>
                <a:srgbClr val="0065BD"/>
              </a:buClr>
              <a:buFont typeface="Wingdings" panose="05000000000000000000" pitchFamily="2" charset="2"/>
              <a:buChar char="§"/>
            </a:pPr>
            <a:r>
              <a:rPr lang="de-DE" sz="1400" dirty="0" err="1"/>
              <a:t>Density</a:t>
            </a:r>
            <a:r>
              <a:rPr lang="de-DE" sz="1400" dirty="0"/>
              <a:t> : 7850 kg/m</a:t>
            </a:r>
            <a:r>
              <a:rPr lang="de-DE" sz="1400" baseline="30000" dirty="0"/>
              <a:t>3</a:t>
            </a:r>
          </a:p>
          <a:p>
            <a:pPr marL="628650" lvl="1" indent="-171450">
              <a:buClr>
                <a:srgbClr val="0065BD"/>
              </a:buClr>
              <a:buFont typeface="Wingdings" panose="05000000000000000000" pitchFamily="2" charset="2"/>
              <a:buChar char="§"/>
            </a:pPr>
            <a:r>
              <a:rPr lang="de-DE" sz="1400" dirty="0" err="1"/>
              <a:t>Young‘s</a:t>
            </a:r>
            <a:r>
              <a:rPr lang="de-DE" sz="1400" dirty="0"/>
              <a:t> </a:t>
            </a:r>
            <a:r>
              <a:rPr lang="de-DE" sz="1400" dirty="0" err="1"/>
              <a:t>Modulus</a:t>
            </a:r>
            <a:r>
              <a:rPr lang="de-DE" sz="1400" dirty="0"/>
              <a:t> :  206.9 e9 </a:t>
            </a:r>
            <a:r>
              <a:rPr lang="de-DE" sz="1400" dirty="0" err="1"/>
              <a:t>Pa</a:t>
            </a:r>
            <a:endParaRPr lang="de-DE" sz="1400" dirty="0"/>
          </a:p>
          <a:p>
            <a:pPr marL="628650" lvl="1" indent="-171450">
              <a:buClr>
                <a:srgbClr val="0065BD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Poisson Ratio: 0.29</a:t>
            </a:r>
          </a:p>
          <a:p>
            <a:pPr marL="628650" lvl="1" indent="-171450">
              <a:buClr>
                <a:srgbClr val="0065BD"/>
              </a:buClr>
              <a:buFont typeface="Wingdings" panose="05000000000000000000" pitchFamily="2" charset="2"/>
              <a:buChar char="§"/>
            </a:pPr>
            <a:r>
              <a:rPr lang="de-DE" sz="1400" dirty="0" err="1"/>
              <a:t>Thickness</a:t>
            </a:r>
            <a:r>
              <a:rPr lang="de-DE" sz="1400" dirty="0"/>
              <a:t>: 0.1 m</a:t>
            </a:r>
          </a:p>
          <a:p>
            <a:pPr lvl="1">
              <a:buClr>
                <a:srgbClr val="0065BD"/>
              </a:buClr>
            </a:pPr>
            <a:endParaRPr lang="de-DE" sz="1400" dirty="0"/>
          </a:p>
          <a:p>
            <a:pPr marL="171450" indent="-171450">
              <a:buClr>
                <a:srgbClr val="0065BD"/>
              </a:buClr>
              <a:buFont typeface="Wingdings" panose="05000000000000000000" pitchFamily="2" charset="2"/>
              <a:buChar char="§"/>
            </a:pPr>
            <a:endParaRPr lang="de-DE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Use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i="1" dirty="0"/>
              <a:t>Solid total </a:t>
            </a:r>
            <a:r>
              <a:rPr lang="de-DE" sz="1400" i="1" dirty="0" err="1"/>
              <a:t>lagrangian</a:t>
            </a:r>
            <a:r>
              <a:rPr lang="de-DE" sz="1400" i="1" dirty="0"/>
              <a:t> </a:t>
            </a:r>
            <a:r>
              <a:rPr lang="de-DE" sz="1400" dirty="0" err="1"/>
              <a:t>element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i="1" dirty="0"/>
              <a:t> Linear </a:t>
            </a:r>
            <a:r>
              <a:rPr lang="de-DE" sz="1400" i="1" dirty="0" err="1"/>
              <a:t>elastic</a:t>
            </a:r>
            <a:r>
              <a:rPr lang="de-DE" sz="1400" i="1" dirty="0"/>
              <a:t> Plane stress</a:t>
            </a:r>
            <a:endParaRPr lang="de-DE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</a:pPr>
            <a:r>
              <a:rPr lang="de-DE" sz="1400" dirty="0" err="1"/>
              <a:t>Apply</a:t>
            </a:r>
            <a:r>
              <a:rPr lang="de-DE" sz="1400" dirty="0"/>
              <a:t> </a:t>
            </a:r>
            <a:r>
              <a:rPr lang="de-DE" sz="1400" dirty="0" err="1"/>
              <a:t>fixed</a:t>
            </a:r>
            <a:r>
              <a:rPr lang="de-DE" sz="1400" dirty="0"/>
              <a:t> </a:t>
            </a:r>
            <a:r>
              <a:rPr lang="de-DE" sz="1400" dirty="0" err="1"/>
              <a:t>boundary</a:t>
            </a:r>
            <a:r>
              <a:rPr lang="de-DE" sz="1400" dirty="0"/>
              <a:t> </a:t>
            </a:r>
            <a:r>
              <a:rPr lang="de-DE" sz="1400" dirty="0" err="1"/>
              <a:t>condition</a:t>
            </a:r>
            <a:r>
              <a:rPr lang="de-DE" sz="1400" dirty="0"/>
              <a:t> at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bottom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setting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all </a:t>
            </a:r>
            <a:r>
              <a:rPr lang="de-DE" sz="1400" dirty="0" err="1"/>
              <a:t>displacement</a:t>
            </a:r>
            <a:r>
              <a:rPr lang="de-DE" sz="1400" dirty="0"/>
              <a:t> </a:t>
            </a:r>
            <a:r>
              <a:rPr lang="de-DE" sz="1400" dirty="0" err="1"/>
              <a:t>value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0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assign</a:t>
            </a:r>
            <a:r>
              <a:rPr lang="de-DE" sz="1400" dirty="0"/>
              <a:t>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boundary</a:t>
            </a:r>
            <a:r>
              <a:rPr lang="de-DE" sz="1400" dirty="0"/>
              <a:t> </a:t>
            </a:r>
            <a:r>
              <a:rPr lang="de-DE" sz="1400" dirty="0" err="1"/>
              <a:t>condition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i="1" dirty="0" err="1">
                <a:solidFill>
                  <a:srgbClr val="0065BD"/>
                </a:solidFill>
              </a:rPr>
              <a:t>ground</a:t>
            </a:r>
            <a:r>
              <a:rPr lang="de-DE" sz="1400" dirty="0"/>
              <a:t>.</a:t>
            </a:r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</a:pPr>
            <a:r>
              <a:rPr lang="de-DE" sz="1400" dirty="0" err="1"/>
              <a:t>Appy</a:t>
            </a:r>
            <a:r>
              <a:rPr lang="de-DE" sz="1400" dirty="0"/>
              <a:t> </a:t>
            </a:r>
            <a:r>
              <a:rPr lang="de-DE" sz="1400" dirty="0" err="1"/>
              <a:t>load</a:t>
            </a:r>
            <a:r>
              <a:rPr lang="de-DE" sz="1400" dirty="0"/>
              <a:t> </a:t>
            </a:r>
            <a:r>
              <a:rPr lang="de-DE" sz="1400" dirty="0" err="1"/>
              <a:t>boundary</a:t>
            </a:r>
            <a:r>
              <a:rPr lang="de-DE" sz="1400" dirty="0"/>
              <a:t> </a:t>
            </a:r>
            <a:r>
              <a:rPr lang="de-DE" sz="1400" dirty="0" err="1"/>
              <a:t>condition</a:t>
            </a:r>
            <a:r>
              <a:rPr lang="de-DE" sz="1400" dirty="0"/>
              <a:t> at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i="1" dirty="0" err="1">
                <a:solidFill>
                  <a:srgbClr val="0065BD"/>
                </a:solidFill>
              </a:rPr>
              <a:t>fluid_interface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assigning</a:t>
            </a:r>
            <a:r>
              <a:rPr lang="de-DE" sz="1400" dirty="0"/>
              <a:t>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i="1" dirty="0">
                <a:solidFill>
                  <a:srgbClr val="0065BD"/>
                </a:solidFill>
              </a:rPr>
              <a:t>Load on </a:t>
            </a:r>
            <a:r>
              <a:rPr lang="de-DE" sz="1400" i="1" dirty="0" err="1">
                <a:solidFill>
                  <a:srgbClr val="0065BD"/>
                </a:solidFill>
              </a:rPr>
              <a:t>lines</a:t>
            </a:r>
            <a:r>
              <a:rPr lang="de-DE" sz="1400" i="1" dirty="0">
                <a:solidFill>
                  <a:srgbClr val="0065BD"/>
                </a:solidFill>
              </a:rPr>
              <a:t> </a:t>
            </a:r>
            <a:r>
              <a:rPr lang="de-DE" sz="1400" dirty="0"/>
              <a:t>and </a:t>
            </a:r>
            <a:r>
              <a:rPr lang="de-DE" sz="1400" dirty="0" err="1"/>
              <a:t>set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modulus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500 in </a:t>
            </a:r>
            <a:r>
              <a:rPr lang="de-DE" sz="1400" dirty="0" err="1"/>
              <a:t>direction</a:t>
            </a:r>
            <a:r>
              <a:rPr lang="de-DE" sz="1400" dirty="0"/>
              <a:t> x.</a:t>
            </a:r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</a:pPr>
            <a:r>
              <a:rPr lang="de-DE" sz="1400" dirty="0" err="1"/>
              <a:t>Use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time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solver</a:t>
            </a:r>
            <a:r>
              <a:rPr lang="de-DE" sz="1400" dirty="0"/>
              <a:t> </a:t>
            </a:r>
            <a:r>
              <a:rPr lang="de-DE" sz="1400" dirty="0" err="1"/>
              <a:t>settings</a:t>
            </a:r>
            <a:r>
              <a:rPr lang="de-DE" sz="1400" dirty="0"/>
              <a:t> same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figure</a:t>
            </a:r>
            <a:r>
              <a:rPr lang="de-DE" sz="1400" dirty="0"/>
              <a:t>.</a:t>
            </a:r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700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6D4C705-1EE9-469F-9496-22CE100939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35031" y="903437"/>
            <a:ext cx="3636232" cy="487034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090" y="271520"/>
            <a:ext cx="8508999" cy="410369"/>
          </a:xfrm>
        </p:spPr>
        <p:txBody>
          <a:bodyPr/>
          <a:lstStyle/>
          <a:p>
            <a:r>
              <a:rPr lang="de-DE" dirty="0"/>
              <a:t>Model Properties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(2)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54C7DD-65C3-41C3-BA97-35D311049D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5917" y="903437"/>
            <a:ext cx="2749114" cy="27411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D36EA1D-12D1-47F5-BE83-FD4A75B3D6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13873" y="942627"/>
            <a:ext cx="2812310" cy="359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090" y="271520"/>
            <a:ext cx="8508999" cy="366190"/>
          </a:xfrm>
        </p:spPr>
        <p:txBody>
          <a:bodyPr/>
          <a:lstStyle/>
          <a:p>
            <a:r>
              <a:rPr lang="de-DE" dirty="0" err="1"/>
              <a:t>Mesh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Domain</a:t>
            </a:r>
            <a:endParaRPr lang="en-US" dirty="0"/>
          </a:p>
        </p:txBody>
      </p:sp>
      <p:sp>
        <p:nvSpPr>
          <p:cNvPr id="4" name="Inhaltsplatzhalter 6"/>
          <p:cNvSpPr>
            <a:spLocks/>
          </p:cNvSpPr>
          <p:nvPr/>
        </p:nvSpPr>
        <p:spPr bwMode="auto">
          <a:xfrm>
            <a:off x="319090" y="962431"/>
            <a:ext cx="5922129" cy="5508512"/>
          </a:xfrm>
          <a:prstGeom prst="rect">
            <a:avLst/>
          </a:prstGeom>
        </p:spPr>
        <p:txBody>
          <a:bodyPr vert="horz" lIns="99569" tIns="49785" rIns="99569" bIns="49785" rtlCol="0">
            <a:noAutofit/>
          </a:bodyPr>
          <a:lstStyle>
            <a:lvl1pPr marL="342900" indent="-342900" algn="l">
              <a:spcBef>
                <a:spcPts val="0"/>
              </a:spcBef>
              <a:buFont typeface="Arial"/>
              <a:buChar char="•"/>
              <a:defRPr sz="1200">
                <a:solidFill>
                  <a:schemeClr val="tx1"/>
                </a:solidFill>
                <a:latin typeface="Arial"/>
                <a:ea typeface="+mn-ea"/>
              </a:defRPr>
            </a:lvl1pPr>
            <a:lvl2pPr marL="742950" indent="-285750" algn="l">
              <a:spcBef>
                <a:spcPts val="0"/>
              </a:spcBef>
              <a:buFont typeface="Arial"/>
              <a:buChar char="–"/>
              <a:defRPr sz="1200">
                <a:solidFill>
                  <a:schemeClr val="tx1"/>
                </a:solidFill>
                <a:latin typeface="Arial"/>
                <a:ea typeface="+mn-ea"/>
              </a:defRPr>
            </a:lvl2pPr>
            <a:lvl3pPr marL="1143000" indent="-228600" algn="l">
              <a:spcBef>
                <a:spcPts val="0"/>
              </a:spcBef>
              <a:buFont typeface="Arial"/>
              <a:buChar char="•"/>
              <a:defRPr sz="1200">
                <a:solidFill>
                  <a:schemeClr val="tx1"/>
                </a:solidFill>
                <a:latin typeface="Arial"/>
                <a:ea typeface="+mn-ea"/>
              </a:defRPr>
            </a:lvl3pPr>
            <a:lvl4pPr marL="1600200" indent="-228600" algn="l">
              <a:spcBef>
                <a:spcPts val="0"/>
              </a:spcBef>
              <a:buFont typeface="Arial"/>
              <a:buChar char="–"/>
              <a:defRPr sz="1200">
                <a:solidFill>
                  <a:schemeClr val="tx1"/>
                </a:solidFill>
                <a:latin typeface="Arial"/>
                <a:ea typeface="+mn-ea"/>
              </a:defRPr>
            </a:lvl4pPr>
            <a:lvl5pPr marL="2057400" indent="-228600" algn="l">
              <a:spcBef>
                <a:spcPts val="0"/>
              </a:spcBef>
              <a:buFont typeface="Arial"/>
              <a:buChar char="»"/>
              <a:defRPr sz="1200">
                <a:solidFill>
                  <a:schemeClr val="tx1"/>
                </a:solidFill>
                <a:latin typeface="Arial"/>
                <a:ea typeface="+mn-ea"/>
              </a:defRPr>
            </a:lvl5pPr>
            <a:lvl6pPr marL="2514600" indent="-228600" algn="l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endParaRPr sz="1800" b="1" dirty="0"/>
          </a:p>
          <a:p>
            <a:pPr marL="0" indent="0">
              <a:buNone/>
              <a:defRPr/>
            </a:pPr>
            <a:endParaRPr sz="1400" b="1" dirty="0"/>
          </a:p>
          <a:p>
            <a:pPr>
              <a:buClr>
                <a:srgbClr val="0065BD"/>
              </a:buClr>
              <a:defRPr/>
            </a:pPr>
            <a:r>
              <a:rPr lang="de-DE" sz="1400" dirty="0"/>
              <a:t>We need to mesh the domain in order to discretize the problem</a:t>
            </a:r>
            <a:endParaRPr sz="1400" dirty="0"/>
          </a:p>
          <a:p>
            <a:pPr marL="457200" lvl="1" indent="0">
              <a:buNone/>
              <a:defRPr/>
            </a:pPr>
            <a:r>
              <a:rPr sz="1400" i="1" dirty="0">
                <a:solidFill>
                  <a:srgbClr val="0066FF"/>
                </a:solidFill>
              </a:rPr>
              <a:t>	</a:t>
            </a:r>
            <a:r>
              <a:rPr sz="1400" i="1" dirty="0">
                <a:solidFill>
                  <a:srgbClr val="0065BD"/>
                </a:solidFill>
              </a:rPr>
              <a:t>Mesh →</a:t>
            </a:r>
            <a:r>
              <a:rPr sz="1400" i="1" dirty="0">
                <a:solidFill>
                  <a:srgbClr val="0066FF"/>
                </a:solidFill>
              </a:rPr>
              <a:t> </a:t>
            </a:r>
            <a:r>
              <a:rPr lang="de-DE" sz="1400" i="1" dirty="0">
                <a:solidFill>
                  <a:srgbClr val="0065BD"/>
                </a:solidFill>
              </a:rPr>
              <a:t>Structured</a:t>
            </a:r>
            <a:r>
              <a:rPr sz="1400" i="1" dirty="0">
                <a:solidFill>
                  <a:srgbClr val="0065BD"/>
                </a:solidFill>
              </a:rPr>
              <a:t> →</a:t>
            </a:r>
            <a:r>
              <a:rPr sz="1400" i="1" dirty="0">
                <a:solidFill>
                  <a:srgbClr val="0066FF"/>
                </a:solidFill>
              </a:rPr>
              <a:t> </a:t>
            </a:r>
            <a:r>
              <a:rPr lang="de-DE" sz="1400" i="1" dirty="0">
                <a:solidFill>
                  <a:srgbClr val="0065BD"/>
                </a:solidFill>
              </a:rPr>
              <a:t>Lines</a:t>
            </a:r>
            <a:r>
              <a:rPr lang="en-US" sz="1400" i="1" dirty="0">
                <a:solidFill>
                  <a:srgbClr val="0065BD"/>
                </a:solidFill>
              </a:rPr>
              <a:t> →</a:t>
            </a:r>
            <a:r>
              <a:rPr lang="en-US" sz="1400" i="1" dirty="0">
                <a:solidFill>
                  <a:srgbClr val="0066FF"/>
                </a:solidFill>
              </a:rPr>
              <a:t> </a:t>
            </a:r>
            <a:r>
              <a:rPr lang="en-US" sz="1400" i="1" dirty="0">
                <a:solidFill>
                  <a:srgbClr val="0065BD"/>
                </a:solidFill>
              </a:rPr>
              <a:t>Assign size: </a:t>
            </a:r>
            <a:r>
              <a:rPr lang="en-US" sz="1400" dirty="0"/>
              <a:t>use size 5.0</a:t>
            </a:r>
            <a:endParaRPr sz="1400" dirty="0"/>
          </a:p>
          <a:p>
            <a:pPr marL="457200" lvl="1" indent="0">
              <a:buNone/>
              <a:defRPr/>
            </a:pPr>
            <a:endParaRPr sz="1400" dirty="0"/>
          </a:p>
          <a:p>
            <a:pPr>
              <a:buClr>
                <a:srgbClr val="0065BD"/>
              </a:buClr>
              <a:defRPr/>
            </a:pPr>
            <a:r>
              <a:rPr sz="1400" dirty="0"/>
              <a:t>In the box that appears, set size to </a:t>
            </a:r>
            <a:r>
              <a:rPr lang="de-DE" sz="1400" dirty="0"/>
              <a:t>5.0</a:t>
            </a:r>
            <a:r>
              <a:rPr sz="1400" dirty="0"/>
              <a:t> and click the </a:t>
            </a:r>
            <a:r>
              <a:rPr sz="1400" i="1" dirty="0">
                <a:solidFill>
                  <a:srgbClr val="0065BD"/>
                </a:solidFill>
              </a:rPr>
              <a:t>Assign</a:t>
            </a:r>
            <a:r>
              <a:rPr sz="1400" dirty="0">
                <a:solidFill>
                  <a:srgbClr val="0065BD"/>
                </a:solidFill>
              </a:rPr>
              <a:t> </a:t>
            </a:r>
            <a:r>
              <a:rPr sz="1400" dirty="0"/>
              <a:t>button. Then select all lines of the structure and press </a:t>
            </a:r>
            <a:r>
              <a:rPr sz="1400" i="1" dirty="0">
                <a:solidFill>
                  <a:srgbClr val="0065BD"/>
                </a:solidFill>
              </a:rPr>
              <a:t>Esc</a:t>
            </a:r>
            <a:endParaRPr lang="de-DE" sz="1400" i="1" dirty="0">
              <a:solidFill>
                <a:srgbClr val="0065BD"/>
              </a:solidFill>
            </a:endParaRPr>
          </a:p>
          <a:p>
            <a:pPr>
              <a:buClr>
                <a:srgbClr val="0065BD"/>
              </a:buClr>
              <a:defRPr/>
            </a:pPr>
            <a:endParaRPr lang="de-DE" sz="1400" i="1" dirty="0">
              <a:solidFill>
                <a:srgbClr val="0065BD"/>
              </a:solidFill>
            </a:endParaRPr>
          </a:p>
          <a:p>
            <a:pPr>
              <a:buClr>
                <a:srgbClr val="0065BD"/>
              </a:buClr>
              <a:defRPr/>
            </a:pPr>
            <a:r>
              <a:rPr lang="de-DE" sz="1400" dirty="0" err="1"/>
              <a:t>Then</a:t>
            </a:r>
            <a:r>
              <a:rPr lang="de-DE" sz="1400" dirty="0"/>
              <a:t> </a:t>
            </a:r>
            <a:r>
              <a:rPr lang="de-DE" sz="1400" dirty="0" err="1"/>
              <a:t>assign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size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surface</a:t>
            </a:r>
            <a:endParaRPr lang="de-DE" sz="1400" dirty="0"/>
          </a:p>
          <a:p>
            <a:pPr marL="0" indent="0">
              <a:buClr>
                <a:srgbClr val="0065BD"/>
              </a:buClr>
              <a:buNone/>
              <a:defRPr/>
            </a:pPr>
            <a:r>
              <a:rPr lang="de-DE" sz="1400" dirty="0"/>
              <a:t>	</a:t>
            </a:r>
            <a:r>
              <a:rPr lang="en-US" sz="1400" i="1" dirty="0">
                <a:solidFill>
                  <a:srgbClr val="0065BD"/>
                </a:solidFill>
              </a:rPr>
              <a:t>Mesh →</a:t>
            </a:r>
            <a:r>
              <a:rPr lang="en-US" sz="1400" i="1" dirty="0">
                <a:solidFill>
                  <a:srgbClr val="0066FF"/>
                </a:solidFill>
              </a:rPr>
              <a:t> </a:t>
            </a:r>
            <a:r>
              <a:rPr lang="en-US" sz="1400" i="1" dirty="0">
                <a:solidFill>
                  <a:srgbClr val="0065BD"/>
                </a:solidFill>
              </a:rPr>
              <a:t>Structured →</a:t>
            </a:r>
            <a:r>
              <a:rPr lang="en-US" sz="1400" i="1" dirty="0">
                <a:solidFill>
                  <a:srgbClr val="0066FF"/>
                </a:solidFill>
              </a:rPr>
              <a:t> </a:t>
            </a:r>
            <a:r>
              <a:rPr lang="en-US" sz="1400" i="1" dirty="0">
                <a:solidFill>
                  <a:srgbClr val="0065BD"/>
                </a:solidFill>
              </a:rPr>
              <a:t>Surface</a:t>
            </a:r>
          </a:p>
          <a:p>
            <a:pPr marL="0" indent="0">
              <a:buClr>
                <a:srgbClr val="0065BD"/>
              </a:buClr>
              <a:buNone/>
              <a:defRPr/>
            </a:pPr>
            <a:endParaRPr lang="en-US" sz="1400" i="1" dirty="0">
              <a:solidFill>
                <a:srgbClr val="0065BD"/>
              </a:solidFill>
            </a:endParaRPr>
          </a:p>
          <a:p>
            <a:pPr>
              <a:buClr>
                <a:srgbClr val="0065BD"/>
              </a:buClr>
              <a:defRPr/>
            </a:pPr>
            <a:r>
              <a:rPr lang="de-DE" sz="1400" dirty="0"/>
              <a:t>Select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surface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press </a:t>
            </a:r>
            <a:r>
              <a:rPr lang="de-DE" sz="1400" i="1" dirty="0" err="1">
                <a:solidFill>
                  <a:srgbClr val="0065BD"/>
                </a:solidFill>
              </a:rPr>
              <a:t>Esc</a:t>
            </a:r>
            <a:endParaRPr lang="de-DE" sz="1400" i="1" dirty="0">
              <a:solidFill>
                <a:srgbClr val="0065BD"/>
              </a:solidFill>
            </a:endParaRPr>
          </a:p>
          <a:p>
            <a:pPr>
              <a:buClr>
                <a:srgbClr val="0065BD"/>
              </a:buClr>
              <a:defRPr/>
            </a:pPr>
            <a:endParaRPr lang="de-DE" sz="1400" dirty="0"/>
          </a:p>
          <a:p>
            <a:pPr marL="0" indent="0">
              <a:buClr>
                <a:srgbClr val="0065BD"/>
              </a:buClr>
              <a:buNone/>
              <a:defRPr/>
            </a:pPr>
            <a:endParaRPr lang="de-DE" sz="1400" i="1" dirty="0">
              <a:solidFill>
                <a:srgbClr val="0065BD"/>
              </a:solidFill>
            </a:endParaRPr>
          </a:p>
          <a:p>
            <a:pPr>
              <a:buClr>
                <a:srgbClr val="0065BD"/>
              </a:buClr>
              <a:defRPr/>
            </a:pPr>
            <a:r>
              <a:rPr lang="de-DE" sz="1400" i="1" dirty="0" err="1"/>
              <a:t>Now</a:t>
            </a:r>
            <a:r>
              <a:rPr lang="de-DE" sz="1400" i="1" dirty="0"/>
              <a:t> </a:t>
            </a:r>
            <a:r>
              <a:rPr lang="de-DE" sz="1400" i="1" dirty="0" err="1"/>
              <a:t>generate</a:t>
            </a:r>
            <a:r>
              <a:rPr lang="de-DE" sz="1400" i="1" dirty="0"/>
              <a:t> </a:t>
            </a:r>
            <a:r>
              <a:rPr lang="de-DE" sz="1400" i="1" dirty="0" err="1"/>
              <a:t>the</a:t>
            </a:r>
            <a:r>
              <a:rPr lang="de-DE" sz="1400" i="1" dirty="0"/>
              <a:t> </a:t>
            </a:r>
            <a:r>
              <a:rPr lang="de-DE" sz="1400" i="1" dirty="0" err="1"/>
              <a:t>mesh</a:t>
            </a:r>
            <a:r>
              <a:rPr lang="de-DE" sz="1400" i="1" dirty="0"/>
              <a:t> </a:t>
            </a:r>
            <a:r>
              <a:rPr lang="de-DE" sz="1400" i="1" dirty="0" err="1"/>
              <a:t>by</a:t>
            </a:r>
            <a:r>
              <a:rPr lang="de-DE" sz="1400" i="1" dirty="0"/>
              <a:t> </a:t>
            </a:r>
            <a:r>
              <a:rPr lang="de-DE" sz="1400" i="1" dirty="0" err="1"/>
              <a:t>pressing</a:t>
            </a:r>
            <a:r>
              <a:rPr lang="de-DE" sz="1400" i="1" dirty="0"/>
              <a:t> </a:t>
            </a:r>
            <a:r>
              <a:rPr lang="de-DE" sz="1400" i="1" dirty="0" err="1">
                <a:solidFill>
                  <a:srgbClr val="0065BD"/>
                </a:solidFill>
              </a:rPr>
              <a:t>Ctrl</a:t>
            </a:r>
            <a:r>
              <a:rPr lang="de-DE" sz="1400" i="1" dirty="0">
                <a:solidFill>
                  <a:srgbClr val="0065BD"/>
                </a:solidFill>
              </a:rPr>
              <a:t>+ g.    </a:t>
            </a:r>
          </a:p>
          <a:p>
            <a:pPr>
              <a:buClr>
                <a:srgbClr val="0065BD"/>
              </a:buClr>
              <a:defRPr/>
            </a:pPr>
            <a:endParaRPr lang="de-DE" sz="1400" i="1" dirty="0">
              <a:solidFill>
                <a:srgbClr val="0065BD"/>
              </a:solidFill>
            </a:endParaRPr>
          </a:p>
          <a:p>
            <a:pPr marL="0" indent="0">
              <a:buClr>
                <a:srgbClr val="0065BD"/>
              </a:buClr>
              <a:buNone/>
              <a:defRPr/>
            </a:pPr>
            <a:endParaRPr sz="1400" i="1" dirty="0">
              <a:solidFill>
                <a:srgbClr val="0065BD"/>
              </a:solidFill>
            </a:endParaRPr>
          </a:p>
          <a:p>
            <a:pPr>
              <a:defRPr/>
            </a:pPr>
            <a:endParaRPr sz="1800" dirty="0"/>
          </a:p>
          <a:p>
            <a:pPr lvl="2">
              <a:defRPr/>
            </a:pPr>
            <a:endParaRPr sz="1800" dirty="0"/>
          </a:p>
          <a:p>
            <a:pPr>
              <a:defRPr/>
            </a:pPr>
            <a:endParaRPr sz="1400" dirty="0">
              <a:solidFill>
                <a:srgbClr val="0066FF"/>
              </a:solidFill>
            </a:endParaRPr>
          </a:p>
          <a:p>
            <a:pPr marL="684537" lvl="1" indent="-248923">
              <a:buFont typeface="+mj-lt"/>
              <a:buAutoNum type="alphaLcParenR"/>
              <a:defRPr/>
            </a:pPr>
            <a:endParaRPr sz="1050" dirty="0"/>
          </a:p>
          <a:p>
            <a:pPr marL="284487" indent="-248923">
              <a:buFont typeface="+mj-lt"/>
              <a:buAutoNum type="alphaLcParenR"/>
              <a:defRPr/>
            </a:pPr>
            <a:endParaRPr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319090" y="6032523"/>
            <a:ext cx="6950663" cy="403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Note: </a:t>
            </a:r>
            <a:r>
              <a:rPr lang="en-IN" sz="1200" dirty="0">
                <a:latin typeface="+mn-lt"/>
              </a:rPr>
              <a:t>Size for the mesh could be chosen as it was used in the Tutorial4_2D. This set up could be later used for performing FSI with </a:t>
            </a:r>
            <a:r>
              <a:rPr lang="en-IN" sz="1200" b="1" dirty="0">
                <a:latin typeface="+mn-lt"/>
              </a:rPr>
              <a:t>matching grid</a:t>
            </a:r>
            <a:r>
              <a:rPr lang="en-IN" sz="1200" dirty="0">
                <a:latin typeface="+mn-lt"/>
              </a:rPr>
              <a:t>. Now assuming 5.0 for a </a:t>
            </a:r>
            <a:r>
              <a:rPr lang="en-IN" sz="1200" b="1" dirty="0">
                <a:latin typeface="+mn-lt"/>
              </a:rPr>
              <a:t>non-matching grid</a:t>
            </a:r>
            <a:r>
              <a:rPr lang="en-IN" sz="1200" dirty="0">
                <a:latin typeface="+mn-lt"/>
              </a:rPr>
              <a:t>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D0966A5-EAD3-45E8-8353-71272975B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797" y="1080357"/>
            <a:ext cx="1733523" cy="462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1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090" y="271520"/>
            <a:ext cx="8508999" cy="366190"/>
          </a:xfrm>
        </p:spPr>
        <p:txBody>
          <a:bodyPr/>
          <a:lstStyle/>
          <a:p>
            <a:r>
              <a:rPr lang="en-US" dirty="0"/>
              <a:t>Solve the problem</a:t>
            </a:r>
          </a:p>
        </p:txBody>
      </p:sp>
      <p:sp>
        <p:nvSpPr>
          <p:cNvPr id="6" name="Inhaltsplatzhalter 6"/>
          <p:cNvSpPr>
            <a:spLocks/>
          </p:cNvSpPr>
          <p:nvPr/>
        </p:nvSpPr>
        <p:spPr bwMode="auto">
          <a:xfrm>
            <a:off x="319090" y="637710"/>
            <a:ext cx="8082369" cy="5508512"/>
          </a:xfrm>
          <a:prstGeom prst="rect">
            <a:avLst/>
          </a:prstGeom>
        </p:spPr>
        <p:txBody>
          <a:bodyPr vert="horz" lIns="99569" tIns="49785" rIns="99569" bIns="49785" rtlCol="0">
            <a:noAutofit/>
          </a:bodyPr>
          <a:lstStyle>
            <a:lvl1pPr marL="342900" indent="-342900" algn="l">
              <a:spcBef>
                <a:spcPts val="0"/>
              </a:spcBef>
              <a:buFont typeface="Arial"/>
              <a:buChar char="•"/>
              <a:defRPr sz="1200">
                <a:solidFill>
                  <a:schemeClr val="tx1"/>
                </a:solidFill>
                <a:latin typeface="Arial"/>
                <a:ea typeface="+mn-ea"/>
              </a:defRPr>
            </a:lvl1pPr>
            <a:lvl2pPr marL="742950" indent="-285750" algn="l">
              <a:spcBef>
                <a:spcPts val="0"/>
              </a:spcBef>
              <a:buFont typeface="Arial"/>
              <a:buChar char="–"/>
              <a:defRPr sz="1200">
                <a:solidFill>
                  <a:schemeClr val="tx1"/>
                </a:solidFill>
                <a:latin typeface="Arial"/>
                <a:ea typeface="+mn-ea"/>
              </a:defRPr>
            </a:lvl2pPr>
            <a:lvl3pPr marL="1143000" indent="-228600" algn="l">
              <a:spcBef>
                <a:spcPts val="0"/>
              </a:spcBef>
              <a:buFont typeface="Arial"/>
              <a:buChar char="•"/>
              <a:defRPr sz="1200">
                <a:solidFill>
                  <a:schemeClr val="tx1"/>
                </a:solidFill>
                <a:latin typeface="Arial"/>
                <a:ea typeface="+mn-ea"/>
              </a:defRPr>
            </a:lvl3pPr>
            <a:lvl4pPr marL="1600200" indent="-228600" algn="l">
              <a:spcBef>
                <a:spcPts val="0"/>
              </a:spcBef>
              <a:buFont typeface="Arial"/>
              <a:buChar char="–"/>
              <a:defRPr sz="1200">
                <a:solidFill>
                  <a:schemeClr val="tx1"/>
                </a:solidFill>
                <a:latin typeface="Arial"/>
                <a:ea typeface="+mn-ea"/>
              </a:defRPr>
            </a:lvl4pPr>
            <a:lvl5pPr marL="2057400" indent="-228600" algn="l">
              <a:spcBef>
                <a:spcPts val="0"/>
              </a:spcBef>
              <a:buFont typeface="Arial"/>
              <a:buChar char="»"/>
              <a:defRPr sz="1200">
                <a:solidFill>
                  <a:schemeClr val="tx1"/>
                </a:solidFill>
                <a:latin typeface="Arial"/>
                <a:ea typeface="+mn-ea"/>
              </a:defRPr>
            </a:lvl5pPr>
            <a:lvl6pPr marL="2514600" indent="-228600" algn="l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endParaRPr sz="1800" b="1" dirty="0"/>
          </a:p>
          <a:p>
            <a:pPr marL="0" indent="0">
              <a:buNone/>
              <a:defRPr/>
            </a:pPr>
            <a:endParaRPr sz="1400" b="1" dirty="0"/>
          </a:p>
          <a:p>
            <a:pPr>
              <a:buClr>
                <a:srgbClr val="0065BD"/>
              </a:buClr>
              <a:defRPr/>
            </a:pPr>
            <a:r>
              <a:rPr sz="1400" dirty="0"/>
              <a:t>Save your model</a:t>
            </a:r>
          </a:p>
          <a:p>
            <a:pPr marL="457200" lvl="1" indent="0">
              <a:buNone/>
              <a:defRPr/>
            </a:pPr>
            <a:r>
              <a:rPr sz="1400" i="1" dirty="0">
                <a:solidFill>
                  <a:srgbClr val="0066FF"/>
                </a:solidFill>
              </a:rPr>
              <a:t>	</a:t>
            </a:r>
            <a:r>
              <a:rPr sz="1400" i="1" dirty="0">
                <a:solidFill>
                  <a:srgbClr val="0065BD"/>
                </a:solidFill>
              </a:rPr>
              <a:t>Files → Save</a:t>
            </a:r>
            <a:endParaRPr sz="1400" dirty="0"/>
          </a:p>
          <a:p>
            <a:pPr marL="457200" lvl="1" indent="0">
              <a:buNone/>
              <a:defRPr/>
            </a:pPr>
            <a:r>
              <a:rPr sz="1400" dirty="0"/>
              <a:t>or</a:t>
            </a:r>
            <a:r>
              <a:rPr sz="1400" i="1" dirty="0">
                <a:solidFill>
                  <a:srgbClr val="0066FF"/>
                </a:solidFill>
              </a:rPr>
              <a:t>	</a:t>
            </a:r>
            <a:r>
              <a:rPr sz="1400" i="1" dirty="0">
                <a:solidFill>
                  <a:srgbClr val="0065BD"/>
                </a:solidFill>
              </a:rPr>
              <a:t>Ctrl + s</a:t>
            </a:r>
            <a:endParaRPr sz="1400" dirty="0"/>
          </a:p>
          <a:p>
            <a:pPr marL="0" indent="0">
              <a:buNone/>
              <a:defRPr/>
            </a:pPr>
            <a:endParaRPr sz="1400" dirty="0"/>
          </a:p>
          <a:p>
            <a:pPr>
              <a:buClr>
                <a:srgbClr val="0065BD"/>
              </a:buClr>
              <a:defRPr/>
            </a:pPr>
            <a:r>
              <a:rPr sz="1400" dirty="0"/>
              <a:t>Launch </a:t>
            </a:r>
            <a:r>
              <a:rPr sz="1400" dirty="0" err="1"/>
              <a:t>Kratos</a:t>
            </a:r>
            <a:r>
              <a:rPr sz="1400" dirty="0"/>
              <a:t> with </a:t>
            </a:r>
          </a:p>
          <a:p>
            <a:pPr marL="457200" lvl="1" indent="0">
              <a:buNone/>
              <a:defRPr/>
            </a:pPr>
            <a:r>
              <a:rPr sz="1400" i="1" dirty="0">
                <a:solidFill>
                  <a:srgbClr val="0066FF"/>
                </a:solidFill>
              </a:rPr>
              <a:t>	</a:t>
            </a:r>
            <a:r>
              <a:rPr sz="1400" i="1" dirty="0">
                <a:solidFill>
                  <a:srgbClr val="0065BD"/>
                </a:solidFill>
              </a:rPr>
              <a:t>Calculate → Calculate</a:t>
            </a:r>
          </a:p>
          <a:p>
            <a:pPr marL="457200" lvl="1" indent="0">
              <a:buNone/>
              <a:defRPr/>
            </a:pPr>
            <a:r>
              <a:rPr sz="1400" dirty="0"/>
              <a:t>or</a:t>
            </a:r>
            <a:r>
              <a:rPr sz="1400" i="1" dirty="0">
                <a:solidFill>
                  <a:srgbClr val="0066FF"/>
                </a:solidFill>
              </a:rPr>
              <a:t>	</a:t>
            </a:r>
            <a:r>
              <a:rPr sz="1400" i="1" dirty="0">
                <a:solidFill>
                  <a:srgbClr val="0065BD"/>
                </a:solidFill>
              </a:rPr>
              <a:t>F5</a:t>
            </a:r>
          </a:p>
          <a:p>
            <a:pPr marL="457200" lvl="1" indent="0">
              <a:buNone/>
              <a:defRPr/>
            </a:pPr>
            <a:endParaRPr sz="1400" dirty="0"/>
          </a:p>
          <a:p>
            <a:pPr>
              <a:buClr>
                <a:srgbClr val="0065BD"/>
              </a:buClr>
              <a:defRPr/>
            </a:pPr>
            <a:r>
              <a:rPr sz="1400" dirty="0"/>
              <a:t>The input data will be checked for errors</a:t>
            </a:r>
          </a:p>
          <a:p>
            <a:pPr lvl="1">
              <a:defRPr/>
            </a:pPr>
            <a:endParaRPr sz="1400" dirty="0"/>
          </a:p>
          <a:p>
            <a:pPr lvl="1">
              <a:defRPr/>
            </a:pPr>
            <a:endParaRPr sz="1400" dirty="0"/>
          </a:p>
          <a:p>
            <a:pPr>
              <a:buClr>
                <a:srgbClr val="0065BD"/>
              </a:buClr>
              <a:defRPr/>
            </a:pPr>
            <a:r>
              <a:rPr sz="1400" dirty="0"/>
              <a:t>The calculation should </a:t>
            </a:r>
            <a:r>
              <a:rPr lang="de-DE" sz="1400" dirty="0" err="1"/>
              <a:t>take</a:t>
            </a:r>
            <a:r>
              <a:rPr sz="1400" dirty="0"/>
              <a:t> </a:t>
            </a:r>
            <a:r>
              <a:rPr lang="de-DE" sz="1400" dirty="0" err="1"/>
              <a:t>few</a:t>
            </a:r>
            <a:r>
              <a:rPr lang="de-DE" sz="1400" dirty="0"/>
              <a:t> </a:t>
            </a:r>
            <a:r>
              <a:rPr lang="de-DE" sz="1400" dirty="0" err="1"/>
              <a:t>seconds</a:t>
            </a:r>
            <a:endParaRPr sz="1400" dirty="0"/>
          </a:p>
          <a:p>
            <a:pPr>
              <a:defRPr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79885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553069" y="3314918"/>
            <a:ext cx="6417017" cy="493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0065B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2800" dirty="0"/>
              <a:t>Solution </a:t>
            </a:r>
            <a:r>
              <a:rPr lang="de-DE" sz="2800" dirty="0" err="1"/>
              <a:t>Postprocessing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52427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C3F0167-F7E2-4345-808B-17B9DEB33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41" y="1444251"/>
            <a:ext cx="954482" cy="27839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090" y="271520"/>
            <a:ext cx="8508999" cy="366190"/>
          </a:xfrm>
        </p:spPr>
        <p:txBody>
          <a:bodyPr/>
          <a:lstStyle/>
          <a:p>
            <a:r>
              <a:rPr lang="de-DE" dirty="0" err="1"/>
              <a:t>Postprocessing</a:t>
            </a:r>
            <a:endParaRPr lang="en-US" dirty="0"/>
          </a:p>
        </p:txBody>
      </p:sp>
      <p:sp>
        <p:nvSpPr>
          <p:cNvPr id="4" name="Inhaltsplatzhalter 6"/>
          <p:cNvSpPr txBox="1">
            <a:spLocks/>
          </p:cNvSpPr>
          <p:nvPr/>
        </p:nvSpPr>
        <p:spPr>
          <a:xfrm>
            <a:off x="319090" y="835907"/>
            <a:ext cx="8082369" cy="5439208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endParaRPr lang="de-DE" sz="1800" b="1" dirty="0"/>
          </a:p>
          <a:p>
            <a:pPr marL="0" indent="0">
              <a:buClr>
                <a:srgbClr val="0065BD"/>
              </a:buClr>
              <a:buNone/>
            </a:pPr>
            <a:r>
              <a:rPr lang="de-DE" sz="1200" i="1" dirty="0">
                <a:solidFill>
                  <a:srgbClr val="0066FF"/>
                </a:solidFill>
              </a:rPr>
              <a:t>		</a:t>
            </a:r>
            <a:endParaRPr lang="de-DE" sz="1200" dirty="0"/>
          </a:p>
          <a:p>
            <a:pPr marL="684537" lvl="1" indent="-248923">
              <a:buFont typeface="+mj-lt"/>
              <a:buAutoNum type="alphaLcParenR"/>
            </a:pPr>
            <a:endParaRPr lang="de-DE" dirty="0"/>
          </a:p>
        </p:txBody>
      </p:sp>
      <p:sp>
        <p:nvSpPr>
          <p:cNvPr id="8" name="Ellipse 9"/>
          <p:cNvSpPr/>
          <p:nvPr/>
        </p:nvSpPr>
        <p:spPr bwMode="auto">
          <a:xfrm>
            <a:off x="1204703" y="2383130"/>
            <a:ext cx="485553" cy="5003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9" name="Gerade Verbindung 11"/>
          <p:cNvSpPr/>
          <p:nvPr/>
        </p:nvSpPr>
        <p:spPr bwMode="auto">
          <a:xfrm flipH="1">
            <a:off x="1697022" y="1321220"/>
            <a:ext cx="472019" cy="12129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0" name="TextBox 9"/>
          <p:cNvSpPr txBox="1"/>
          <p:nvPr/>
        </p:nvSpPr>
        <p:spPr>
          <a:xfrm>
            <a:off x="1413699" y="987822"/>
            <a:ext cx="2257028" cy="225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>
                <a:latin typeface="+mn-lt"/>
              </a:rPr>
              <a:t>For viewing deformed shape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129B15B-86AD-492C-A2BC-973FF116D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133" y="1444251"/>
            <a:ext cx="2604801" cy="43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9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63537" y="765175"/>
            <a:ext cx="8421688" cy="5598047"/>
          </a:xfrm>
        </p:spPr>
        <p:txBody>
          <a:bodyPr anchor="ctr">
            <a:normAutofit/>
          </a:bodyPr>
          <a:lstStyle/>
          <a:p>
            <a:pPr marL="0" lvl="1" indent="0" algn="just">
              <a:buClr>
                <a:srgbClr val="005293"/>
              </a:buClr>
              <a:buSzPct val="75000"/>
              <a:buNone/>
            </a:pPr>
            <a:r>
              <a:rPr lang="de-DE" b="1" dirty="0" err="1"/>
              <a:t>Presentation</a:t>
            </a:r>
            <a:r>
              <a:rPr lang="de-DE" b="1" dirty="0"/>
              <a:t> material </a:t>
            </a:r>
            <a:r>
              <a:rPr lang="de-DE" b="1" dirty="0" err="1"/>
              <a:t>from</a:t>
            </a:r>
            <a:r>
              <a:rPr lang="de-DE" b="1" dirty="0"/>
              <a:t> internal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external</a:t>
            </a:r>
            <a:r>
              <a:rPr lang="de-DE" b="1" dirty="0"/>
              <a:t> </a:t>
            </a:r>
            <a:r>
              <a:rPr lang="de-DE" b="1" dirty="0" err="1"/>
              <a:t>sources</a:t>
            </a:r>
            <a:r>
              <a:rPr lang="de-DE" b="1" dirty="0"/>
              <a:t> </a:t>
            </a:r>
            <a:r>
              <a:rPr lang="de-DE" b="1" dirty="0" err="1"/>
              <a:t>have</a:t>
            </a:r>
            <a:r>
              <a:rPr lang="de-DE" b="1" dirty="0"/>
              <a:t> </a:t>
            </a:r>
            <a:r>
              <a:rPr lang="de-DE" b="1" dirty="0" err="1"/>
              <a:t>been</a:t>
            </a:r>
            <a:r>
              <a:rPr lang="de-DE" b="1" dirty="0"/>
              <a:t> </a:t>
            </a:r>
            <a:r>
              <a:rPr lang="de-DE" b="1" dirty="0" err="1"/>
              <a:t>used</a:t>
            </a:r>
            <a:r>
              <a:rPr lang="de-DE" b="1" dirty="0"/>
              <a:t> </a:t>
            </a:r>
            <a:r>
              <a:rPr lang="de-DE" b="1" dirty="0" err="1"/>
              <a:t>either</a:t>
            </a:r>
            <a:r>
              <a:rPr lang="de-DE" b="1" dirty="0"/>
              <a:t> </a:t>
            </a:r>
            <a:r>
              <a:rPr lang="de-DE" b="1" dirty="0" err="1"/>
              <a:t>directly</a:t>
            </a:r>
            <a:r>
              <a:rPr lang="de-DE" b="1" dirty="0"/>
              <a:t>, </a:t>
            </a:r>
            <a:r>
              <a:rPr lang="de-DE" b="1" dirty="0" err="1"/>
              <a:t>modified</a:t>
            </a:r>
            <a:r>
              <a:rPr lang="de-DE" b="1" dirty="0"/>
              <a:t>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adapted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fit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purpose</a:t>
            </a:r>
            <a:r>
              <a:rPr lang="de-DE" b="1" dirty="0"/>
              <a:t>. </a:t>
            </a:r>
            <a:r>
              <a:rPr lang="de-DE" b="1" dirty="0" err="1"/>
              <a:t>Effort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continuously</a:t>
            </a:r>
            <a:r>
              <a:rPr lang="de-DE" b="1" dirty="0"/>
              <a:t> </a:t>
            </a:r>
            <a:r>
              <a:rPr lang="de-DE" b="1" dirty="0" err="1"/>
              <a:t>being</a:t>
            </a:r>
            <a:r>
              <a:rPr lang="de-DE" b="1" dirty="0"/>
              <a:t> </a:t>
            </a:r>
            <a:r>
              <a:rPr lang="de-DE" b="1" dirty="0" err="1"/>
              <a:t>made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accurately</a:t>
            </a:r>
            <a:r>
              <a:rPr lang="de-DE" b="1" dirty="0"/>
              <a:t> </a:t>
            </a:r>
            <a:r>
              <a:rPr lang="de-DE" b="1" dirty="0" err="1"/>
              <a:t>reference</a:t>
            </a:r>
            <a:r>
              <a:rPr lang="de-DE" b="1" dirty="0"/>
              <a:t> </a:t>
            </a:r>
            <a:r>
              <a:rPr lang="de-DE" b="1" dirty="0" err="1"/>
              <a:t>these</a:t>
            </a:r>
            <a:r>
              <a:rPr lang="de-DE" b="1" dirty="0"/>
              <a:t>. </a:t>
            </a:r>
            <a:r>
              <a:rPr lang="de-DE" b="1" dirty="0" err="1"/>
              <a:t>Nonetheless</a:t>
            </a:r>
            <a:r>
              <a:rPr lang="de-DE" b="1" dirty="0"/>
              <a:t>, check </a:t>
            </a:r>
            <a:r>
              <a:rPr lang="de-DE" b="1" dirty="0" err="1"/>
              <a:t>referencing</a:t>
            </a:r>
            <a:r>
              <a:rPr lang="de-DE" b="1" dirty="0"/>
              <a:t> in </a:t>
            </a:r>
            <a:r>
              <a:rPr lang="de-DE" b="1" dirty="0" err="1"/>
              <a:t>both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script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well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slides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completeness</a:t>
            </a:r>
            <a:r>
              <a:rPr lang="de-DE" b="1" dirty="0"/>
              <a:t>. In </a:t>
            </a:r>
            <a:r>
              <a:rPr lang="de-DE" b="1" dirty="0" err="1"/>
              <a:t>case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inconsistencies</a:t>
            </a:r>
            <a:r>
              <a:rPr lang="de-DE" b="1" dirty="0"/>
              <a:t>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mistakes</a:t>
            </a:r>
            <a:r>
              <a:rPr lang="de-DE" b="1" dirty="0"/>
              <a:t> </a:t>
            </a:r>
            <a:r>
              <a:rPr lang="de-DE" b="1" dirty="0" err="1"/>
              <a:t>please</a:t>
            </a:r>
            <a:r>
              <a:rPr lang="de-DE" b="1" dirty="0"/>
              <a:t> </a:t>
            </a:r>
            <a:r>
              <a:rPr lang="de-DE" b="1" dirty="0" err="1"/>
              <a:t>contact</a:t>
            </a:r>
            <a:r>
              <a:rPr lang="de-DE" b="1" dirty="0"/>
              <a:t> </a:t>
            </a:r>
            <a:r>
              <a:rPr lang="de-DE" b="1" dirty="0" err="1"/>
              <a:t>us</a:t>
            </a:r>
            <a:r>
              <a:rPr lang="de-DE" b="1" dirty="0"/>
              <a:t>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6757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51" y="180443"/>
            <a:ext cx="8508999" cy="410369"/>
          </a:xfrm>
        </p:spPr>
        <p:txBody>
          <a:bodyPr/>
          <a:lstStyle/>
          <a:p>
            <a:r>
              <a:rPr lang="en-US" dirty="0" err="1"/>
              <a:t>Kratos</a:t>
            </a:r>
            <a:r>
              <a:rPr lang="en-US" dirty="0"/>
              <a:t> 2D Fluid Tutorial to an </a:t>
            </a:r>
            <a:r>
              <a:rPr lang="en-US"/>
              <a:t>MDoF</a:t>
            </a:r>
            <a:r>
              <a:rPr lang="en-US" dirty="0"/>
              <a:t> CSD System</a:t>
            </a:r>
            <a:endParaRPr lang="de-DE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57720" y="3158502"/>
            <a:ext cx="8421688" cy="311136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hu-HU" sz="1400" dirty="0"/>
          </a:p>
          <a:p>
            <a:pPr marL="457200" lvl="1" indent="0">
              <a:buFont typeface="Arial" charset="0"/>
              <a:buNone/>
            </a:pPr>
            <a:endParaRPr lang="hu-HU" sz="1400" dirty="0"/>
          </a:p>
          <a:p>
            <a:pPr lvl="1"/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23850" y="702731"/>
            <a:ext cx="849629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400" dirty="0"/>
              <a:t>In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tutorial</a:t>
            </a:r>
            <a:r>
              <a:rPr lang="de-DE" sz="1400" dirty="0"/>
              <a:t> </a:t>
            </a:r>
            <a:r>
              <a:rPr lang="de-DE" sz="1400" dirty="0" err="1"/>
              <a:t>we</a:t>
            </a:r>
            <a:r>
              <a:rPr lang="de-DE" sz="1400" dirty="0"/>
              <a:t> will </a:t>
            </a:r>
            <a:r>
              <a:rPr lang="de-DE" sz="1400" dirty="0" err="1"/>
              <a:t>investigate</a:t>
            </a:r>
            <a:r>
              <a:rPr lang="de-DE" sz="1400" dirty="0"/>
              <a:t> </a:t>
            </a:r>
            <a:r>
              <a:rPr lang="de-DE" sz="1400" dirty="0" err="1"/>
              <a:t>how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do a </a:t>
            </a:r>
            <a:r>
              <a:rPr lang="de-DE" sz="1400" dirty="0" err="1"/>
              <a:t>structural</a:t>
            </a:r>
            <a:r>
              <a:rPr lang="de-DE" sz="1400" dirty="0"/>
              <a:t> </a:t>
            </a:r>
            <a:r>
              <a:rPr lang="de-DE" sz="1400" dirty="0" err="1"/>
              <a:t>simulation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GID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Kratos</a:t>
            </a:r>
            <a:r>
              <a:rPr lang="de-DE" sz="1400" dirty="0"/>
              <a:t>. We will be using the geometry of structure from Tutorial 4. </a:t>
            </a:r>
            <a:endParaRPr lang="hu-HU" sz="1400" dirty="0"/>
          </a:p>
          <a:p>
            <a:pPr marL="0" indent="0">
              <a:buNone/>
              <a:defRPr/>
            </a:pPr>
            <a:endParaRPr lang="en-IN" sz="1400" dirty="0"/>
          </a:p>
          <a:p>
            <a:pPr marL="0" indent="0">
              <a:buNone/>
              <a:defRPr/>
            </a:pPr>
            <a:endParaRPr lang="en-IN" sz="1400" dirty="0"/>
          </a:p>
          <a:p>
            <a:pPr>
              <a:defRPr/>
            </a:pPr>
            <a:r>
              <a:rPr lang="en-IN" sz="1400" dirty="0">
                <a:solidFill>
                  <a:srgbClr val="0065BD"/>
                </a:solidFill>
              </a:rPr>
              <a:t>Covered topics: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dirty="0"/>
              <a:t>Predefined example for structural simulation (aim of the current lecture, do not forget to do the necessary modifications in the setup parameters)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b="1" dirty="0"/>
              <a:t>Or:   </a:t>
            </a:r>
            <a:r>
              <a:rPr lang="en-IN" sz="1400" dirty="0" err="1"/>
              <a:t>Preprocessing</a:t>
            </a:r>
            <a:r>
              <a:rPr lang="en-IN" sz="1400" dirty="0"/>
              <a:t> (out of scope for the current lecture)</a:t>
            </a:r>
          </a:p>
          <a:p>
            <a:pPr marL="0" lvl="1" indent="0">
              <a:buClr>
                <a:srgbClr val="0065BD"/>
              </a:buClr>
              <a:buNone/>
              <a:defRPr/>
            </a:pPr>
            <a:endParaRPr lang="en-IN" sz="1400" dirty="0"/>
          </a:p>
          <a:p>
            <a:pPr lvl="2">
              <a:buClr>
                <a:srgbClr val="0065BD"/>
              </a:buClr>
              <a:defRPr/>
            </a:pPr>
            <a:r>
              <a:rPr lang="en-IN" sz="1400" dirty="0"/>
              <a:t>Geometry</a:t>
            </a:r>
          </a:p>
          <a:p>
            <a:pPr lvl="2">
              <a:buClr>
                <a:srgbClr val="0065BD"/>
              </a:buClr>
              <a:defRPr/>
            </a:pPr>
            <a:r>
              <a:rPr lang="en-IN" sz="1400" dirty="0"/>
              <a:t>Input data and conditions</a:t>
            </a:r>
          </a:p>
          <a:p>
            <a:pPr marL="0" lvl="1" indent="0">
              <a:buClr>
                <a:srgbClr val="0065BD"/>
              </a:buClr>
              <a:buNone/>
              <a:defRPr/>
            </a:pPr>
            <a:endParaRPr lang="en-IN" sz="1400" dirty="0"/>
          </a:p>
          <a:p>
            <a:pPr marL="285750" indent="-2857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r>
              <a:rPr lang="en-IN" sz="1400" dirty="0" err="1"/>
              <a:t>Postprocessing</a:t>
            </a:r>
            <a:r>
              <a:rPr lang="en-IN" sz="1400" dirty="0"/>
              <a:t> of results</a:t>
            </a:r>
          </a:p>
          <a:p>
            <a:pPr marL="285750" indent="-2857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IN" sz="1400" dirty="0"/>
          </a:p>
          <a:p>
            <a:pPr marL="285750" indent="-2857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IN" sz="1400" dirty="0"/>
          </a:p>
          <a:p>
            <a:pPr>
              <a:buClr>
                <a:srgbClr val="0065BD"/>
              </a:buClr>
              <a:defRPr/>
            </a:pPr>
            <a:r>
              <a:rPr lang="en-US" sz="1400" dirty="0">
                <a:solidFill>
                  <a:srgbClr val="0070C0"/>
                </a:solidFill>
              </a:rPr>
              <a:t>Disclaimer</a:t>
            </a:r>
            <a:r>
              <a:rPr lang="en-US" sz="1400" dirty="0"/>
              <a:t>: This example serves the sole educational purpose of demonstrating how to setup a basic 2D CSD problem, run the simulation and do some postprocessing. For any real case in wind engineering a 3D setup should be adopted accompanied with detailed mesh and time step study.</a:t>
            </a:r>
          </a:p>
          <a:p>
            <a:pPr>
              <a:buClr>
                <a:srgbClr val="0065BD"/>
              </a:buClr>
              <a:defRPr/>
            </a:pPr>
            <a:endParaRPr lang="en-US" sz="1400" dirty="0"/>
          </a:p>
          <a:p>
            <a:pPr>
              <a:buClr>
                <a:srgbClr val="0065BD"/>
              </a:buClr>
              <a:defRPr/>
            </a:pPr>
            <a:endParaRPr lang="en-US" sz="1400" dirty="0"/>
          </a:p>
          <a:p>
            <a:pPr>
              <a:buClr>
                <a:srgbClr val="0065BD"/>
              </a:buClr>
              <a:defRPr/>
            </a:pPr>
            <a:r>
              <a:rPr lang="en-US" sz="1400" dirty="0">
                <a:solidFill>
                  <a:srgbClr val="0070C0"/>
                </a:solidFill>
              </a:rPr>
              <a:t>Technical note</a:t>
            </a:r>
            <a:r>
              <a:rPr lang="en-US" sz="1400" dirty="0"/>
              <a:t>: Tested on 04.12.2019, works with </a:t>
            </a:r>
            <a:r>
              <a:rPr lang="en-US" sz="1400" dirty="0" err="1"/>
              <a:t>GiD</a:t>
            </a:r>
            <a:r>
              <a:rPr lang="en-US" sz="1400" dirty="0"/>
              <a:t> 14.1.7d and the pre-release of the </a:t>
            </a:r>
            <a:r>
              <a:rPr lang="en-US" sz="1400" dirty="0" err="1"/>
              <a:t>Kratos</a:t>
            </a:r>
            <a:r>
              <a:rPr lang="en-US" sz="1400" dirty="0"/>
              <a:t> </a:t>
            </a:r>
            <a:r>
              <a:rPr lang="en-US" sz="1400" dirty="0" err="1"/>
              <a:t>problemtype</a:t>
            </a:r>
            <a:r>
              <a:rPr lang="en-US" sz="1400" dirty="0"/>
              <a:t> (7.1) on Windows 10 and Ubuntu 18 64 bit.</a:t>
            </a:r>
          </a:p>
          <a:p>
            <a:pPr marL="285750" indent="-2857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IN" sz="1400" dirty="0"/>
          </a:p>
          <a:p>
            <a:pPr marL="285750" indent="-2857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17870" y="6097719"/>
            <a:ext cx="6950663" cy="2105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Note: </a:t>
            </a:r>
            <a:r>
              <a:rPr lang="en-IN" sz="1200" dirty="0">
                <a:latin typeface="+mn-lt"/>
              </a:rPr>
              <a:t>This set up will be used later for FSI simulation of a building.</a:t>
            </a:r>
          </a:p>
        </p:txBody>
      </p:sp>
    </p:spTree>
    <p:extLst>
      <p:ext uri="{BB962C8B-B14F-4D97-AF65-F5344CB8AC3E}">
        <p14:creationId xmlns:p14="http://schemas.microsoft.com/office/powerpoint/2010/main" val="270248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ECB52BE-D200-4F4F-9D0B-7A490C334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6" y="2263632"/>
            <a:ext cx="5534025" cy="31718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090" y="271520"/>
            <a:ext cx="8508999" cy="366190"/>
          </a:xfrm>
        </p:spPr>
        <p:txBody>
          <a:bodyPr/>
          <a:lstStyle/>
          <a:p>
            <a:r>
              <a:rPr lang="en-US" dirty="0"/>
              <a:t>Problem Type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63537" y="765175"/>
            <a:ext cx="8421688" cy="5616575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r>
              <a:rPr lang="en-IN" sz="1400" dirty="0"/>
              <a:t>Load the </a:t>
            </a:r>
            <a:r>
              <a:rPr lang="en-IN" sz="1400" dirty="0" err="1"/>
              <a:t>Kratos</a:t>
            </a:r>
            <a:r>
              <a:rPr lang="en-IN" sz="1400" dirty="0"/>
              <a:t> problem type</a:t>
            </a:r>
          </a:p>
          <a:p>
            <a:pPr marL="0" indent="0">
              <a:buNone/>
              <a:defRPr/>
            </a:pPr>
            <a:r>
              <a:rPr lang="en-IN" sz="1400" i="1" dirty="0">
                <a:solidFill>
                  <a:srgbClr val="0065BD"/>
                </a:solidFill>
              </a:rPr>
              <a:t>	Data → Problem type → </a:t>
            </a:r>
            <a:r>
              <a:rPr lang="en-IN" sz="1400" i="1" dirty="0" err="1">
                <a:solidFill>
                  <a:srgbClr val="0065BD"/>
                </a:solidFill>
              </a:rPr>
              <a:t>Kratos</a:t>
            </a:r>
            <a:endParaRPr lang="en-IN" sz="1400" i="1" dirty="0">
              <a:solidFill>
                <a:srgbClr val="0065BD"/>
              </a:solidFill>
            </a:endParaRPr>
          </a:p>
          <a:p>
            <a:pPr>
              <a:defRPr/>
            </a:pPr>
            <a:endParaRPr lang="en-IN" sz="1400" dirty="0"/>
          </a:p>
          <a:p>
            <a:pPr marL="285750" indent="-2857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r>
              <a:rPr lang="en-IN" sz="1400" dirty="0"/>
              <a:t>Select </a:t>
            </a:r>
            <a:r>
              <a:rPr lang="en-IN" sz="1400" i="1" dirty="0">
                <a:solidFill>
                  <a:srgbClr val="0065BD"/>
                </a:solidFill>
              </a:rPr>
              <a:t>Structural</a:t>
            </a:r>
            <a:r>
              <a:rPr lang="en-IN" sz="1400" dirty="0">
                <a:solidFill>
                  <a:srgbClr val="0065BD"/>
                </a:solidFill>
              </a:rPr>
              <a:t> </a:t>
            </a:r>
            <a:r>
              <a:rPr lang="en-IN" sz="1400" dirty="0"/>
              <a:t>in the first window (Application Type) and click the </a:t>
            </a:r>
            <a:r>
              <a:rPr lang="en-IN" sz="1400" i="1" dirty="0">
                <a:solidFill>
                  <a:srgbClr val="0065BD"/>
                </a:solidFill>
              </a:rPr>
              <a:t>Next</a:t>
            </a:r>
            <a:r>
              <a:rPr lang="en-IN" sz="1400" i="1" dirty="0">
                <a:solidFill>
                  <a:srgbClr val="0066FF"/>
                </a:solidFill>
              </a:rPr>
              <a:t> </a:t>
            </a:r>
            <a:r>
              <a:rPr lang="en-IN" sz="1400" dirty="0"/>
              <a:t>button</a:t>
            </a:r>
          </a:p>
          <a:p>
            <a:pPr marL="285750" indent="-2857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IN" sz="1400" dirty="0"/>
          </a:p>
          <a:p>
            <a:pPr marL="285750" indent="-2857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r>
              <a:rPr lang="en-IN" sz="1400" dirty="0"/>
              <a:t>Select </a:t>
            </a:r>
            <a:r>
              <a:rPr lang="en-IN" sz="1400" i="1" dirty="0">
                <a:solidFill>
                  <a:srgbClr val="0065BD"/>
                </a:solidFill>
              </a:rPr>
              <a:t>2D</a:t>
            </a:r>
            <a:r>
              <a:rPr lang="en-IN" sz="1400" dirty="0">
                <a:solidFill>
                  <a:srgbClr val="0065BD"/>
                </a:solidFill>
              </a:rPr>
              <a:t> </a:t>
            </a:r>
            <a:r>
              <a:rPr lang="en-IN" sz="1400" dirty="0"/>
              <a:t>in the second window (Analysis Type) and click the </a:t>
            </a:r>
            <a:r>
              <a:rPr lang="en-IN" sz="1400" i="1" dirty="0">
                <a:solidFill>
                  <a:srgbClr val="0065BD"/>
                </a:solidFill>
              </a:rPr>
              <a:t>Next</a:t>
            </a:r>
            <a:r>
              <a:rPr lang="en-IN" sz="1400" i="1" dirty="0">
                <a:solidFill>
                  <a:srgbClr val="0066FF"/>
                </a:solidFill>
              </a:rPr>
              <a:t> </a:t>
            </a:r>
            <a:r>
              <a:rPr lang="en-IN" sz="1400" dirty="0"/>
              <a:t>button</a:t>
            </a:r>
          </a:p>
          <a:p>
            <a:pPr marL="0" indent="0">
              <a:buNone/>
              <a:defRPr/>
            </a:pPr>
            <a:endParaRPr lang="en-IN" sz="1400" i="1" dirty="0">
              <a:solidFill>
                <a:srgbClr val="0065BD"/>
              </a:solidFill>
            </a:endParaRPr>
          </a:p>
          <a:p>
            <a:pPr marL="0" lvl="1" indent="0" algn="just">
              <a:buClr>
                <a:srgbClr val="0065BD"/>
              </a:buClr>
              <a:buNone/>
            </a:pPr>
            <a:r>
              <a:rPr lang="de-DE" sz="1400" dirty="0"/>
              <a:t> </a:t>
            </a:r>
          </a:p>
          <a:p>
            <a:pPr lvl="1" algn="just">
              <a:buClr>
                <a:srgbClr val="0065BD"/>
              </a:buClr>
            </a:pPr>
            <a:endParaRPr lang="en-US" sz="1400" dirty="0"/>
          </a:p>
          <a:p>
            <a:pPr marL="400050" lvl="2" indent="0">
              <a:buClr>
                <a:srgbClr val="0065BD"/>
              </a:buClr>
              <a:buNone/>
            </a:pPr>
            <a:endParaRPr lang="de-DE" sz="1800" dirty="0"/>
          </a:p>
          <a:p>
            <a:pPr marL="400050" lvl="2" indent="0">
              <a:buClr>
                <a:srgbClr val="0065BD"/>
              </a:buClr>
              <a:buNone/>
            </a:pPr>
            <a:endParaRPr lang="de-DE" sz="2000" dirty="0"/>
          </a:p>
          <a:p>
            <a:pPr marL="0" lvl="1" indent="0" algn="just">
              <a:buClr>
                <a:srgbClr val="0065BD"/>
              </a:buClr>
              <a:buNone/>
            </a:pPr>
            <a:endParaRPr lang="de-DE" sz="1400" dirty="0"/>
          </a:p>
          <a:p>
            <a:pPr lvl="1" algn="just">
              <a:buClr>
                <a:srgbClr val="0065BD"/>
              </a:buClr>
            </a:pPr>
            <a:endParaRPr lang="de-DE" sz="1400" dirty="0"/>
          </a:p>
          <a:p>
            <a:pPr marL="0" lvl="1" indent="0" algn="just">
              <a:buClr>
                <a:srgbClr val="0065BD"/>
              </a:buClr>
              <a:buNone/>
            </a:pPr>
            <a:endParaRPr lang="de-DE" sz="1400" dirty="0"/>
          </a:p>
          <a:p>
            <a:pPr marL="0" lvl="1" indent="0" algn="just">
              <a:buClr>
                <a:srgbClr val="0065BD"/>
              </a:buClr>
              <a:buNone/>
            </a:pPr>
            <a:endParaRPr lang="en-US" sz="1400" dirty="0"/>
          </a:p>
          <a:p>
            <a:pPr lvl="1">
              <a:buClr>
                <a:srgbClr val="005293"/>
              </a:buClr>
              <a:buSzPct val="100000"/>
            </a:pPr>
            <a:endParaRPr lang="en-US" sz="1400" b="1" dirty="0"/>
          </a:p>
          <a:p>
            <a:pPr marL="457200" lvl="1" indent="0">
              <a:buClr>
                <a:srgbClr val="005293"/>
              </a:buClr>
              <a:buSzPct val="100000"/>
              <a:buFont typeface="Arial" charset="0"/>
              <a:buNone/>
            </a:pP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602888" y="2714973"/>
            <a:ext cx="1139031" cy="1028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55D7447-99FD-430C-99E4-9B1EDB63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549" y="4171950"/>
            <a:ext cx="3048000" cy="2209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27769" y="4678326"/>
            <a:ext cx="1541489" cy="1531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88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553069" y="3314918"/>
            <a:ext cx="6606014" cy="104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0065B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2800" dirty="0"/>
              <a:t>Use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predefined</a:t>
            </a:r>
            <a:r>
              <a:rPr lang="de-DE" sz="2800" dirty="0"/>
              <a:t> </a:t>
            </a:r>
            <a:r>
              <a:rPr lang="de-DE" sz="2800" dirty="0" err="1"/>
              <a:t>example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6705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4AF8AF7-9960-4729-BEFB-F819FC5C0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262" y="1100445"/>
            <a:ext cx="3317388" cy="312522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704856B-B998-4DB4-A1BB-212FA44D7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0021666-EBFC-4ADA-9175-F1B2B689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71520"/>
            <a:ext cx="8508999" cy="366190"/>
          </a:xfrm>
        </p:spPr>
        <p:txBody>
          <a:bodyPr/>
          <a:lstStyle/>
          <a:p>
            <a:r>
              <a:rPr lang="de-DE" dirty="0" err="1"/>
              <a:t>Predefined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„High-</a:t>
            </a:r>
            <a:r>
              <a:rPr lang="de-DE" dirty="0" err="1"/>
              <a:t>rise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“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612A63D-DCBC-473E-B94A-B1DE6C902AF5}"/>
              </a:ext>
            </a:extLst>
          </p:cNvPr>
          <p:cNvSpPr/>
          <p:nvPr/>
        </p:nvSpPr>
        <p:spPr>
          <a:xfrm>
            <a:off x="4937759" y="3063239"/>
            <a:ext cx="561703" cy="5617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E629CCDC-890F-42E8-BA6F-8D739736D58B}"/>
              </a:ext>
            </a:extLst>
          </p:cNvPr>
          <p:cNvSpPr txBox="1">
            <a:spLocks/>
          </p:cNvSpPr>
          <p:nvPr/>
        </p:nvSpPr>
        <p:spPr>
          <a:xfrm>
            <a:off x="312232" y="728663"/>
            <a:ext cx="8514775" cy="5744650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Load the predefined example “High-rise building”</a:t>
            </a:r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Continue on page 10 -&gt; Check the time and  solver settings </a:t>
            </a:r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Generate the mesh </a:t>
            </a:r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Run the calculation</a:t>
            </a: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90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553069" y="3314918"/>
            <a:ext cx="6606014" cy="104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0065B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2800" dirty="0" err="1"/>
              <a:t>Defining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Geometry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1239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6"/>
          <p:cNvSpPr txBox="1">
            <a:spLocks/>
          </p:cNvSpPr>
          <p:nvPr/>
        </p:nvSpPr>
        <p:spPr>
          <a:xfrm>
            <a:off x="319090" y="728663"/>
            <a:ext cx="8501060" cy="5744650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endParaRPr lang="en-US" sz="1800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271520"/>
            <a:ext cx="8508999" cy="366190"/>
          </a:xfrm>
        </p:spPr>
        <p:txBody>
          <a:bodyPr/>
          <a:lstStyle/>
          <a:p>
            <a:r>
              <a:rPr lang="de-DE" dirty="0" err="1"/>
              <a:t>Geometry</a:t>
            </a:r>
            <a:endParaRPr lang="en-US" dirty="0"/>
          </a:p>
        </p:txBody>
      </p:sp>
      <p:sp>
        <p:nvSpPr>
          <p:cNvPr id="10" name="Inhaltsplatzhalter 6"/>
          <p:cNvSpPr txBox="1">
            <a:spLocks/>
          </p:cNvSpPr>
          <p:nvPr/>
        </p:nvSpPr>
        <p:spPr>
          <a:xfrm>
            <a:off x="312232" y="728663"/>
            <a:ext cx="8514775" cy="5744650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Create the geometry in the XY-plane using the following points to describe it:</a:t>
            </a:r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Create the points first, followed by the lines and the surface.</a:t>
            </a:r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71450" indent="-171450">
              <a:buClr>
                <a:srgbClr val="0065BD"/>
              </a:buClr>
              <a:buFont typeface="Arial" panose="020B0604020202020204" pitchFamily="34" charset="0"/>
              <a:buChar char="•"/>
              <a:defRPr/>
            </a:pPr>
            <a:endParaRPr lang="en-US" sz="1200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486" y="1924906"/>
            <a:ext cx="3509508" cy="16760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3179" t="11737" r="37106" b="3519"/>
          <a:stretch/>
        </p:blipFill>
        <p:spPr>
          <a:xfrm>
            <a:off x="7674271" y="957823"/>
            <a:ext cx="838201" cy="363322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6200775" y="2647950"/>
            <a:ext cx="1152525" cy="419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46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090" y="271520"/>
            <a:ext cx="8508999" cy="366190"/>
          </a:xfrm>
        </p:spPr>
        <p:txBody>
          <a:bodyPr/>
          <a:lstStyle/>
          <a:p>
            <a:r>
              <a:rPr lang="en-US" dirty="0"/>
              <a:t>Define the entry groups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19090" y="728664"/>
            <a:ext cx="8507918" cy="574465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i="1" dirty="0">
              <a:solidFill>
                <a:srgbClr val="0065B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i="1" dirty="0">
              <a:solidFill>
                <a:srgbClr val="0065B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i="1" dirty="0">
                <a:solidFill>
                  <a:srgbClr val="0065BD"/>
                </a:solidFill>
              </a:rPr>
              <a:t>structure</a:t>
            </a:r>
            <a:r>
              <a:rPr lang="en-US" sz="1400" dirty="0">
                <a:solidFill>
                  <a:srgbClr val="0065BD"/>
                </a:solidFill>
              </a:rPr>
              <a:t> </a:t>
            </a:r>
            <a:r>
              <a:rPr lang="en-US" sz="1400" dirty="0"/>
              <a:t>group</a:t>
            </a:r>
          </a:p>
          <a:p>
            <a:pPr lvl="3">
              <a:buClr>
                <a:srgbClr val="0065BD"/>
              </a:buClr>
              <a:defRPr/>
            </a:pPr>
            <a:r>
              <a:rPr lang="en-US" dirty="0"/>
              <a:t>Select surface</a:t>
            </a:r>
          </a:p>
          <a:p>
            <a:pPr marL="176213" lvl="2" indent="0">
              <a:buClr>
                <a:srgbClr val="0065BD"/>
              </a:buClr>
              <a:buNone/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i="1" dirty="0">
                <a:solidFill>
                  <a:srgbClr val="0065BD"/>
                </a:solidFill>
              </a:rPr>
              <a:t>ground</a:t>
            </a:r>
            <a:r>
              <a:rPr lang="en-US" sz="1400" dirty="0">
                <a:solidFill>
                  <a:srgbClr val="0065BD"/>
                </a:solidFill>
              </a:rPr>
              <a:t> </a:t>
            </a:r>
            <a:r>
              <a:rPr lang="en-US" sz="1400" dirty="0"/>
              <a:t>group</a:t>
            </a:r>
          </a:p>
          <a:p>
            <a:pPr lvl="3">
              <a:buClr>
                <a:srgbClr val="0065BD"/>
              </a:buClr>
              <a:defRPr/>
            </a:pPr>
            <a:r>
              <a:rPr lang="en-US" dirty="0"/>
              <a:t>Select bottom line</a:t>
            </a:r>
          </a:p>
          <a:p>
            <a:pPr lvl="3">
              <a:buClr>
                <a:srgbClr val="0065BD"/>
              </a:buClr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i="1" dirty="0" err="1">
                <a:solidFill>
                  <a:srgbClr val="0065BD"/>
                </a:solidFill>
              </a:rPr>
              <a:t>fluid_interface</a:t>
            </a:r>
            <a:r>
              <a:rPr lang="en-US" sz="1400" dirty="0">
                <a:solidFill>
                  <a:srgbClr val="0065BD"/>
                </a:solidFill>
              </a:rPr>
              <a:t> </a:t>
            </a:r>
            <a:r>
              <a:rPr lang="en-US" sz="1400" dirty="0"/>
              <a:t>group</a:t>
            </a:r>
          </a:p>
          <a:p>
            <a:pPr lvl="3">
              <a:buClr>
                <a:srgbClr val="0065BD"/>
              </a:buClr>
              <a:defRPr/>
            </a:pPr>
            <a:r>
              <a:rPr lang="en-US" dirty="0"/>
              <a:t>Select the remaining lines</a:t>
            </a:r>
          </a:p>
          <a:p>
            <a:pPr>
              <a:defRPr/>
            </a:pPr>
            <a:endParaRPr lang="en-US" sz="1400" i="1" dirty="0">
              <a:solidFill>
                <a:srgbClr val="0065BD"/>
              </a:solidFill>
            </a:endParaRPr>
          </a:p>
          <a:p>
            <a:pPr marL="0" lvl="1" indent="0" algn="just">
              <a:buClr>
                <a:srgbClr val="0065BD"/>
              </a:buClr>
              <a:buNone/>
            </a:pPr>
            <a:r>
              <a:rPr lang="de-DE" sz="1400" dirty="0"/>
              <a:t> </a:t>
            </a:r>
          </a:p>
          <a:p>
            <a:pPr lvl="1" algn="just">
              <a:buClr>
                <a:srgbClr val="0065BD"/>
              </a:buClr>
            </a:pPr>
            <a:endParaRPr lang="en-US" sz="1400" dirty="0"/>
          </a:p>
          <a:p>
            <a:pPr marL="400050" lvl="2" indent="0">
              <a:buClr>
                <a:srgbClr val="0065BD"/>
              </a:buClr>
              <a:buNone/>
            </a:pPr>
            <a:endParaRPr lang="de-DE" sz="1800" dirty="0"/>
          </a:p>
          <a:p>
            <a:pPr marL="400050" lvl="2" indent="0">
              <a:buClr>
                <a:srgbClr val="0065BD"/>
              </a:buClr>
              <a:buNone/>
            </a:pPr>
            <a:endParaRPr lang="de-DE" sz="1800" dirty="0"/>
          </a:p>
          <a:p>
            <a:pPr marL="0" lvl="1" indent="0" algn="just">
              <a:buClr>
                <a:srgbClr val="0065BD"/>
              </a:buClr>
              <a:buNone/>
            </a:pPr>
            <a:endParaRPr lang="de-DE" sz="1400" dirty="0"/>
          </a:p>
          <a:p>
            <a:pPr lvl="1" algn="just">
              <a:buClr>
                <a:srgbClr val="0065BD"/>
              </a:buClr>
            </a:pPr>
            <a:endParaRPr lang="de-DE" sz="1400" dirty="0"/>
          </a:p>
          <a:p>
            <a:pPr marL="0" lvl="1" indent="0" algn="just">
              <a:buClr>
                <a:srgbClr val="0065BD"/>
              </a:buClr>
              <a:buNone/>
            </a:pPr>
            <a:endParaRPr lang="de-DE" sz="1400" dirty="0"/>
          </a:p>
          <a:p>
            <a:pPr marL="0" lvl="1" indent="0" algn="just">
              <a:buClr>
                <a:srgbClr val="0065BD"/>
              </a:buClr>
              <a:buNone/>
            </a:pPr>
            <a:endParaRPr lang="en-US" sz="1400" dirty="0"/>
          </a:p>
          <a:p>
            <a:pPr lvl="1">
              <a:buClr>
                <a:srgbClr val="005293"/>
              </a:buClr>
              <a:buSzPct val="100000"/>
            </a:pPr>
            <a:endParaRPr lang="en-US" sz="1400" b="1" dirty="0"/>
          </a:p>
          <a:p>
            <a:pPr marL="457200" lvl="1" indent="0">
              <a:buClr>
                <a:srgbClr val="005293"/>
              </a:buClr>
              <a:buSzPct val="100000"/>
              <a:buFont typeface="Arial" charset="0"/>
              <a:buNone/>
            </a:pP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C4ECF1-B3DD-4F8A-9962-1BED18088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04" t="7319" r="66429" b="24391"/>
          <a:stretch/>
        </p:blipFill>
        <p:spPr>
          <a:xfrm>
            <a:off x="4354284" y="539070"/>
            <a:ext cx="3907974" cy="577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81008"/>
      </p:ext>
    </p:extLst>
  </p:cSld>
  <p:clrMapOvr>
    <a:masterClrMapping/>
  </p:clrMapOvr>
</p:sld>
</file>

<file path=ppt/theme/theme1.xml><?xml version="1.0" encoding="utf-8"?>
<a:theme xmlns:a="http://schemas.openxmlformats.org/drawingml/2006/main" name="TUM_Praesentation_p_v1 (1)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Statik_Präsentation</Template>
  <TotalTime>0</TotalTime>
  <Words>734</Words>
  <Application>Microsoft Office PowerPoint</Application>
  <PresentationFormat>Bildschirmpräsentation (4:3)</PresentationFormat>
  <Paragraphs>205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TUM_Praesentation_p_v1 (1)</vt:lpstr>
      <vt:lpstr>Titel 3</vt:lpstr>
      <vt:lpstr>Inhalt</vt:lpstr>
      <vt:lpstr>PowerPoint-Präsentation</vt:lpstr>
      <vt:lpstr>PowerPoint-Präsentation</vt:lpstr>
      <vt:lpstr>Kratos 2D Fluid Tutorial to an MDoF CSD System</vt:lpstr>
      <vt:lpstr>Problem Type</vt:lpstr>
      <vt:lpstr>PowerPoint-Präsentation</vt:lpstr>
      <vt:lpstr>Predefined example „High-rise building“</vt:lpstr>
      <vt:lpstr>PowerPoint-Präsentation</vt:lpstr>
      <vt:lpstr>Geometry</vt:lpstr>
      <vt:lpstr>Define the entry groups</vt:lpstr>
      <vt:lpstr>PowerPoint-Präsentation</vt:lpstr>
      <vt:lpstr>Model Properties and Boundary Conditions (1)</vt:lpstr>
      <vt:lpstr>Model Properties and Boundary Conditions (2)</vt:lpstr>
      <vt:lpstr>Mesh the Domain</vt:lpstr>
      <vt:lpstr>Solve the problem</vt:lpstr>
      <vt:lpstr>PowerPoint-Präsentation</vt:lpstr>
      <vt:lpstr>Postprocessing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mate</dc:creator>
  <cp:lastModifiedBy>Andy R</cp:lastModifiedBy>
  <cp:revision>362</cp:revision>
  <cp:lastPrinted>2015-07-30T14:04:45Z</cp:lastPrinted>
  <dcterms:created xsi:type="dcterms:W3CDTF">2016-06-10T11:03:13Z</dcterms:created>
  <dcterms:modified xsi:type="dcterms:W3CDTF">2019-12-04T16:22:06Z</dcterms:modified>
</cp:coreProperties>
</file>