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74" r:id="rId2"/>
    <p:sldMasterId id="2147483648" r:id="rId3"/>
  </p:sldMasterIdLst>
  <p:notesMasterIdLst>
    <p:notesMasterId r:id="rId24"/>
  </p:notesMasterIdLst>
  <p:handoutMasterIdLst>
    <p:handoutMasterId r:id="rId25"/>
  </p:handoutMasterIdLst>
  <p:sldIdLst>
    <p:sldId id="515" r:id="rId4"/>
    <p:sldId id="375" r:id="rId5"/>
    <p:sldId id="377" r:id="rId6"/>
    <p:sldId id="547" r:id="rId7"/>
    <p:sldId id="537" r:id="rId8"/>
    <p:sldId id="539" r:id="rId9"/>
    <p:sldId id="562" r:id="rId10"/>
    <p:sldId id="563" r:id="rId11"/>
    <p:sldId id="564" r:id="rId12"/>
    <p:sldId id="565" r:id="rId13"/>
    <p:sldId id="519" r:id="rId14"/>
    <p:sldId id="531" r:id="rId15"/>
    <p:sldId id="384" r:id="rId16"/>
    <p:sldId id="566" r:id="rId17"/>
    <p:sldId id="548" r:id="rId18"/>
    <p:sldId id="542" r:id="rId19"/>
    <p:sldId id="543" r:id="rId20"/>
    <p:sldId id="544" r:id="rId21"/>
    <p:sldId id="545" r:id="rId22"/>
    <p:sldId id="546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D9DADB"/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88283" autoAdjust="0"/>
  </p:normalViewPr>
  <p:slideViewPr>
    <p:cSldViewPr snapToGrid="0">
      <p:cViewPr varScale="1">
        <p:scale>
          <a:sx n="71" d="100"/>
          <a:sy n="71" d="100"/>
        </p:scale>
        <p:origin x="7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04/12/2019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59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8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8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ADB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744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728663"/>
            <a:ext cx="8508999" cy="573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buClr>
                <a:srgbClr val="0065BD"/>
              </a:buClr>
              <a:defRPr lang="de-DE" sz="1400" noProof="0" dirty="0" smtClean="0"/>
            </a:lvl2pPr>
            <a:lvl3pPr>
              <a:buClr>
                <a:srgbClr val="0065BD"/>
              </a:buCl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490388"/>
            <a:ext cx="8508999" cy="497137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baseline="0" noProof="0" dirty="0" smtClean="0"/>
            </a:lvl1pPr>
            <a:lvl2pPr>
              <a:lnSpc>
                <a:spcPct val="114000"/>
              </a:lnSpc>
              <a:buClr>
                <a:srgbClr val="0065BD"/>
              </a:buClr>
              <a:defRPr lang="de-DE" sz="1400" baseline="0" noProof="0" dirty="0" smtClean="0"/>
            </a:lvl2pPr>
            <a:lvl3pPr>
              <a:buClr>
                <a:srgbClr val="0065BD"/>
              </a:buCl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728663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728663"/>
            <a:ext cx="4180910" cy="572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buClr>
                <a:srgbClr val="0065BD"/>
              </a:buClr>
              <a:defRPr lang="de-DE" sz="1400" noProof="0" dirty="0" smtClean="0"/>
            </a:lvl2pPr>
            <a:lvl3pPr>
              <a:buClr>
                <a:srgbClr val="0065BD"/>
              </a:buCl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728663"/>
            <a:ext cx="4180910" cy="572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buClr>
                <a:srgbClr val="0065BD"/>
              </a:buClr>
              <a:defRPr lang="de-DE" sz="1400" noProof="0" dirty="0" smtClean="0"/>
            </a:lvl2pPr>
            <a:lvl3pPr>
              <a:buClr>
                <a:srgbClr val="0065BD"/>
              </a:buCl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766554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316992" y="1566170"/>
            <a:ext cx="4242816" cy="4892485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0065BD"/>
              </a:buClr>
              <a:defRPr sz="1400"/>
            </a:lvl2pPr>
            <a:lvl3pPr>
              <a:buClr>
                <a:srgbClr val="0065BD"/>
              </a:buClr>
              <a:defRPr sz="14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1566170"/>
            <a:ext cx="4244400" cy="48923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 noChangeAspect="1"/>
          </p:cNvSpPr>
          <p:nvPr userDrawn="1"/>
        </p:nvSpPr>
        <p:spPr bwMode="auto">
          <a:xfrm>
            <a:off x="8225563" y="324685"/>
            <a:ext cx="601200" cy="311078"/>
          </a:xfrm>
          <a:custGeom>
            <a:avLst/>
            <a:gdLst>
              <a:gd name="T0" fmla="*/ 0 w 3235"/>
              <a:gd name="T1" fmla="*/ 0 h 1710"/>
              <a:gd name="T2" fmla="*/ 1264 w 3235"/>
              <a:gd name="T3" fmla="*/ 0 h 1710"/>
              <a:gd name="T4" fmla="*/ 1264 w 3235"/>
              <a:gd name="T5" fmla="*/ 1383 h 1710"/>
              <a:gd name="T6" fmla="*/ 1585 w 3235"/>
              <a:gd name="T7" fmla="*/ 1380 h 1710"/>
              <a:gd name="T8" fmla="*/ 1584 w 3235"/>
              <a:gd name="T9" fmla="*/ 0 h 1710"/>
              <a:gd name="T10" fmla="*/ 3235 w 3235"/>
              <a:gd name="T11" fmla="*/ 0 h 1710"/>
              <a:gd name="T12" fmla="*/ 3235 w 3235"/>
              <a:gd name="T13" fmla="*/ 1710 h 1710"/>
              <a:gd name="T14" fmla="*/ 2905 w 3235"/>
              <a:gd name="T15" fmla="*/ 1710 h 1710"/>
              <a:gd name="T16" fmla="*/ 2905 w 3235"/>
              <a:gd name="T17" fmla="*/ 312 h 1710"/>
              <a:gd name="T18" fmla="*/ 2575 w 3235"/>
              <a:gd name="T19" fmla="*/ 312 h 1710"/>
              <a:gd name="T20" fmla="*/ 2575 w 3235"/>
              <a:gd name="T21" fmla="*/ 1710 h 1710"/>
              <a:gd name="T22" fmla="*/ 2245 w 3235"/>
              <a:gd name="T23" fmla="*/ 1710 h 1710"/>
              <a:gd name="T24" fmla="*/ 2245 w 3235"/>
              <a:gd name="T25" fmla="*/ 312 h 1710"/>
              <a:gd name="T26" fmla="*/ 1915 w 3235"/>
              <a:gd name="T27" fmla="*/ 312 h 1710"/>
              <a:gd name="T28" fmla="*/ 1917 w 3235"/>
              <a:gd name="T29" fmla="*/ 1709 h 1710"/>
              <a:gd name="T30" fmla="*/ 938 w 3235"/>
              <a:gd name="T31" fmla="*/ 1709 h 1710"/>
              <a:gd name="T32" fmla="*/ 938 w 3235"/>
              <a:gd name="T33" fmla="*/ 313 h 1710"/>
              <a:gd name="T34" fmla="*/ 612 w 3235"/>
              <a:gd name="T35" fmla="*/ 313 h 1710"/>
              <a:gd name="T36" fmla="*/ 612 w 3235"/>
              <a:gd name="T37" fmla="*/ 1709 h 1710"/>
              <a:gd name="T38" fmla="*/ 293 w 3235"/>
              <a:gd name="T39" fmla="*/ 1709 h 1710"/>
              <a:gd name="T40" fmla="*/ 293 w 3235"/>
              <a:gd name="T41" fmla="*/ 313 h 1710"/>
              <a:gd name="T42" fmla="*/ 0 w 3235"/>
              <a:gd name="T43" fmla="*/ 313 h 1710"/>
              <a:gd name="T44" fmla="*/ 0 w 3235"/>
              <a:gd name="T45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5" h="1710">
                <a:moveTo>
                  <a:pt x="0" y="0"/>
                </a:moveTo>
                <a:lnTo>
                  <a:pt x="1264" y="0"/>
                </a:lnTo>
                <a:lnTo>
                  <a:pt x="1264" y="1383"/>
                </a:lnTo>
                <a:lnTo>
                  <a:pt x="1585" y="1380"/>
                </a:lnTo>
                <a:lnTo>
                  <a:pt x="1584" y="0"/>
                </a:lnTo>
                <a:lnTo>
                  <a:pt x="3235" y="0"/>
                </a:lnTo>
                <a:lnTo>
                  <a:pt x="3235" y="1710"/>
                </a:lnTo>
                <a:lnTo>
                  <a:pt x="2905" y="1710"/>
                </a:lnTo>
                <a:lnTo>
                  <a:pt x="2905" y="312"/>
                </a:lnTo>
                <a:lnTo>
                  <a:pt x="2575" y="312"/>
                </a:lnTo>
                <a:lnTo>
                  <a:pt x="2575" y="1710"/>
                </a:lnTo>
                <a:lnTo>
                  <a:pt x="2245" y="1710"/>
                </a:lnTo>
                <a:lnTo>
                  <a:pt x="2245" y="312"/>
                </a:lnTo>
                <a:lnTo>
                  <a:pt x="1915" y="312"/>
                </a:lnTo>
                <a:lnTo>
                  <a:pt x="1917" y="1709"/>
                </a:lnTo>
                <a:lnTo>
                  <a:pt x="938" y="1709"/>
                </a:lnTo>
                <a:lnTo>
                  <a:pt x="938" y="313"/>
                </a:lnTo>
                <a:lnTo>
                  <a:pt x="612" y="313"/>
                </a:lnTo>
                <a:lnTo>
                  <a:pt x="612" y="1709"/>
                </a:lnTo>
                <a:lnTo>
                  <a:pt x="293" y="1709"/>
                </a:lnTo>
                <a:lnTo>
                  <a:pt x="293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rgbClr val="0065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Textfeld 7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Structural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Analysis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Civil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,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Geo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Environmental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Engineering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7A925389-2D19-432D-9D3F-3BBB780FA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F28A7F2-E597-4AC6-B3BC-C81841DF83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tretch/>
        </p:blipFill>
        <p:spPr bwMode="auto">
          <a:xfrm>
            <a:off x="8853611" y="6611890"/>
            <a:ext cx="181003" cy="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DB83E594-CF2A-4827-BCF8-3FE1BF27EA1B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311162" y="6473312"/>
            <a:ext cx="6296467" cy="363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9pPr>
          </a:lstStyle>
          <a:p>
            <a:pPr>
              <a:defRPr/>
            </a:pP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Wind Engineering | Chair </a:t>
            </a:r>
            <a:r>
              <a:rPr lang="de-DE" sz="1000" dirty="0" err="1">
                <a:solidFill>
                  <a:srgbClr val="999999"/>
                </a:solidFill>
              </a:rPr>
              <a:t>of</a:t>
            </a:r>
            <a:r>
              <a:rPr lang="de-DE" sz="1000" dirty="0">
                <a:solidFill>
                  <a:srgbClr val="999999"/>
                </a:solidFill>
              </a:rPr>
              <a:t> </a:t>
            </a: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Analysis | WS 2019/20 | FSI</a:t>
            </a:r>
            <a:endParaRPr lang="en-US" sz="1000" dirty="0">
              <a:solidFill>
                <a:srgbClr val="9999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5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Statik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Ingenieurfakultät Bau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Geo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Umwelt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Freeform 7"/>
          <p:cNvSpPr>
            <a:spLocks noChangeAspect="1"/>
          </p:cNvSpPr>
          <p:nvPr userDrawn="1"/>
        </p:nvSpPr>
        <p:spPr bwMode="auto">
          <a:xfrm>
            <a:off x="8225563" y="324685"/>
            <a:ext cx="601200" cy="311078"/>
          </a:xfrm>
          <a:custGeom>
            <a:avLst/>
            <a:gdLst>
              <a:gd name="T0" fmla="*/ 0 w 3235"/>
              <a:gd name="T1" fmla="*/ 0 h 1710"/>
              <a:gd name="T2" fmla="*/ 1264 w 3235"/>
              <a:gd name="T3" fmla="*/ 0 h 1710"/>
              <a:gd name="T4" fmla="*/ 1264 w 3235"/>
              <a:gd name="T5" fmla="*/ 1383 h 1710"/>
              <a:gd name="T6" fmla="*/ 1585 w 3235"/>
              <a:gd name="T7" fmla="*/ 1380 h 1710"/>
              <a:gd name="T8" fmla="*/ 1584 w 3235"/>
              <a:gd name="T9" fmla="*/ 0 h 1710"/>
              <a:gd name="T10" fmla="*/ 3235 w 3235"/>
              <a:gd name="T11" fmla="*/ 0 h 1710"/>
              <a:gd name="T12" fmla="*/ 3235 w 3235"/>
              <a:gd name="T13" fmla="*/ 1710 h 1710"/>
              <a:gd name="T14" fmla="*/ 2905 w 3235"/>
              <a:gd name="T15" fmla="*/ 1710 h 1710"/>
              <a:gd name="T16" fmla="*/ 2905 w 3235"/>
              <a:gd name="T17" fmla="*/ 312 h 1710"/>
              <a:gd name="T18" fmla="*/ 2575 w 3235"/>
              <a:gd name="T19" fmla="*/ 312 h 1710"/>
              <a:gd name="T20" fmla="*/ 2575 w 3235"/>
              <a:gd name="T21" fmla="*/ 1710 h 1710"/>
              <a:gd name="T22" fmla="*/ 2245 w 3235"/>
              <a:gd name="T23" fmla="*/ 1710 h 1710"/>
              <a:gd name="T24" fmla="*/ 2245 w 3235"/>
              <a:gd name="T25" fmla="*/ 312 h 1710"/>
              <a:gd name="T26" fmla="*/ 1915 w 3235"/>
              <a:gd name="T27" fmla="*/ 312 h 1710"/>
              <a:gd name="T28" fmla="*/ 1917 w 3235"/>
              <a:gd name="T29" fmla="*/ 1709 h 1710"/>
              <a:gd name="T30" fmla="*/ 938 w 3235"/>
              <a:gd name="T31" fmla="*/ 1709 h 1710"/>
              <a:gd name="T32" fmla="*/ 938 w 3235"/>
              <a:gd name="T33" fmla="*/ 313 h 1710"/>
              <a:gd name="T34" fmla="*/ 612 w 3235"/>
              <a:gd name="T35" fmla="*/ 313 h 1710"/>
              <a:gd name="T36" fmla="*/ 612 w 3235"/>
              <a:gd name="T37" fmla="*/ 1709 h 1710"/>
              <a:gd name="T38" fmla="*/ 293 w 3235"/>
              <a:gd name="T39" fmla="*/ 1709 h 1710"/>
              <a:gd name="T40" fmla="*/ 293 w 3235"/>
              <a:gd name="T41" fmla="*/ 313 h 1710"/>
              <a:gd name="T42" fmla="*/ 0 w 3235"/>
              <a:gd name="T43" fmla="*/ 313 h 1710"/>
              <a:gd name="T44" fmla="*/ 0 w 3235"/>
              <a:gd name="T45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5" h="1710">
                <a:moveTo>
                  <a:pt x="0" y="0"/>
                </a:moveTo>
                <a:lnTo>
                  <a:pt x="1264" y="0"/>
                </a:lnTo>
                <a:lnTo>
                  <a:pt x="1264" y="1383"/>
                </a:lnTo>
                <a:lnTo>
                  <a:pt x="1585" y="1380"/>
                </a:lnTo>
                <a:lnTo>
                  <a:pt x="1584" y="0"/>
                </a:lnTo>
                <a:lnTo>
                  <a:pt x="3235" y="0"/>
                </a:lnTo>
                <a:lnTo>
                  <a:pt x="3235" y="1710"/>
                </a:lnTo>
                <a:lnTo>
                  <a:pt x="2905" y="1710"/>
                </a:lnTo>
                <a:lnTo>
                  <a:pt x="2905" y="312"/>
                </a:lnTo>
                <a:lnTo>
                  <a:pt x="2575" y="312"/>
                </a:lnTo>
                <a:lnTo>
                  <a:pt x="2575" y="1710"/>
                </a:lnTo>
                <a:lnTo>
                  <a:pt x="2245" y="1710"/>
                </a:lnTo>
                <a:lnTo>
                  <a:pt x="2245" y="312"/>
                </a:lnTo>
                <a:lnTo>
                  <a:pt x="1915" y="312"/>
                </a:lnTo>
                <a:lnTo>
                  <a:pt x="1917" y="1709"/>
                </a:lnTo>
                <a:lnTo>
                  <a:pt x="938" y="1709"/>
                </a:lnTo>
                <a:lnTo>
                  <a:pt x="938" y="313"/>
                </a:lnTo>
                <a:lnTo>
                  <a:pt x="612" y="313"/>
                </a:lnTo>
                <a:lnTo>
                  <a:pt x="612" y="1709"/>
                </a:lnTo>
                <a:lnTo>
                  <a:pt x="293" y="1709"/>
                </a:lnTo>
                <a:lnTo>
                  <a:pt x="293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rgbClr val="0065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E4408A13-6AA0-4E0E-BA85-D859DD371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01A3180-862B-4038-9350-B6014389CC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8853611" y="6611890"/>
            <a:ext cx="181003" cy="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099BB96D-192D-454A-A0DE-3C09A6260690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311162" y="6473312"/>
            <a:ext cx="6296467" cy="363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9pPr>
          </a:lstStyle>
          <a:p>
            <a:pPr>
              <a:defRPr/>
            </a:pP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Wind Engineering | Chair </a:t>
            </a:r>
            <a:r>
              <a:rPr lang="de-DE" sz="1000" dirty="0" err="1">
                <a:solidFill>
                  <a:srgbClr val="999999"/>
                </a:solidFill>
              </a:rPr>
              <a:t>of</a:t>
            </a:r>
            <a:r>
              <a:rPr lang="de-DE" sz="1000" dirty="0">
                <a:solidFill>
                  <a:srgbClr val="999999"/>
                </a:solidFill>
              </a:rPr>
              <a:t> </a:t>
            </a: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Analysis | WS 2019/20 | FSI</a:t>
            </a:r>
            <a:endParaRPr lang="en-US" sz="1000" dirty="0">
              <a:solidFill>
                <a:srgbClr val="9999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spect="1"/>
          </p:cNvSpPr>
          <p:nvPr userDrawn="1"/>
        </p:nvSpPr>
        <p:spPr bwMode="auto">
          <a:xfrm>
            <a:off x="8225563" y="324685"/>
            <a:ext cx="601200" cy="311078"/>
          </a:xfrm>
          <a:custGeom>
            <a:avLst/>
            <a:gdLst>
              <a:gd name="T0" fmla="*/ 0 w 3235"/>
              <a:gd name="T1" fmla="*/ 0 h 1710"/>
              <a:gd name="T2" fmla="*/ 1264 w 3235"/>
              <a:gd name="T3" fmla="*/ 0 h 1710"/>
              <a:gd name="T4" fmla="*/ 1264 w 3235"/>
              <a:gd name="T5" fmla="*/ 1383 h 1710"/>
              <a:gd name="T6" fmla="*/ 1585 w 3235"/>
              <a:gd name="T7" fmla="*/ 1380 h 1710"/>
              <a:gd name="T8" fmla="*/ 1584 w 3235"/>
              <a:gd name="T9" fmla="*/ 0 h 1710"/>
              <a:gd name="T10" fmla="*/ 3235 w 3235"/>
              <a:gd name="T11" fmla="*/ 0 h 1710"/>
              <a:gd name="T12" fmla="*/ 3235 w 3235"/>
              <a:gd name="T13" fmla="*/ 1710 h 1710"/>
              <a:gd name="T14" fmla="*/ 2905 w 3235"/>
              <a:gd name="T15" fmla="*/ 1710 h 1710"/>
              <a:gd name="T16" fmla="*/ 2905 w 3235"/>
              <a:gd name="T17" fmla="*/ 312 h 1710"/>
              <a:gd name="T18" fmla="*/ 2575 w 3235"/>
              <a:gd name="T19" fmla="*/ 312 h 1710"/>
              <a:gd name="T20" fmla="*/ 2575 w 3235"/>
              <a:gd name="T21" fmla="*/ 1710 h 1710"/>
              <a:gd name="T22" fmla="*/ 2245 w 3235"/>
              <a:gd name="T23" fmla="*/ 1710 h 1710"/>
              <a:gd name="T24" fmla="*/ 2245 w 3235"/>
              <a:gd name="T25" fmla="*/ 312 h 1710"/>
              <a:gd name="T26" fmla="*/ 1915 w 3235"/>
              <a:gd name="T27" fmla="*/ 312 h 1710"/>
              <a:gd name="T28" fmla="*/ 1917 w 3235"/>
              <a:gd name="T29" fmla="*/ 1709 h 1710"/>
              <a:gd name="T30" fmla="*/ 938 w 3235"/>
              <a:gd name="T31" fmla="*/ 1709 h 1710"/>
              <a:gd name="T32" fmla="*/ 938 w 3235"/>
              <a:gd name="T33" fmla="*/ 313 h 1710"/>
              <a:gd name="T34" fmla="*/ 612 w 3235"/>
              <a:gd name="T35" fmla="*/ 313 h 1710"/>
              <a:gd name="T36" fmla="*/ 612 w 3235"/>
              <a:gd name="T37" fmla="*/ 1709 h 1710"/>
              <a:gd name="T38" fmla="*/ 293 w 3235"/>
              <a:gd name="T39" fmla="*/ 1709 h 1710"/>
              <a:gd name="T40" fmla="*/ 293 w 3235"/>
              <a:gd name="T41" fmla="*/ 313 h 1710"/>
              <a:gd name="T42" fmla="*/ 0 w 3235"/>
              <a:gd name="T43" fmla="*/ 313 h 1710"/>
              <a:gd name="T44" fmla="*/ 0 w 3235"/>
              <a:gd name="T45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5" h="1710">
                <a:moveTo>
                  <a:pt x="0" y="0"/>
                </a:moveTo>
                <a:lnTo>
                  <a:pt x="1264" y="0"/>
                </a:lnTo>
                <a:lnTo>
                  <a:pt x="1264" y="1383"/>
                </a:lnTo>
                <a:lnTo>
                  <a:pt x="1585" y="1380"/>
                </a:lnTo>
                <a:lnTo>
                  <a:pt x="1584" y="0"/>
                </a:lnTo>
                <a:lnTo>
                  <a:pt x="3235" y="0"/>
                </a:lnTo>
                <a:lnTo>
                  <a:pt x="3235" y="1710"/>
                </a:lnTo>
                <a:lnTo>
                  <a:pt x="2905" y="1710"/>
                </a:lnTo>
                <a:lnTo>
                  <a:pt x="2905" y="312"/>
                </a:lnTo>
                <a:lnTo>
                  <a:pt x="2575" y="312"/>
                </a:lnTo>
                <a:lnTo>
                  <a:pt x="2575" y="1710"/>
                </a:lnTo>
                <a:lnTo>
                  <a:pt x="2245" y="1710"/>
                </a:lnTo>
                <a:lnTo>
                  <a:pt x="2245" y="312"/>
                </a:lnTo>
                <a:lnTo>
                  <a:pt x="1915" y="312"/>
                </a:lnTo>
                <a:lnTo>
                  <a:pt x="1917" y="1709"/>
                </a:lnTo>
                <a:lnTo>
                  <a:pt x="938" y="1709"/>
                </a:lnTo>
                <a:lnTo>
                  <a:pt x="938" y="313"/>
                </a:lnTo>
                <a:lnTo>
                  <a:pt x="612" y="313"/>
                </a:lnTo>
                <a:lnTo>
                  <a:pt x="612" y="1709"/>
                </a:lnTo>
                <a:lnTo>
                  <a:pt x="293" y="1709"/>
                </a:lnTo>
                <a:lnTo>
                  <a:pt x="293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rgbClr val="0065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13B7EDD3-D041-46F2-979A-A6262B710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A7310F-B568-4099-A1A7-2025EF513E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tretch/>
        </p:blipFill>
        <p:spPr bwMode="auto">
          <a:xfrm>
            <a:off x="8853611" y="6611890"/>
            <a:ext cx="181003" cy="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FAAD5493-92E9-4201-87B0-2EA4B8398C6D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311162" y="6473312"/>
            <a:ext cx="6296467" cy="363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9pPr>
          </a:lstStyle>
          <a:p>
            <a:pPr>
              <a:defRPr/>
            </a:pP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Wind Engineering | Chair </a:t>
            </a:r>
            <a:r>
              <a:rPr lang="de-DE" sz="1000" dirty="0" err="1">
                <a:solidFill>
                  <a:srgbClr val="999999"/>
                </a:solidFill>
              </a:rPr>
              <a:t>of</a:t>
            </a:r>
            <a:r>
              <a:rPr lang="de-DE" sz="1000" dirty="0">
                <a:solidFill>
                  <a:srgbClr val="999999"/>
                </a:solidFill>
              </a:rPr>
              <a:t> </a:t>
            </a: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Analysis | WS 2019/20 | FSI</a:t>
            </a:r>
            <a:endParaRPr lang="en-US" sz="1000" dirty="0">
              <a:solidFill>
                <a:srgbClr val="9999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654" r:id="rId3"/>
    <p:sldLayoutId id="2147483704" r:id="rId4"/>
    <p:sldLayoutId id="2147483657" r:id="rId5"/>
    <p:sldLayoutId id="2147483711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8"/>
          <p:cNvSpPr>
            <a:spLocks/>
          </p:cNvSpPr>
          <p:nvPr/>
        </p:nvSpPr>
        <p:spPr>
          <a:xfrm>
            <a:off x="0" y="896983"/>
            <a:ext cx="9144000" cy="5961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7"/>
          <p:cNvSpPr>
            <a:spLocks/>
          </p:cNvSpPr>
          <p:nvPr/>
        </p:nvSpPr>
        <p:spPr>
          <a:xfrm>
            <a:off x="0" y="0"/>
            <a:ext cx="9144000" cy="962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20401" y="4081431"/>
            <a:ext cx="6417017" cy="49350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b="1" dirty="0">
                <a:solidFill>
                  <a:schemeClr val="bg1"/>
                </a:solidFill>
              </a:rPr>
              <a:t>STRUCTURAL WIND ENGINEERING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24468" y="4574938"/>
            <a:ext cx="7566209" cy="1055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1800" b="1" kern="1200" dirty="0" smtClean="0">
                <a:solidFill>
                  <a:srgbClr val="0065BD"/>
                </a:solidFill>
                <a:latin typeface="Arial"/>
                <a:ea typeface="ＭＳ Ｐゴシック"/>
                <a:cs typeface="+mn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sz="2000" b="0" dirty="0">
                <a:solidFill>
                  <a:schemeClr val="bg1"/>
                </a:solidFill>
              </a:rPr>
              <a:t>Roland </a:t>
            </a:r>
            <a:r>
              <a:rPr lang="de-DE" sz="2000" b="0" dirty="0" err="1">
                <a:solidFill>
                  <a:schemeClr val="bg1"/>
                </a:solidFill>
              </a:rPr>
              <a:t>Wüchner</a:t>
            </a:r>
            <a:r>
              <a:rPr lang="de-DE" sz="2000" b="0" dirty="0">
                <a:solidFill>
                  <a:schemeClr val="bg1"/>
                </a:solidFill>
              </a:rPr>
              <a:t>, </a:t>
            </a:r>
            <a:r>
              <a:rPr lang="hu-HU" sz="2000" b="0" dirty="0" err="1">
                <a:solidFill>
                  <a:schemeClr val="bg1"/>
                </a:solidFill>
              </a:rPr>
              <a:t>Chair</a:t>
            </a:r>
            <a:r>
              <a:rPr lang="hu-HU" sz="2000" b="0" dirty="0">
                <a:solidFill>
                  <a:schemeClr val="bg1"/>
                </a:solidFill>
              </a:rPr>
              <a:t> of </a:t>
            </a:r>
            <a:r>
              <a:rPr lang="hu-HU" sz="2000" b="0" dirty="0" err="1">
                <a:solidFill>
                  <a:schemeClr val="bg1"/>
                </a:solidFill>
              </a:rPr>
              <a:t>Structural</a:t>
            </a:r>
            <a:r>
              <a:rPr lang="hu-HU" sz="2000" b="0" dirty="0">
                <a:solidFill>
                  <a:schemeClr val="bg1"/>
                </a:solidFill>
              </a:rPr>
              <a:t> </a:t>
            </a:r>
            <a:r>
              <a:rPr lang="hu-HU" sz="2000" b="0" dirty="0" err="1">
                <a:solidFill>
                  <a:schemeClr val="bg1"/>
                </a:solidFill>
              </a:rPr>
              <a:t>Analysis</a:t>
            </a:r>
            <a:r>
              <a:rPr lang="de-DE" sz="2000" b="0" dirty="0">
                <a:solidFill>
                  <a:schemeClr val="bg1"/>
                </a:solidFill>
              </a:rPr>
              <a:t>, TUM</a:t>
            </a:r>
          </a:p>
          <a:p>
            <a:pPr>
              <a:lnSpc>
                <a:spcPct val="120000"/>
              </a:lnSpc>
            </a:pPr>
            <a:r>
              <a:rPr lang="de-DE" altLang="de-DE" sz="2000" b="0" dirty="0" err="1">
                <a:solidFill>
                  <a:schemeClr val="bg1"/>
                </a:solidFill>
              </a:rPr>
              <a:t>Máté</a:t>
            </a:r>
            <a:r>
              <a:rPr lang="de-DE" altLang="de-DE" sz="2000" b="0" dirty="0">
                <a:solidFill>
                  <a:schemeClr val="bg1"/>
                </a:solidFill>
              </a:rPr>
              <a:t> </a:t>
            </a:r>
            <a:r>
              <a:rPr lang="de-DE" altLang="de-DE" sz="2000" b="0" dirty="0" err="1">
                <a:solidFill>
                  <a:schemeClr val="bg1"/>
                </a:solidFill>
              </a:rPr>
              <a:t>Péntek</a:t>
            </a:r>
            <a:r>
              <a:rPr lang="de-DE" altLang="de-DE" sz="2000" b="0" dirty="0">
                <a:solidFill>
                  <a:schemeClr val="bg1"/>
                </a:solidFill>
              </a:rPr>
              <a:t>, </a:t>
            </a:r>
            <a:r>
              <a:rPr lang="hu-HU" sz="2000" b="0" dirty="0" err="1">
                <a:solidFill>
                  <a:schemeClr val="bg1"/>
                </a:solidFill>
              </a:rPr>
              <a:t>Chair</a:t>
            </a:r>
            <a:r>
              <a:rPr lang="hu-HU" sz="2000" b="0" dirty="0">
                <a:solidFill>
                  <a:schemeClr val="bg1"/>
                </a:solidFill>
              </a:rPr>
              <a:t> of </a:t>
            </a:r>
            <a:r>
              <a:rPr lang="hu-HU" sz="2000" b="0" dirty="0" err="1">
                <a:solidFill>
                  <a:schemeClr val="bg1"/>
                </a:solidFill>
              </a:rPr>
              <a:t>Structural</a:t>
            </a:r>
            <a:r>
              <a:rPr lang="hu-HU" sz="2000" b="0" dirty="0">
                <a:solidFill>
                  <a:schemeClr val="bg1"/>
                </a:solidFill>
              </a:rPr>
              <a:t> </a:t>
            </a:r>
            <a:r>
              <a:rPr lang="hu-HU" sz="2000" b="0" dirty="0" err="1">
                <a:solidFill>
                  <a:schemeClr val="bg1"/>
                </a:solidFill>
              </a:rPr>
              <a:t>Analysis</a:t>
            </a:r>
            <a:r>
              <a:rPr lang="de-DE" altLang="de-DE" sz="2000" b="0" dirty="0">
                <a:solidFill>
                  <a:schemeClr val="bg1"/>
                </a:solidFill>
              </a:rPr>
              <a:t>, TUM</a:t>
            </a:r>
            <a:endParaRPr lang="de-DE" sz="2000" b="0" dirty="0">
              <a:solidFill>
                <a:schemeClr val="bg1"/>
              </a:solidFill>
            </a:endParaRPr>
          </a:p>
        </p:txBody>
      </p:sp>
      <p:sp>
        <p:nvSpPr>
          <p:cNvPr id="12" name="Fußzeilenplatzhalter 3"/>
          <p:cNvSpPr txBox="1">
            <a:spLocks/>
          </p:cNvSpPr>
          <p:nvPr/>
        </p:nvSpPr>
        <p:spPr>
          <a:xfrm>
            <a:off x="311162" y="6473313"/>
            <a:ext cx="4922689" cy="363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 dirty="0" err="1">
                <a:solidFill>
                  <a:schemeClr val="bg1"/>
                </a:solidFill>
              </a:rPr>
              <a:t>Structural</a:t>
            </a:r>
            <a:r>
              <a:rPr lang="de-DE" sz="1000" dirty="0">
                <a:solidFill>
                  <a:schemeClr val="bg1"/>
                </a:solidFill>
              </a:rPr>
              <a:t> Wind</a:t>
            </a:r>
            <a:r>
              <a:rPr lang="de-DE" sz="1000" baseline="0" dirty="0">
                <a:solidFill>
                  <a:schemeClr val="bg1"/>
                </a:solidFill>
              </a:rPr>
              <a:t> Engineering </a:t>
            </a:r>
            <a:r>
              <a:rPr lang="de-DE" sz="1000" dirty="0">
                <a:solidFill>
                  <a:schemeClr val="bg1"/>
                </a:solidFill>
              </a:rPr>
              <a:t>| Chair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Structural</a:t>
            </a:r>
            <a:r>
              <a:rPr lang="de-DE" sz="1000" baseline="0" dirty="0">
                <a:solidFill>
                  <a:schemeClr val="bg1"/>
                </a:solidFill>
              </a:rPr>
              <a:t> Analysis</a:t>
            </a:r>
            <a:r>
              <a:rPr lang="de-DE" sz="1000" dirty="0">
                <a:solidFill>
                  <a:schemeClr val="bg1"/>
                </a:solidFill>
              </a:rPr>
              <a:t> | WS 2019/20 | FSI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Freeform 7"/>
          <p:cNvSpPr>
            <a:spLocks noChangeAspect="1"/>
          </p:cNvSpPr>
          <p:nvPr/>
        </p:nvSpPr>
        <p:spPr bwMode="auto">
          <a:xfrm>
            <a:off x="8225563" y="324685"/>
            <a:ext cx="601200" cy="311078"/>
          </a:xfrm>
          <a:custGeom>
            <a:avLst/>
            <a:gdLst>
              <a:gd name="T0" fmla="*/ 0 w 3235"/>
              <a:gd name="T1" fmla="*/ 0 h 1710"/>
              <a:gd name="T2" fmla="*/ 1264 w 3235"/>
              <a:gd name="T3" fmla="*/ 0 h 1710"/>
              <a:gd name="T4" fmla="*/ 1264 w 3235"/>
              <a:gd name="T5" fmla="*/ 1383 h 1710"/>
              <a:gd name="T6" fmla="*/ 1585 w 3235"/>
              <a:gd name="T7" fmla="*/ 1380 h 1710"/>
              <a:gd name="T8" fmla="*/ 1584 w 3235"/>
              <a:gd name="T9" fmla="*/ 0 h 1710"/>
              <a:gd name="T10" fmla="*/ 3235 w 3235"/>
              <a:gd name="T11" fmla="*/ 0 h 1710"/>
              <a:gd name="T12" fmla="*/ 3235 w 3235"/>
              <a:gd name="T13" fmla="*/ 1710 h 1710"/>
              <a:gd name="T14" fmla="*/ 2905 w 3235"/>
              <a:gd name="T15" fmla="*/ 1710 h 1710"/>
              <a:gd name="T16" fmla="*/ 2905 w 3235"/>
              <a:gd name="T17" fmla="*/ 312 h 1710"/>
              <a:gd name="T18" fmla="*/ 2575 w 3235"/>
              <a:gd name="T19" fmla="*/ 312 h 1710"/>
              <a:gd name="T20" fmla="*/ 2575 w 3235"/>
              <a:gd name="T21" fmla="*/ 1710 h 1710"/>
              <a:gd name="T22" fmla="*/ 2245 w 3235"/>
              <a:gd name="T23" fmla="*/ 1710 h 1710"/>
              <a:gd name="T24" fmla="*/ 2245 w 3235"/>
              <a:gd name="T25" fmla="*/ 312 h 1710"/>
              <a:gd name="T26" fmla="*/ 1915 w 3235"/>
              <a:gd name="T27" fmla="*/ 312 h 1710"/>
              <a:gd name="T28" fmla="*/ 1917 w 3235"/>
              <a:gd name="T29" fmla="*/ 1709 h 1710"/>
              <a:gd name="T30" fmla="*/ 938 w 3235"/>
              <a:gd name="T31" fmla="*/ 1709 h 1710"/>
              <a:gd name="T32" fmla="*/ 938 w 3235"/>
              <a:gd name="T33" fmla="*/ 313 h 1710"/>
              <a:gd name="T34" fmla="*/ 612 w 3235"/>
              <a:gd name="T35" fmla="*/ 313 h 1710"/>
              <a:gd name="T36" fmla="*/ 612 w 3235"/>
              <a:gd name="T37" fmla="*/ 1709 h 1710"/>
              <a:gd name="T38" fmla="*/ 293 w 3235"/>
              <a:gd name="T39" fmla="*/ 1709 h 1710"/>
              <a:gd name="T40" fmla="*/ 293 w 3235"/>
              <a:gd name="T41" fmla="*/ 313 h 1710"/>
              <a:gd name="T42" fmla="*/ 0 w 3235"/>
              <a:gd name="T43" fmla="*/ 313 h 1710"/>
              <a:gd name="T44" fmla="*/ 0 w 3235"/>
              <a:gd name="T45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5" h="1710">
                <a:moveTo>
                  <a:pt x="0" y="0"/>
                </a:moveTo>
                <a:lnTo>
                  <a:pt x="1264" y="0"/>
                </a:lnTo>
                <a:lnTo>
                  <a:pt x="1264" y="1383"/>
                </a:lnTo>
                <a:lnTo>
                  <a:pt x="1585" y="1380"/>
                </a:lnTo>
                <a:lnTo>
                  <a:pt x="1584" y="0"/>
                </a:lnTo>
                <a:lnTo>
                  <a:pt x="3235" y="0"/>
                </a:lnTo>
                <a:lnTo>
                  <a:pt x="3235" y="1710"/>
                </a:lnTo>
                <a:lnTo>
                  <a:pt x="2905" y="1710"/>
                </a:lnTo>
                <a:lnTo>
                  <a:pt x="2905" y="312"/>
                </a:lnTo>
                <a:lnTo>
                  <a:pt x="2575" y="312"/>
                </a:lnTo>
                <a:lnTo>
                  <a:pt x="2575" y="1710"/>
                </a:lnTo>
                <a:lnTo>
                  <a:pt x="2245" y="1710"/>
                </a:lnTo>
                <a:lnTo>
                  <a:pt x="2245" y="312"/>
                </a:lnTo>
                <a:lnTo>
                  <a:pt x="1915" y="312"/>
                </a:lnTo>
                <a:lnTo>
                  <a:pt x="1917" y="1709"/>
                </a:lnTo>
                <a:lnTo>
                  <a:pt x="938" y="1709"/>
                </a:lnTo>
                <a:lnTo>
                  <a:pt x="938" y="313"/>
                </a:lnTo>
                <a:lnTo>
                  <a:pt x="612" y="313"/>
                </a:lnTo>
                <a:lnTo>
                  <a:pt x="612" y="1709"/>
                </a:lnTo>
                <a:lnTo>
                  <a:pt x="293" y="1709"/>
                </a:lnTo>
                <a:lnTo>
                  <a:pt x="293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r" eaLnBrk="0" hangingPunct="0"/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Textfeld 7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err="1">
                <a:solidFill>
                  <a:schemeClr val="bg1"/>
                </a:solidFill>
                <a:latin typeface="+mn-lt"/>
              </a:rPr>
              <a:t>Chair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Structural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Analysis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  <a:latin typeface="+mn-lt"/>
              </a:rPr>
              <a:t>TUM Department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Civil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Geo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and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Environmental</a:t>
            </a:r>
            <a:r>
              <a:rPr lang="de-DE" sz="800" baseline="0" dirty="0">
                <a:solidFill>
                  <a:schemeClr val="bg1"/>
                </a:solidFill>
                <a:latin typeface="+mn-lt"/>
              </a:rPr>
              <a:t> Engineering</a:t>
            </a:r>
            <a:endParaRPr lang="de-DE" sz="8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611" y="6611890"/>
            <a:ext cx="181003" cy="72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9" y="964458"/>
            <a:ext cx="5895343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6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732D95-AE36-41A9-BC18-CDA5C0BCC7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C546013-F72A-4DCC-B65C-AF9FF384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Coupling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02D7F3-5F27-4746-9C46-75C793A0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09" y="1541266"/>
            <a:ext cx="3592907" cy="424209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AF6268C-EE8E-4E60-A260-D1182B5932AB}"/>
              </a:ext>
            </a:extLst>
          </p:cNvPr>
          <p:cNvSpPr/>
          <p:nvPr/>
        </p:nvSpPr>
        <p:spPr>
          <a:xfrm>
            <a:off x="1644815" y="3326938"/>
            <a:ext cx="2428421" cy="912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72EB66-ACB5-4AA8-BD79-641559830621}"/>
              </a:ext>
            </a:extLst>
          </p:cNvPr>
          <p:cNvSpPr/>
          <p:nvPr/>
        </p:nvSpPr>
        <p:spPr>
          <a:xfrm>
            <a:off x="1445311" y="1714269"/>
            <a:ext cx="2345294" cy="709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50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553069" y="3314918"/>
            <a:ext cx="6417017" cy="49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65B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Solution </a:t>
            </a:r>
            <a:r>
              <a:rPr lang="de-DE" sz="2800" dirty="0" err="1"/>
              <a:t>Postprocessing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5242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319090" y="835907"/>
            <a:ext cx="8082369" cy="54392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endParaRPr lang="de-DE" sz="1800" b="1" dirty="0"/>
          </a:p>
          <a:p>
            <a:pPr marL="0" indent="0">
              <a:buClr>
                <a:srgbClr val="0065BD"/>
              </a:buClr>
              <a:buNone/>
            </a:pPr>
            <a:r>
              <a:rPr lang="de-DE" sz="1200" i="1" dirty="0">
                <a:solidFill>
                  <a:srgbClr val="0066FF"/>
                </a:solidFill>
              </a:rPr>
              <a:t>		</a:t>
            </a:r>
            <a:endParaRPr lang="de-DE" sz="1200" dirty="0"/>
          </a:p>
          <a:p>
            <a:pPr marL="684537" lvl="1" indent="-248923">
              <a:buFont typeface="+mj-lt"/>
              <a:buAutoNum type="alphaLcParenR"/>
            </a:pPr>
            <a:endParaRPr lang="de-DE" dirty="0"/>
          </a:p>
        </p:txBody>
      </p:sp>
      <p:sp>
        <p:nvSpPr>
          <p:cNvPr id="11" name="Inhaltsplatzhalter 6"/>
          <p:cNvSpPr txBox="1">
            <a:spLocks/>
          </p:cNvSpPr>
          <p:nvPr/>
        </p:nvSpPr>
        <p:spPr>
          <a:xfrm>
            <a:off x="323850" y="728662"/>
            <a:ext cx="8503157" cy="5744651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65BD"/>
              </a:buClr>
              <a:buNone/>
            </a:pPr>
            <a:endParaRPr lang="de-DE" sz="1800" dirty="0"/>
          </a:p>
          <a:p>
            <a:pPr>
              <a:buClr>
                <a:srgbClr val="0065BD"/>
              </a:buClr>
            </a:pPr>
            <a:r>
              <a:rPr lang="de-DE" sz="1400" dirty="0"/>
              <a:t>The </a:t>
            </a:r>
            <a:r>
              <a:rPr lang="de-DE" sz="1400" dirty="0" err="1"/>
              <a:t>results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fluid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structure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saved</a:t>
            </a:r>
            <a:r>
              <a:rPr lang="de-DE" sz="1400" dirty="0"/>
              <a:t> in separate </a:t>
            </a:r>
            <a:r>
              <a:rPr lang="de-DE" sz="1400" dirty="0" err="1"/>
              <a:t>files</a:t>
            </a:r>
            <a:r>
              <a:rPr lang="de-DE" sz="1400" dirty="0"/>
              <a:t>. (</a:t>
            </a:r>
            <a:r>
              <a:rPr lang="de-DE" sz="1400" dirty="0" err="1"/>
              <a:t>file</a:t>
            </a:r>
            <a:r>
              <a:rPr lang="de-DE" sz="1400" dirty="0"/>
              <a:t> </a:t>
            </a:r>
            <a:r>
              <a:rPr lang="de-DE" sz="1400" dirty="0" err="1"/>
              <a:t>ending</a:t>
            </a:r>
            <a:r>
              <a:rPr lang="de-DE" sz="1400" dirty="0"/>
              <a:t>: … </a:t>
            </a:r>
            <a:r>
              <a:rPr lang="de-DE" sz="1400" i="1" dirty="0">
                <a:solidFill>
                  <a:srgbClr val="0065BD"/>
                </a:solidFill>
              </a:rPr>
              <a:t>.</a:t>
            </a:r>
            <a:r>
              <a:rPr lang="de-DE" sz="1400" i="1" dirty="0" err="1">
                <a:solidFill>
                  <a:srgbClr val="0065BD"/>
                </a:solidFill>
              </a:rPr>
              <a:t>post.bin</a:t>
            </a:r>
            <a:r>
              <a:rPr lang="de-DE" sz="1400" dirty="0"/>
              <a:t>)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/>
              <a:t>Take a </a:t>
            </a:r>
            <a:r>
              <a:rPr lang="de-DE" sz="1400" dirty="0" err="1"/>
              <a:t>look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results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velocity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fluid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deformation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structure</a:t>
            </a:r>
            <a:r>
              <a:rPr lang="de-DE" sz="1400" dirty="0"/>
              <a:t> (</a:t>
            </a:r>
            <a:r>
              <a:rPr lang="de-DE" sz="1400" dirty="0" err="1"/>
              <a:t>select</a:t>
            </a:r>
            <a:r>
              <a:rPr lang="de-DE" sz="1400" dirty="0"/>
              <a:t> an </a:t>
            </a:r>
            <a:r>
              <a:rPr lang="de-DE" sz="1400" dirty="0" err="1"/>
              <a:t>appropriate</a:t>
            </a:r>
            <a:r>
              <a:rPr lang="de-DE" sz="1400" dirty="0"/>
              <a:t> </a:t>
            </a:r>
            <a:r>
              <a:rPr lang="de-DE" sz="1400" dirty="0" err="1"/>
              <a:t>displacement</a:t>
            </a:r>
            <a:r>
              <a:rPr lang="de-DE" sz="1400" dirty="0"/>
              <a:t> </a:t>
            </a:r>
            <a:r>
              <a:rPr lang="de-DE" sz="1400" dirty="0" err="1"/>
              <a:t>factor</a:t>
            </a:r>
            <a:r>
              <a:rPr lang="de-DE" sz="1400" dirty="0"/>
              <a:t>)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 err="1"/>
              <a:t>Observe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influence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fluid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structure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vice</a:t>
            </a:r>
            <a:r>
              <a:rPr lang="de-DE" sz="1400" dirty="0"/>
              <a:t> </a:t>
            </a:r>
            <a:r>
              <a:rPr lang="de-DE" sz="1400" dirty="0" err="1"/>
              <a:t>versa</a:t>
            </a:r>
            <a:r>
              <a:rPr lang="de-DE" sz="1400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959" y="2937591"/>
            <a:ext cx="774920" cy="2908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3234" y="6044591"/>
            <a:ext cx="1452322" cy="4706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0065BD"/>
                </a:solidFill>
                <a:latin typeface="+mn-lt"/>
              </a:rPr>
              <a:t>Velocity field </a:t>
            </a:r>
          </a:p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0065BD"/>
                </a:solidFill>
                <a:latin typeface="+mn-lt"/>
              </a:rPr>
              <a:t>in the fluid domain</a:t>
            </a:r>
            <a:endParaRPr lang="hu-HU" sz="1400" dirty="0" err="1">
              <a:solidFill>
                <a:srgbClr val="0065BD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2693" y="6046483"/>
            <a:ext cx="1859483" cy="4706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0065BD"/>
                </a:solidFill>
                <a:latin typeface="+mn-lt"/>
              </a:rPr>
              <a:t>Displacement field </a:t>
            </a:r>
          </a:p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0065BD"/>
                </a:solidFill>
                <a:latin typeface="+mn-lt"/>
              </a:rPr>
              <a:t>in the structural domain</a:t>
            </a:r>
            <a:endParaRPr lang="hu-HU" sz="1400" dirty="0" err="1">
              <a:solidFill>
                <a:srgbClr val="0065BD"/>
              </a:solidFill>
              <a:latin typeface="+mn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1ECFE9-3B9D-4C76-8BFD-109CFDE4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5" y="3312224"/>
            <a:ext cx="7158446" cy="25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553069" y="3314918"/>
            <a:ext cx="7643874" cy="104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65B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theoretical</a:t>
            </a:r>
            <a:r>
              <a:rPr lang="de-DE" sz="2800" dirty="0"/>
              <a:t> </a:t>
            </a:r>
            <a:r>
              <a:rPr lang="de-DE" sz="2800" dirty="0" err="1"/>
              <a:t>aspects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FSI </a:t>
            </a:r>
            <a:r>
              <a:rPr lang="de-DE" sz="2800" dirty="0" err="1"/>
              <a:t>simulation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6705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4B0A090-3659-4DBE-999F-3465881D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786D96C-8A3B-4E79-BF9C-1745F00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/>
              <a:t>(Non-</a:t>
            </a:r>
            <a:r>
              <a:rPr lang="de-DE" dirty="0" err="1"/>
              <a:t>matching</a:t>
            </a:r>
            <a:r>
              <a:rPr lang="de-DE" dirty="0"/>
              <a:t>) </a:t>
            </a:r>
            <a:r>
              <a:rPr lang="de-DE" dirty="0" err="1"/>
              <a:t>Grid</a:t>
            </a:r>
            <a:r>
              <a:rPr lang="de-DE" dirty="0"/>
              <a:t> Mapping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99B2B4-84FA-4CC9-A860-0A7BE8BF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1" y="1470923"/>
            <a:ext cx="3525503" cy="414106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E38EE4E-1368-48C0-BF66-25CA40A7E2FA}"/>
              </a:ext>
            </a:extLst>
          </p:cNvPr>
          <p:cNvSpPr/>
          <p:nvPr/>
        </p:nvSpPr>
        <p:spPr>
          <a:xfrm>
            <a:off x="4937638" y="2413061"/>
            <a:ext cx="3283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/>
              <a:t>Structural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r>
              <a:rPr lang="de-DE" sz="1400" dirty="0"/>
              <a:t>:</a:t>
            </a:r>
          </a:p>
          <a:p>
            <a:r>
              <a:rPr lang="de-DE" sz="1400" dirty="0" err="1"/>
              <a:t>quadrilateral</a:t>
            </a:r>
            <a:r>
              <a:rPr lang="de-DE" sz="1400" dirty="0"/>
              <a:t> 2D-plain </a:t>
            </a:r>
            <a:r>
              <a:rPr lang="de-DE" sz="1400" dirty="0" err="1"/>
              <a:t>strain</a:t>
            </a:r>
            <a:r>
              <a:rPr lang="de-DE" sz="1400" dirty="0"/>
              <a:t> </a:t>
            </a:r>
            <a:r>
              <a:rPr lang="de-DE" sz="1400" dirty="0" err="1"/>
              <a:t>elements</a:t>
            </a:r>
            <a:endParaRPr lang="de-DE" sz="14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D16B19F-C3BE-42A5-A07A-16AAA7686484}"/>
              </a:ext>
            </a:extLst>
          </p:cNvPr>
          <p:cNvCxnSpPr>
            <a:stCxn id="6" idx="1"/>
          </p:cNvCxnSpPr>
          <p:nvPr/>
        </p:nvCxnSpPr>
        <p:spPr>
          <a:xfrm flipH="1">
            <a:off x="3117273" y="2674671"/>
            <a:ext cx="1820365" cy="100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6921B87-5160-4136-8854-B22447EF44A0}"/>
              </a:ext>
            </a:extLst>
          </p:cNvPr>
          <p:cNvSpPr/>
          <p:nvPr/>
        </p:nvSpPr>
        <p:spPr>
          <a:xfrm>
            <a:off x="4937638" y="3636371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Fluid </a:t>
            </a:r>
            <a:r>
              <a:rPr lang="de-DE" sz="1400" dirty="0" err="1"/>
              <a:t>domain</a:t>
            </a:r>
            <a:r>
              <a:rPr lang="de-DE" sz="1400" dirty="0"/>
              <a:t>:</a:t>
            </a:r>
          </a:p>
          <a:p>
            <a:r>
              <a:rPr lang="de-DE" sz="1400" dirty="0"/>
              <a:t>2D-triangles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3EDA7E-9A18-479A-A820-2CC8C8A875B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294313" y="3897981"/>
            <a:ext cx="2643325" cy="24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410369"/>
          </a:xfrm>
        </p:spPr>
        <p:txBody>
          <a:bodyPr/>
          <a:lstStyle/>
          <a:p>
            <a:r>
              <a:rPr lang="en-US" dirty="0"/>
              <a:t>(Non-matching) Grid Mapping</a:t>
            </a:r>
          </a:p>
        </p:txBody>
      </p:sp>
      <p:sp>
        <p:nvSpPr>
          <p:cNvPr id="5" name="Inhaltsplatzhalter 6"/>
          <p:cNvSpPr txBox="1">
            <a:spLocks/>
          </p:cNvSpPr>
          <p:nvPr/>
        </p:nvSpPr>
        <p:spPr>
          <a:xfrm>
            <a:off x="323851" y="728663"/>
            <a:ext cx="8503158" cy="57446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>
              <a:buClr>
                <a:srgbClr val="0065BD"/>
              </a:buClr>
            </a:pPr>
            <a:r>
              <a:rPr lang="de-DE" sz="1400" dirty="0"/>
              <a:t>The </a:t>
            </a:r>
            <a:r>
              <a:rPr lang="de-DE" sz="1400" dirty="0" err="1"/>
              <a:t>building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discretized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quadrilateral</a:t>
            </a:r>
            <a:r>
              <a:rPr lang="de-DE" sz="1400" dirty="0"/>
              <a:t> 2D-plain solid </a:t>
            </a:r>
            <a:r>
              <a:rPr lang="de-DE" sz="1400" dirty="0" err="1"/>
              <a:t>elements</a:t>
            </a:r>
            <a:r>
              <a:rPr lang="de-DE" sz="1400" dirty="0"/>
              <a:t>. The fluid </a:t>
            </a:r>
            <a:r>
              <a:rPr lang="de-DE" sz="1400" dirty="0" err="1"/>
              <a:t>domain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discretized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2D-triangles. 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/>
              <a:t>Most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fluid </a:t>
            </a:r>
            <a:r>
              <a:rPr lang="de-DE" sz="1400" dirty="0" err="1"/>
              <a:t>domain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finer</a:t>
            </a:r>
            <a:r>
              <a:rPr lang="de-DE" sz="1400" dirty="0"/>
              <a:t> </a:t>
            </a:r>
            <a:r>
              <a:rPr lang="de-DE" sz="1400" dirty="0" err="1"/>
              <a:t>discretized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structural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r>
              <a:rPr lang="de-DE" sz="1400" dirty="0"/>
              <a:t>. </a:t>
            </a:r>
            <a:r>
              <a:rPr lang="de-DE" sz="1400" dirty="0" err="1"/>
              <a:t>Then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nodes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interface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matching</a:t>
            </a:r>
            <a:r>
              <a:rPr lang="de-DE" sz="1400" dirty="0"/>
              <a:t>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en-US" sz="1400" dirty="0"/>
              <a:t>This leads to the requirement that information has to be transferred between the two meshes without the nodes being in the same geometrical position.</a:t>
            </a:r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buClr>
                <a:srgbClr val="0065BD"/>
              </a:buClr>
            </a:pPr>
            <a:r>
              <a:rPr lang="en-US" sz="1400" dirty="0"/>
              <a:t>Take a look at what these functions do and connect it to the theory from the lecture.</a:t>
            </a:r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lnSpc>
                <a:spcPct val="80000"/>
              </a:lnSpc>
              <a:buClr>
                <a:srgbClr val="0065BD"/>
              </a:buClr>
              <a:defRPr/>
            </a:pPr>
            <a:endParaRPr lang="en-US" sz="1400" dirty="0"/>
          </a:p>
          <a:p>
            <a:pPr>
              <a:lnSpc>
                <a:spcPct val="80000"/>
              </a:lnSpc>
              <a:buClr>
                <a:srgbClr val="0065BD"/>
              </a:buClr>
              <a:defRPr/>
            </a:pPr>
            <a:r>
              <a:rPr lang="en-US" sz="1400" dirty="0"/>
              <a:t>The main functions are:</a:t>
            </a:r>
          </a:p>
          <a:p>
            <a:pPr>
              <a:lnSpc>
                <a:spcPct val="80000"/>
              </a:lnSpc>
              <a:buClr>
                <a:srgbClr val="0065BD"/>
              </a:buClr>
              <a:defRPr/>
            </a:pPr>
            <a:endParaRPr lang="en-US" sz="1400" dirty="0"/>
          </a:p>
          <a:p>
            <a:pPr lvl="1">
              <a:lnSpc>
                <a:spcPct val="80000"/>
              </a:lnSpc>
              <a:buClr>
                <a:srgbClr val="0065BD"/>
              </a:buClr>
              <a:defRPr/>
            </a:pPr>
            <a:r>
              <a:rPr lang="en-US" sz="1400" i="1" dirty="0" err="1">
                <a:solidFill>
                  <a:srgbClr val="0065BD"/>
                </a:solidFill>
              </a:rPr>
              <a:t>NeumannToStructureNonMatch</a:t>
            </a:r>
            <a:r>
              <a:rPr lang="en-US" sz="1400" i="1" dirty="0">
                <a:solidFill>
                  <a:srgbClr val="0065BD"/>
                </a:solidFill>
              </a:rPr>
              <a:t> </a:t>
            </a:r>
            <a:r>
              <a:rPr lang="en-US" sz="1400" dirty="0"/>
              <a:t>→ Assigns the reaction forces from the fluid to the structure</a:t>
            </a:r>
          </a:p>
          <a:p>
            <a:pPr lvl="1">
              <a:lnSpc>
                <a:spcPct val="80000"/>
              </a:lnSpc>
              <a:buClr>
                <a:srgbClr val="0065BD"/>
              </a:buClr>
              <a:defRPr/>
            </a:pPr>
            <a:endParaRPr lang="en-US" sz="1400" dirty="0"/>
          </a:p>
          <a:p>
            <a:pPr lvl="1">
              <a:lnSpc>
                <a:spcPct val="80000"/>
              </a:lnSpc>
              <a:buClr>
                <a:srgbClr val="0065BD"/>
              </a:buClr>
              <a:defRPr/>
            </a:pPr>
            <a:r>
              <a:rPr lang="en-US" sz="1400" i="1" dirty="0" err="1">
                <a:solidFill>
                  <a:srgbClr val="0065BD"/>
                </a:solidFill>
              </a:rPr>
              <a:t>DisplacementToMeshNonMatch</a:t>
            </a:r>
            <a:r>
              <a:rPr lang="en-US" sz="1400" dirty="0">
                <a:solidFill>
                  <a:srgbClr val="0065BD"/>
                </a:solidFill>
              </a:rPr>
              <a:t> </a:t>
            </a:r>
            <a:r>
              <a:rPr lang="en-US" sz="1400" dirty="0"/>
              <a:t>→ Assigns the displacements of the structure to the fluid mesh</a:t>
            </a:r>
          </a:p>
          <a:p>
            <a:pPr lvl="1">
              <a:lnSpc>
                <a:spcPct val="80000"/>
              </a:lnSpc>
              <a:buClr>
                <a:srgbClr val="0065BD"/>
              </a:buClr>
              <a:defRPr/>
            </a:pPr>
            <a:endParaRPr lang="en-US" sz="1400" dirty="0"/>
          </a:p>
          <a:p>
            <a:pPr lvl="1">
              <a:lnSpc>
                <a:spcPct val="80000"/>
              </a:lnSpc>
              <a:buClr>
                <a:srgbClr val="0065BD"/>
              </a:buClr>
              <a:defRPr/>
            </a:pPr>
            <a:r>
              <a:rPr lang="en-US" sz="1400" dirty="0"/>
              <a:t>Also before the calculation can be started, a coupling matrix for mapping between fluid and structural mesh has to be set up</a:t>
            </a:r>
          </a:p>
          <a:p>
            <a:pPr>
              <a:lnSpc>
                <a:spcPct val="80000"/>
              </a:lnSpc>
              <a:buClr>
                <a:srgbClr val="0065BD"/>
              </a:buClr>
              <a:defRPr/>
            </a:pPr>
            <a:endParaRPr lang="en-US" sz="1400" dirty="0"/>
          </a:p>
          <a:p>
            <a:pPr>
              <a:lnSpc>
                <a:spcPct val="80000"/>
              </a:lnSpc>
              <a:buClr>
                <a:srgbClr val="0065BD"/>
              </a:buClr>
              <a:defRPr/>
            </a:pPr>
            <a:endParaRPr lang="en-US" sz="1400" dirty="0"/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lnSpc>
                <a:spcPct val="80000"/>
              </a:lnSpc>
              <a:buClr>
                <a:srgbClr val="0065BD"/>
              </a:buClr>
              <a:defRPr/>
            </a:pPr>
            <a:endParaRPr lang="en-US" sz="1400" dirty="0"/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buClr>
                <a:srgbClr val="0065BD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9782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Solver</a:t>
            </a:r>
            <a:endParaRPr lang="en-US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323850" y="728663"/>
            <a:ext cx="8503157" cy="5761037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>
              <a:buClr>
                <a:srgbClr val="0065BD"/>
              </a:buClr>
            </a:pPr>
            <a:r>
              <a:rPr lang="de-DE" sz="1400" dirty="0"/>
              <a:t>The structural solver is responsible for performing the structural simulation.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 err="1"/>
              <a:t>Kratos</a:t>
            </a:r>
            <a:r>
              <a:rPr lang="de-DE" sz="1400" dirty="0"/>
              <a:t> </a:t>
            </a:r>
            <a:r>
              <a:rPr lang="de-DE" sz="1400" dirty="0" err="1"/>
              <a:t>uses</a:t>
            </a:r>
            <a:r>
              <a:rPr lang="de-DE" sz="1400" dirty="0"/>
              <a:t> a </a:t>
            </a:r>
            <a:r>
              <a:rPr lang="de-DE" sz="1400" dirty="0" err="1"/>
              <a:t>solver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Finite-Element-</a:t>
            </a:r>
            <a:r>
              <a:rPr lang="de-DE" sz="1400" dirty="0" err="1"/>
              <a:t>Method</a:t>
            </a:r>
            <a:r>
              <a:rPr lang="de-DE" sz="1400" dirty="0"/>
              <a:t> (FEM).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/>
              <a:t>The </a:t>
            </a:r>
            <a:r>
              <a:rPr lang="de-DE" sz="1400" dirty="0" err="1"/>
              <a:t>simulation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carried</a:t>
            </a:r>
            <a:r>
              <a:rPr lang="de-DE" sz="1400" dirty="0"/>
              <a:t> out in </a:t>
            </a:r>
            <a:r>
              <a:rPr lang="de-DE" sz="1400" dirty="0" err="1"/>
              <a:t>many</a:t>
            </a:r>
            <a:r>
              <a:rPr lang="de-DE" sz="1400" dirty="0"/>
              <a:t> different </a:t>
            </a:r>
            <a:r>
              <a:rPr lang="de-DE" sz="1400" dirty="0" err="1"/>
              <a:t>ways</a:t>
            </a:r>
            <a:r>
              <a:rPr lang="de-DE" sz="1400" dirty="0"/>
              <a:t>, i.e.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a linear </a:t>
            </a:r>
            <a:r>
              <a:rPr lang="de-DE" sz="1400" dirty="0" err="1"/>
              <a:t>behavior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inluding</a:t>
            </a:r>
            <a:r>
              <a:rPr lang="de-DE" sz="1400" dirty="0"/>
              <a:t> </a:t>
            </a:r>
            <a:r>
              <a:rPr lang="de-DE" sz="1400" dirty="0" err="1"/>
              <a:t>nonlinear</a:t>
            </a:r>
            <a:r>
              <a:rPr lang="de-DE" sz="1400" dirty="0"/>
              <a:t> </a:t>
            </a:r>
            <a:r>
              <a:rPr lang="de-DE" sz="1400" dirty="0" err="1"/>
              <a:t>phenomena</a:t>
            </a:r>
            <a:r>
              <a:rPr lang="de-DE" sz="1400" dirty="0"/>
              <a:t>.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refered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courses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Finite-Elements.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/>
              <a:t>The typical FSI simulation is conducted dynamically by considering large displacements, i.e. </a:t>
            </a:r>
            <a:r>
              <a:rPr lang="de-DE" sz="1400" dirty="0" err="1"/>
              <a:t>kinematic</a:t>
            </a:r>
            <a:r>
              <a:rPr lang="de-DE" sz="1400" dirty="0"/>
              <a:t> </a:t>
            </a:r>
            <a:r>
              <a:rPr lang="de-DE" sz="1400" dirty="0" err="1"/>
              <a:t>nonlinearities</a:t>
            </a:r>
            <a:r>
              <a:rPr lang="de-DE" sz="1400" dirty="0"/>
              <a:t>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 err="1"/>
              <a:t>Boundary</a:t>
            </a:r>
            <a:r>
              <a:rPr lang="de-DE" sz="1400" dirty="0"/>
              <a:t> </a:t>
            </a:r>
            <a:r>
              <a:rPr lang="de-DE" sz="1400" dirty="0" err="1"/>
              <a:t>Conditions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structural</a:t>
            </a:r>
            <a:r>
              <a:rPr lang="de-DE" sz="1400" dirty="0"/>
              <a:t> </a:t>
            </a:r>
            <a:r>
              <a:rPr lang="de-DE" sz="1400" dirty="0" err="1"/>
              <a:t>simulation</a:t>
            </a:r>
            <a:r>
              <a:rPr lang="de-DE" sz="1400" dirty="0"/>
              <a:t>:</a:t>
            </a:r>
          </a:p>
          <a:p>
            <a:pPr lvl="1">
              <a:buClr>
                <a:srgbClr val="0065BD"/>
              </a:buClr>
            </a:pPr>
            <a:r>
              <a:rPr lang="hu-HU" sz="1400" dirty="0" err="1"/>
              <a:t>Reaction</a:t>
            </a:r>
            <a:r>
              <a:rPr lang="de-DE" sz="1400" dirty="0"/>
              <a:t> </a:t>
            </a:r>
            <a:r>
              <a:rPr lang="de-DE" sz="1400" dirty="0" err="1"/>
              <a:t>forces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fluid </a:t>
            </a:r>
            <a:r>
              <a:rPr lang="de-DE" sz="1400" dirty="0" err="1"/>
              <a:t>solver</a:t>
            </a:r>
            <a:endParaRPr lang="de-DE" sz="1400" dirty="0"/>
          </a:p>
          <a:p>
            <a:pPr marL="0" indent="0">
              <a:buClr>
                <a:srgbClr val="0065BD"/>
              </a:buClr>
              <a:buNone/>
            </a:pPr>
            <a:endParaRPr lang="de-DE" sz="1800" dirty="0"/>
          </a:p>
          <a:p>
            <a:pPr marL="0" indent="0">
              <a:buClr>
                <a:srgbClr val="0065BD"/>
              </a:buCl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887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/>
              <a:t>Fluid Solver</a:t>
            </a:r>
            <a:endParaRPr lang="en-US" dirty="0"/>
          </a:p>
        </p:txBody>
      </p:sp>
      <p:sp>
        <p:nvSpPr>
          <p:cNvPr id="5" name="Inhaltsplatzhalter 6"/>
          <p:cNvSpPr txBox="1">
            <a:spLocks/>
          </p:cNvSpPr>
          <p:nvPr/>
        </p:nvSpPr>
        <p:spPr>
          <a:xfrm>
            <a:off x="319091" y="728663"/>
            <a:ext cx="8507918" cy="5761037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>
              <a:buClr>
                <a:srgbClr val="0065BD"/>
              </a:buClr>
            </a:pPr>
            <a:r>
              <a:rPr lang="en-US" sz="1400" dirty="0"/>
              <a:t>The fluid solver is responsible for performing the fluid simulation.</a:t>
            </a:r>
          </a:p>
          <a:p>
            <a:pPr marL="0" indent="0">
              <a:buClr>
                <a:srgbClr val="0065BD"/>
              </a:buClr>
              <a:buNone/>
            </a:pPr>
            <a:endParaRPr lang="en-US" sz="1400" dirty="0"/>
          </a:p>
          <a:p>
            <a:pPr>
              <a:buClr>
                <a:srgbClr val="0065BD"/>
              </a:buClr>
            </a:pPr>
            <a:r>
              <a:rPr lang="en-US" sz="1400" dirty="0"/>
              <a:t>As for the fluid solver, </a:t>
            </a:r>
            <a:r>
              <a:rPr lang="en-US" sz="1400" dirty="0" err="1"/>
              <a:t>Kratos</a:t>
            </a:r>
            <a:r>
              <a:rPr lang="en-US" sz="1400" dirty="0"/>
              <a:t> uses a FEM based solver. This is different from many other solvers, as the most common method to solve fluid problems is the Finite-Volume-Method.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/>
              <a:t>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general</a:t>
            </a:r>
            <a:r>
              <a:rPr lang="de-DE" sz="1400" dirty="0"/>
              <a:t> </a:t>
            </a:r>
            <a:r>
              <a:rPr lang="de-DE" sz="1400" dirty="0" err="1"/>
              <a:t>case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Navier</a:t>
            </a:r>
            <a:r>
              <a:rPr lang="de-DE" sz="1400" dirty="0"/>
              <a:t>-Stokes </a:t>
            </a:r>
            <a:r>
              <a:rPr lang="de-DE" sz="1400" dirty="0" err="1"/>
              <a:t>equations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solved</a:t>
            </a:r>
            <a:r>
              <a:rPr lang="de-DE" sz="1400" dirty="0"/>
              <a:t>. Due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convection</a:t>
            </a:r>
            <a:r>
              <a:rPr lang="de-DE" sz="1400" dirty="0"/>
              <a:t> </a:t>
            </a:r>
            <a:r>
              <a:rPr lang="de-DE" sz="1400" dirty="0" err="1"/>
              <a:t>term</a:t>
            </a:r>
            <a:r>
              <a:rPr lang="de-DE" sz="1400" dirty="0"/>
              <a:t>, </a:t>
            </a:r>
            <a:r>
              <a:rPr lang="de-DE" sz="1400" dirty="0" err="1"/>
              <a:t>these</a:t>
            </a:r>
            <a:r>
              <a:rPr lang="de-DE" sz="1400" dirty="0"/>
              <a:t> </a:t>
            </a:r>
            <a:r>
              <a:rPr lang="de-DE" sz="1400" dirty="0" err="1"/>
              <a:t>equations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nonlinear</a:t>
            </a:r>
            <a:r>
              <a:rPr lang="de-DE" sz="1400" dirty="0"/>
              <a:t>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 err="1"/>
              <a:t>Therefore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fluid </a:t>
            </a:r>
            <a:r>
              <a:rPr lang="de-DE" sz="1400" dirty="0" err="1"/>
              <a:t>domain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normally</a:t>
            </a:r>
            <a:r>
              <a:rPr lang="de-DE" sz="1400" dirty="0"/>
              <a:t> </a:t>
            </a:r>
            <a:r>
              <a:rPr lang="de-DE" sz="1400" dirty="0" err="1"/>
              <a:t>finer</a:t>
            </a:r>
            <a:r>
              <a:rPr lang="de-DE" sz="1400" dirty="0"/>
              <a:t> </a:t>
            </a:r>
            <a:r>
              <a:rPr lang="de-DE" sz="1400" dirty="0" err="1"/>
              <a:t>discretized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fluid </a:t>
            </a:r>
            <a:r>
              <a:rPr lang="de-DE" sz="1400" dirty="0" err="1"/>
              <a:t>part</a:t>
            </a:r>
            <a:r>
              <a:rPr lang="de-DE" sz="1400" dirty="0"/>
              <a:t> in a FSI </a:t>
            </a:r>
            <a:r>
              <a:rPr lang="de-DE" sz="1400" dirty="0" err="1"/>
              <a:t>simulation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most</a:t>
            </a:r>
            <a:r>
              <a:rPr lang="de-DE" sz="1400" dirty="0"/>
              <a:t> expensive </a:t>
            </a:r>
            <a:r>
              <a:rPr lang="de-DE" sz="1400" dirty="0" err="1"/>
              <a:t>part</a:t>
            </a:r>
            <a:r>
              <a:rPr lang="de-DE" sz="1400" dirty="0"/>
              <a:t> in </a:t>
            </a:r>
            <a:r>
              <a:rPr lang="de-DE" sz="1400" dirty="0" err="1"/>
              <a:t>terms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computational</a:t>
            </a:r>
            <a:r>
              <a:rPr lang="de-DE" sz="1400" dirty="0"/>
              <a:t> </a:t>
            </a:r>
            <a:r>
              <a:rPr lang="de-DE" sz="1400" dirty="0" err="1"/>
              <a:t>effort</a:t>
            </a:r>
            <a:r>
              <a:rPr lang="de-DE" sz="1400" dirty="0"/>
              <a:t>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/>
              <a:t>Boundary Conditions for the fluid simulation:</a:t>
            </a:r>
          </a:p>
          <a:p>
            <a:pPr>
              <a:buClr>
                <a:srgbClr val="0065BD"/>
              </a:buClr>
            </a:pPr>
            <a:endParaRPr lang="de-DE" sz="1400" dirty="0"/>
          </a:p>
          <a:p>
            <a:pPr lvl="1">
              <a:buClr>
                <a:srgbClr val="0065BD"/>
              </a:buClr>
            </a:pPr>
            <a:r>
              <a:rPr lang="de-DE" sz="1400" dirty="0"/>
              <a:t>Mesh velocity from mesh solver</a:t>
            </a:r>
          </a:p>
          <a:p>
            <a:pPr lvl="1">
              <a:buClr>
                <a:srgbClr val="0065BD"/>
              </a:buClr>
            </a:pPr>
            <a:endParaRPr lang="de-DE" sz="1400" dirty="0"/>
          </a:p>
          <a:p>
            <a:pPr lvl="1">
              <a:buClr>
                <a:srgbClr val="0065BD"/>
              </a:buClr>
            </a:pPr>
            <a:r>
              <a:rPr lang="de-DE" sz="1400" dirty="0" err="1"/>
              <a:t>Changing</a:t>
            </a:r>
            <a:r>
              <a:rPr lang="de-DE" sz="1400" dirty="0"/>
              <a:t> Domain due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moving</a:t>
            </a:r>
            <a:r>
              <a:rPr lang="de-DE" sz="1400" dirty="0"/>
              <a:t> </a:t>
            </a:r>
            <a:r>
              <a:rPr lang="de-DE" sz="1400" dirty="0" err="1"/>
              <a:t>interface</a:t>
            </a:r>
            <a:endParaRPr lang="en-US" sz="1400" dirty="0"/>
          </a:p>
          <a:p>
            <a:pPr marL="0" indent="0">
              <a:buClr>
                <a:srgbClr val="0065BD"/>
              </a:buClr>
              <a:buNone/>
            </a:pPr>
            <a:endParaRPr lang="en-US" sz="1800" dirty="0"/>
          </a:p>
          <a:p>
            <a:pPr marL="0" indent="0">
              <a:buClr>
                <a:srgbClr val="0065BD"/>
              </a:buCl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531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Monolithic</a:t>
            </a:r>
            <a:r>
              <a:rPr lang="de-DE" dirty="0"/>
              <a:t> - </a:t>
            </a:r>
            <a:r>
              <a:rPr lang="de-DE" dirty="0" err="1"/>
              <a:t>Staggered</a:t>
            </a:r>
            <a:endParaRPr lang="en-US" dirty="0"/>
          </a:p>
        </p:txBody>
      </p:sp>
      <p:sp>
        <p:nvSpPr>
          <p:cNvPr id="5" name="Inhaltsplatzhalter 6"/>
          <p:cNvSpPr txBox="1">
            <a:spLocks/>
          </p:cNvSpPr>
          <p:nvPr/>
        </p:nvSpPr>
        <p:spPr>
          <a:xfrm>
            <a:off x="323851" y="728663"/>
            <a:ext cx="8503158" cy="5761037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Clr>
                <a:srgbClr val="0065BD"/>
              </a:buClr>
              <a:buNone/>
            </a:pPr>
            <a:r>
              <a:rPr lang="de-DE" sz="1400" dirty="0" err="1"/>
              <a:t>Another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important</a:t>
            </a:r>
            <a:r>
              <a:rPr lang="de-DE" sz="1400" dirty="0"/>
              <a:t> </a:t>
            </a:r>
            <a:r>
              <a:rPr lang="de-DE" sz="1400" dirty="0" err="1"/>
              <a:t>aspect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FSI-</a:t>
            </a:r>
            <a:r>
              <a:rPr lang="de-DE" sz="1400" dirty="0" err="1"/>
              <a:t>simulations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executing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different </a:t>
            </a:r>
            <a:r>
              <a:rPr lang="de-DE" sz="1400" dirty="0" err="1"/>
              <a:t>simulations</a:t>
            </a:r>
            <a:r>
              <a:rPr lang="de-DE" sz="1400" dirty="0"/>
              <a:t>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 marL="0" indent="0">
              <a:buClr>
                <a:srgbClr val="0065BD"/>
              </a:buClr>
              <a:buNone/>
            </a:pPr>
            <a:r>
              <a:rPr lang="de-DE" sz="1400" dirty="0" err="1"/>
              <a:t>Two</a:t>
            </a:r>
            <a:r>
              <a:rPr lang="de-DE" sz="1400" dirty="0"/>
              <a:t> </a:t>
            </a:r>
            <a:r>
              <a:rPr lang="de-DE" sz="1400" dirty="0" err="1"/>
              <a:t>major</a:t>
            </a:r>
            <a:r>
              <a:rPr lang="de-DE" sz="1400" dirty="0"/>
              <a:t> </a:t>
            </a:r>
            <a:r>
              <a:rPr lang="de-DE" sz="1400" dirty="0" err="1"/>
              <a:t>approaches</a:t>
            </a:r>
            <a:r>
              <a:rPr lang="de-DE" sz="1400" dirty="0"/>
              <a:t> </a:t>
            </a:r>
            <a:r>
              <a:rPr lang="de-DE" sz="1400" dirty="0" err="1"/>
              <a:t>exist</a:t>
            </a:r>
            <a:r>
              <a:rPr lang="de-DE" sz="1400" dirty="0"/>
              <a:t>: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 lvl="1">
              <a:buClr>
                <a:srgbClr val="0065BD"/>
              </a:buClr>
            </a:pPr>
            <a:r>
              <a:rPr lang="de-DE" sz="1400" dirty="0" err="1"/>
              <a:t>Monolithic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: All </a:t>
            </a:r>
            <a:r>
              <a:rPr lang="de-DE" sz="1400" dirty="0" err="1"/>
              <a:t>simulations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conducted</a:t>
            </a:r>
            <a:r>
              <a:rPr lang="de-DE" sz="1400" dirty="0"/>
              <a:t> </a:t>
            </a:r>
            <a:r>
              <a:rPr lang="de-DE" sz="1400" dirty="0" err="1"/>
              <a:t>at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same time. </a:t>
            </a:r>
            <a:r>
              <a:rPr lang="de-DE" sz="1400" dirty="0" err="1"/>
              <a:t>Instead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 </a:t>
            </a:r>
            <a:r>
              <a:rPr lang="de-DE" sz="1400" dirty="0" err="1"/>
              <a:t>having</a:t>
            </a:r>
            <a:r>
              <a:rPr lang="de-DE" sz="1400" dirty="0"/>
              <a:t> a </a:t>
            </a:r>
            <a:r>
              <a:rPr lang="de-DE" sz="1400" dirty="0" err="1"/>
              <a:t>system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equation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every</a:t>
            </a:r>
            <a:r>
              <a:rPr lang="de-DE" sz="1400" dirty="0"/>
              <a:t> </a:t>
            </a:r>
            <a:r>
              <a:rPr lang="de-DE" sz="1400" dirty="0" err="1"/>
              <a:t>simulation</a:t>
            </a:r>
            <a:r>
              <a:rPr lang="de-DE" sz="1400" dirty="0"/>
              <a:t>, all </a:t>
            </a:r>
            <a:r>
              <a:rPr lang="de-DE" sz="1400" dirty="0" err="1"/>
              <a:t>systems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combinded</a:t>
            </a:r>
            <a:r>
              <a:rPr lang="de-DE" sz="1400" dirty="0"/>
              <a:t> in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big</a:t>
            </a:r>
            <a:r>
              <a:rPr lang="de-DE" sz="1400" dirty="0"/>
              <a:t> </a:t>
            </a:r>
            <a:r>
              <a:rPr lang="de-DE" sz="1400" dirty="0" err="1"/>
              <a:t>system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equations</a:t>
            </a:r>
            <a:r>
              <a:rPr lang="de-DE" sz="1400" dirty="0"/>
              <a:t>.</a:t>
            </a:r>
            <a:r>
              <a:rPr lang="en-US" sz="1400" dirty="0"/>
              <a:t> This approach is computationally more expensive but more stable.</a:t>
            </a:r>
          </a:p>
          <a:p>
            <a:pPr lvl="1">
              <a:buClr>
                <a:srgbClr val="0065BD"/>
              </a:buClr>
            </a:pPr>
            <a:endParaRPr lang="de-DE" sz="1400" dirty="0"/>
          </a:p>
          <a:p>
            <a:pPr lvl="1">
              <a:buClr>
                <a:srgbClr val="0065BD"/>
              </a:buClr>
            </a:pPr>
            <a:r>
              <a:rPr lang="hu-HU" sz="1400" dirty="0" err="1"/>
              <a:t>Partitioned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: The </a:t>
            </a:r>
            <a:r>
              <a:rPr lang="de-DE" sz="1400" dirty="0" err="1"/>
              <a:t>simulations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conducted</a:t>
            </a:r>
            <a:r>
              <a:rPr lang="de-DE" sz="1400" dirty="0"/>
              <a:t> </a:t>
            </a:r>
            <a:r>
              <a:rPr lang="de-DE" sz="1400" dirty="0" err="1"/>
              <a:t>successively</a:t>
            </a:r>
            <a:r>
              <a:rPr lang="de-DE" sz="1400" dirty="0"/>
              <a:t>. The </a:t>
            </a:r>
            <a:r>
              <a:rPr lang="de-DE" sz="1400" dirty="0" err="1"/>
              <a:t>effort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formulating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systems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equations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low</a:t>
            </a:r>
            <a:r>
              <a:rPr lang="de-DE" sz="1400" dirty="0"/>
              <a:t>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formulations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simulations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already</a:t>
            </a:r>
            <a:r>
              <a:rPr lang="de-DE" sz="1400" dirty="0"/>
              <a:t> </a:t>
            </a:r>
            <a:r>
              <a:rPr lang="de-DE" sz="1400" dirty="0" err="1"/>
              <a:t>established</a:t>
            </a:r>
            <a:r>
              <a:rPr lang="de-DE" sz="1400" dirty="0"/>
              <a:t>. </a:t>
            </a:r>
            <a:r>
              <a:rPr lang="de-DE" sz="1400" dirty="0" err="1"/>
              <a:t>However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less</a:t>
            </a:r>
            <a:r>
              <a:rPr lang="de-DE" sz="1400" dirty="0"/>
              <a:t> </a:t>
            </a:r>
            <a:r>
              <a:rPr lang="de-DE" sz="1400" dirty="0" err="1"/>
              <a:t>stable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often</a:t>
            </a:r>
            <a:r>
              <a:rPr lang="de-DE" sz="1400" dirty="0"/>
              <a:t> </a:t>
            </a:r>
            <a:r>
              <a:rPr lang="de-DE" sz="1400" dirty="0" err="1"/>
              <a:t>harder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converge</a:t>
            </a:r>
            <a:r>
              <a:rPr lang="de-DE" sz="1400" dirty="0"/>
              <a:t>. This </a:t>
            </a:r>
            <a:r>
              <a:rPr lang="de-DE" sz="1400" dirty="0" err="1"/>
              <a:t>approach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our</a:t>
            </a:r>
            <a:r>
              <a:rPr lang="de-DE" sz="1400" dirty="0"/>
              <a:t> </a:t>
            </a:r>
            <a:r>
              <a:rPr lang="de-DE" sz="1400" dirty="0" err="1"/>
              <a:t>simulations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9217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Coupling</a:t>
            </a:r>
            <a:r>
              <a:rPr lang="de-DE" dirty="0"/>
              <a:t> Fluid &amp; </a:t>
            </a:r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323850" y="728662"/>
            <a:ext cx="8496300" cy="5761037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Clr>
                <a:srgbClr val="0065BD"/>
              </a:buClr>
              <a:buNone/>
            </a:pPr>
            <a:r>
              <a:rPr lang="en-US" sz="1400" dirty="0"/>
              <a:t>The coupling between the structure and the fluid for the used staggered approach is called a </a:t>
            </a:r>
            <a:r>
              <a:rPr lang="en-US" sz="1400" dirty="0" err="1"/>
              <a:t>Dirichlet</a:t>
            </a:r>
            <a:r>
              <a:rPr lang="en-US" sz="1400" dirty="0"/>
              <a:t>-Neumann coupling scheme.</a:t>
            </a:r>
          </a:p>
          <a:p>
            <a:pPr marL="0" indent="0">
              <a:buClr>
                <a:srgbClr val="0065BD"/>
              </a:buClr>
              <a:buNone/>
            </a:pPr>
            <a:endParaRPr lang="en-US" sz="1400" dirty="0"/>
          </a:p>
          <a:p>
            <a:pPr marL="0" indent="0">
              <a:buClr>
                <a:srgbClr val="0065BD"/>
              </a:buClr>
              <a:buNone/>
            </a:pPr>
            <a:endParaRPr lang="en-US" sz="1400" dirty="0"/>
          </a:p>
          <a:p>
            <a:pPr marL="0" indent="0">
              <a:buClr>
                <a:srgbClr val="0065BD"/>
              </a:buClr>
              <a:buNone/>
            </a:pPr>
            <a:r>
              <a:rPr lang="en-US" sz="1400" dirty="0"/>
              <a:t>This refers to the boundary conditions used by solvers that were mentioned above.</a:t>
            </a:r>
          </a:p>
          <a:p>
            <a:pPr marL="0" indent="0">
              <a:buClr>
                <a:srgbClr val="0065BD"/>
              </a:buClr>
              <a:buNone/>
            </a:pPr>
            <a:endParaRPr lang="en-US" sz="1400" dirty="0"/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 marL="0" indent="0">
              <a:buClr>
                <a:srgbClr val="0065BD"/>
              </a:buClr>
              <a:buNone/>
            </a:pP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two</a:t>
            </a:r>
            <a:r>
              <a:rPr lang="de-DE" sz="1400" dirty="0"/>
              <a:t> </a:t>
            </a:r>
            <a:r>
              <a:rPr lang="de-DE" sz="1400" dirty="0" err="1"/>
              <a:t>ways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coupling</a:t>
            </a:r>
            <a:r>
              <a:rPr lang="de-DE" sz="1400" dirty="0"/>
              <a:t>: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 lvl="1">
              <a:buClr>
                <a:srgbClr val="0065BD"/>
              </a:buClr>
            </a:pPr>
            <a:r>
              <a:rPr lang="de-DE" sz="1400" dirty="0" err="1"/>
              <a:t>Weak</a:t>
            </a:r>
            <a:r>
              <a:rPr lang="de-DE" sz="1400" dirty="0"/>
              <a:t> </a:t>
            </a:r>
            <a:r>
              <a:rPr lang="de-DE" sz="1400" dirty="0" err="1"/>
              <a:t>coupling</a:t>
            </a:r>
            <a:r>
              <a:rPr lang="hu-HU" sz="1400" dirty="0"/>
              <a:t> (</a:t>
            </a:r>
            <a:r>
              <a:rPr lang="hu-HU" sz="1400" dirty="0" err="1"/>
              <a:t>staggered</a:t>
            </a:r>
            <a:r>
              <a:rPr lang="hu-HU" sz="1400" dirty="0"/>
              <a:t>)</a:t>
            </a:r>
            <a:r>
              <a:rPr lang="de-DE" sz="1400" dirty="0"/>
              <a:t>: The </a:t>
            </a:r>
            <a:r>
              <a:rPr lang="de-DE" sz="1400" dirty="0" err="1"/>
              <a:t>three</a:t>
            </a:r>
            <a:r>
              <a:rPr lang="de-DE" sz="1400" dirty="0"/>
              <a:t> </a:t>
            </a:r>
            <a:r>
              <a:rPr lang="de-DE" sz="1400" dirty="0" err="1"/>
              <a:t>fields</a:t>
            </a:r>
            <a:r>
              <a:rPr lang="de-DE" sz="1400" dirty="0"/>
              <a:t> (</a:t>
            </a:r>
            <a:r>
              <a:rPr lang="de-DE" sz="1400" dirty="0" err="1"/>
              <a:t>mesh</a:t>
            </a:r>
            <a:r>
              <a:rPr lang="de-DE" sz="1400" dirty="0"/>
              <a:t>, fluid &amp; </a:t>
            </a:r>
            <a:r>
              <a:rPr lang="de-DE" sz="1400" dirty="0" err="1"/>
              <a:t>structure</a:t>
            </a:r>
            <a:r>
              <a:rPr lang="de-DE" sz="1400" dirty="0"/>
              <a:t>)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solved</a:t>
            </a:r>
            <a:r>
              <a:rPr lang="de-DE" sz="1400" dirty="0"/>
              <a:t> </a:t>
            </a:r>
            <a:r>
              <a:rPr lang="de-DE" sz="1400" dirty="0" err="1"/>
              <a:t>once</a:t>
            </a:r>
            <a:r>
              <a:rPr lang="de-DE" sz="1400" dirty="0"/>
              <a:t> per </a:t>
            </a:r>
            <a:r>
              <a:rPr lang="de-DE" sz="1400" dirty="0" err="1"/>
              <a:t>timestep</a:t>
            </a:r>
            <a:r>
              <a:rPr lang="de-DE" sz="1400" dirty="0"/>
              <a:t>. </a:t>
            </a:r>
            <a:r>
              <a:rPr lang="hu-HU" sz="1400" dirty="0" err="1"/>
              <a:t>Uses</a:t>
            </a:r>
            <a:r>
              <a:rPr lang="hu-HU" sz="1400" dirty="0"/>
              <a:t> a </a:t>
            </a:r>
            <a:r>
              <a:rPr lang="hu-HU" sz="1400" dirty="0" err="1"/>
              <a:t>prediction</a:t>
            </a:r>
            <a:r>
              <a:rPr lang="hu-HU" sz="1400" dirty="0"/>
              <a:t>.</a:t>
            </a:r>
            <a:endParaRPr lang="de-DE" sz="1400" dirty="0"/>
          </a:p>
          <a:p>
            <a:pPr lvl="1">
              <a:buClr>
                <a:srgbClr val="0065BD"/>
              </a:buClr>
            </a:pPr>
            <a:endParaRPr lang="de-DE" sz="1400" dirty="0"/>
          </a:p>
          <a:p>
            <a:pPr lvl="1">
              <a:buClr>
                <a:srgbClr val="0065BD"/>
              </a:buClr>
            </a:pPr>
            <a:r>
              <a:rPr lang="de-DE" sz="1400" dirty="0"/>
              <a:t>Strong coupling: The fluids are solved several times until the interface displacements are converged in an iterative way. This </a:t>
            </a:r>
            <a:r>
              <a:rPr lang="de-DE" sz="1400" dirty="0" err="1"/>
              <a:t>coupling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our</a:t>
            </a:r>
            <a:r>
              <a:rPr lang="de-DE" sz="1400" dirty="0"/>
              <a:t> </a:t>
            </a:r>
            <a:r>
              <a:rPr lang="de-DE" sz="1400" dirty="0" err="1"/>
              <a:t>simulations</a:t>
            </a:r>
            <a:r>
              <a:rPr lang="hu-HU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6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63537" y="765175"/>
            <a:ext cx="8421688" cy="5598047"/>
          </a:xfrm>
        </p:spPr>
        <p:txBody>
          <a:bodyPr anchor="ctr">
            <a:normAutofit/>
          </a:bodyPr>
          <a:lstStyle/>
          <a:p>
            <a:pPr marL="0" lvl="1" indent="0" algn="just">
              <a:buClr>
                <a:srgbClr val="005293"/>
              </a:buClr>
              <a:buSzPct val="75000"/>
              <a:buNone/>
            </a:pPr>
            <a:r>
              <a:rPr lang="de-DE" b="1" dirty="0" err="1"/>
              <a:t>Presentation</a:t>
            </a:r>
            <a:r>
              <a:rPr lang="de-DE" b="1" dirty="0"/>
              <a:t> material </a:t>
            </a:r>
            <a:r>
              <a:rPr lang="de-DE" b="1" dirty="0" err="1"/>
              <a:t>from</a:t>
            </a:r>
            <a:r>
              <a:rPr lang="de-DE" b="1" dirty="0"/>
              <a:t> internal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external</a:t>
            </a:r>
            <a:r>
              <a:rPr lang="de-DE" b="1" dirty="0"/>
              <a:t> </a:t>
            </a:r>
            <a:r>
              <a:rPr lang="de-DE" b="1" dirty="0" err="1"/>
              <a:t>sources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been</a:t>
            </a:r>
            <a:r>
              <a:rPr lang="de-DE" b="1" dirty="0"/>
              <a:t> 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either</a:t>
            </a:r>
            <a:r>
              <a:rPr lang="de-DE" b="1" dirty="0"/>
              <a:t> </a:t>
            </a:r>
            <a:r>
              <a:rPr lang="de-DE" b="1" dirty="0" err="1"/>
              <a:t>directly</a:t>
            </a:r>
            <a:r>
              <a:rPr lang="de-DE" b="1" dirty="0"/>
              <a:t>, </a:t>
            </a:r>
            <a:r>
              <a:rPr lang="de-DE" b="1" dirty="0" err="1"/>
              <a:t>modified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adapted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fit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purpose</a:t>
            </a:r>
            <a:r>
              <a:rPr lang="de-DE" b="1" dirty="0"/>
              <a:t>. </a:t>
            </a:r>
            <a:r>
              <a:rPr lang="de-DE" b="1" dirty="0" err="1"/>
              <a:t>Effort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continuously</a:t>
            </a:r>
            <a:r>
              <a:rPr lang="de-DE" b="1" dirty="0"/>
              <a:t> </a:t>
            </a:r>
            <a:r>
              <a:rPr lang="de-DE" b="1" dirty="0" err="1"/>
              <a:t>being</a:t>
            </a:r>
            <a:r>
              <a:rPr lang="de-DE" b="1" dirty="0"/>
              <a:t> </a:t>
            </a:r>
            <a:r>
              <a:rPr lang="de-DE" b="1" dirty="0" err="1"/>
              <a:t>made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accurately</a:t>
            </a:r>
            <a:r>
              <a:rPr lang="de-DE" b="1" dirty="0"/>
              <a:t> </a:t>
            </a:r>
            <a:r>
              <a:rPr lang="de-DE" b="1" dirty="0" err="1"/>
              <a:t>reference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. </a:t>
            </a:r>
            <a:r>
              <a:rPr lang="de-DE" b="1" dirty="0" err="1"/>
              <a:t>Nonetheless</a:t>
            </a:r>
            <a:r>
              <a:rPr lang="de-DE" b="1" dirty="0"/>
              <a:t>, check </a:t>
            </a:r>
            <a:r>
              <a:rPr lang="de-DE" b="1" dirty="0" err="1"/>
              <a:t>referencing</a:t>
            </a:r>
            <a:r>
              <a:rPr lang="de-DE" b="1" dirty="0"/>
              <a:t> in </a:t>
            </a:r>
            <a:r>
              <a:rPr lang="de-DE" b="1" dirty="0" err="1"/>
              <a:t>both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script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well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slides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completeness</a:t>
            </a:r>
            <a:r>
              <a:rPr lang="de-DE" b="1" dirty="0"/>
              <a:t>. In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inconsistencies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mistakes</a:t>
            </a:r>
            <a:r>
              <a:rPr lang="de-DE" b="1" dirty="0"/>
              <a:t> </a:t>
            </a:r>
            <a:r>
              <a:rPr lang="de-DE" b="1" dirty="0" err="1"/>
              <a:t>please</a:t>
            </a:r>
            <a:r>
              <a:rPr lang="de-DE" b="1" dirty="0"/>
              <a:t> </a:t>
            </a:r>
            <a:r>
              <a:rPr lang="de-DE" b="1" dirty="0" err="1"/>
              <a:t>contact</a:t>
            </a:r>
            <a:r>
              <a:rPr lang="de-DE" b="1" dirty="0"/>
              <a:t> </a:t>
            </a:r>
            <a:r>
              <a:rPr lang="de-DE" b="1" dirty="0" err="1"/>
              <a:t>us</a:t>
            </a:r>
            <a:r>
              <a:rPr lang="de-DE" b="1" dirty="0"/>
              <a:t>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6757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/>
              <a:t>Relaxation</a:t>
            </a:r>
            <a:endParaRPr lang="en-US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323851" y="728663"/>
            <a:ext cx="8496300" cy="5761037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>
              <a:buClr>
                <a:srgbClr val="0065BD"/>
              </a:buClr>
            </a:pPr>
            <a:r>
              <a:rPr lang="en-US" sz="1400" dirty="0"/>
              <a:t>The following information is taken from this paper:</a:t>
            </a:r>
          </a:p>
          <a:p>
            <a:pPr>
              <a:buClr>
                <a:srgbClr val="0065BD"/>
              </a:buClr>
            </a:pPr>
            <a:r>
              <a:rPr lang="en-US" sz="1400" i="1" dirty="0"/>
              <a:t>Fixed-point fluid-structure interaction solvers with dynamic relaxation </a:t>
            </a:r>
            <a:r>
              <a:rPr lang="en-US" sz="1400" dirty="0"/>
              <a:t>by Ulrich </a:t>
            </a:r>
            <a:r>
              <a:rPr lang="en-US" sz="1400" dirty="0" err="1"/>
              <a:t>Küttler</a:t>
            </a:r>
            <a:r>
              <a:rPr lang="en-US" sz="1400" dirty="0"/>
              <a:t> and Wolfgang   A. Wall</a:t>
            </a:r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buClr>
                <a:srgbClr val="0065BD"/>
              </a:buClr>
            </a:pPr>
            <a:r>
              <a:rPr lang="en-US" sz="1400" dirty="0"/>
              <a:t>In order to ensure and accelerate convergence of the iteration a relaxation step is needed after each FSI cycle.</a:t>
            </a:r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buClr>
                <a:srgbClr val="0065BD"/>
              </a:buClr>
            </a:pPr>
            <a:endParaRPr lang="en-US" sz="1400" dirty="0"/>
          </a:p>
          <a:p>
            <a:pPr>
              <a:buClr>
                <a:srgbClr val="0065BD"/>
              </a:buClr>
            </a:pPr>
            <a:r>
              <a:rPr lang="en-US" sz="1400" dirty="0"/>
              <a:t>This is necessary for the interface displacements.</a:t>
            </a:r>
          </a:p>
          <a:p>
            <a:pPr marL="0" indent="0">
              <a:buClr>
                <a:srgbClr val="0065BD"/>
              </a:buClr>
              <a:buNone/>
            </a:pPr>
            <a:endParaRPr lang="en-US" sz="1400" dirty="0"/>
          </a:p>
          <a:p>
            <a:pPr>
              <a:buClr>
                <a:srgbClr val="0065BD"/>
              </a:buClr>
            </a:pPr>
            <a:r>
              <a:rPr lang="en-US" sz="1400" b="1" i="1" dirty="0" err="1"/>
              <a:t>d</a:t>
            </a:r>
            <a:r>
              <a:rPr lang="en-US" sz="1400" b="1" i="1" baseline="-25000" dirty="0" err="1"/>
              <a:t>Γ</a:t>
            </a:r>
            <a:r>
              <a:rPr lang="en-US" sz="1400" b="1" i="1" dirty="0"/>
              <a:t> </a:t>
            </a:r>
            <a:r>
              <a:rPr lang="en-US" sz="1400" dirty="0"/>
              <a:t>are the interface displacements, </a:t>
            </a:r>
            <a:r>
              <a:rPr lang="en-US" sz="1400" b="1" i="1" dirty="0"/>
              <a:t>ω</a:t>
            </a:r>
            <a:r>
              <a:rPr lang="en-US" sz="1400" dirty="0"/>
              <a:t> is the relaxation parameter, </a:t>
            </a:r>
            <a:r>
              <a:rPr lang="en-US" sz="1400" b="1" i="1" dirty="0"/>
              <a:t>r</a:t>
            </a:r>
            <a:r>
              <a:rPr lang="en-US" sz="1400" dirty="0"/>
              <a:t> is the interface residual and </a:t>
            </a:r>
            <a:r>
              <a:rPr lang="en-US" sz="1400" b="1" i="1" dirty="0"/>
              <a:t>i</a:t>
            </a:r>
            <a:r>
              <a:rPr lang="en-US" sz="1400" dirty="0"/>
              <a:t> is the iteration number of the strong coupling.</a:t>
            </a:r>
          </a:p>
          <a:p>
            <a:pPr marL="0" indent="0">
              <a:buClr>
                <a:srgbClr val="0065BD"/>
              </a:buClr>
              <a:buNone/>
            </a:pPr>
            <a:endParaRPr lang="de-DE" sz="1400" dirty="0"/>
          </a:p>
          <a:p>
            <a:pPr>
              <a:buClr>
                <a:srgbClr val="0065BD"/>
              </a:buClr>
            </a:pPr>
            <a:r>
              <a:rPr lang="de-DE" sz="1400" dirty="0"/>
              <a:t>The </a:t>
            </a:r>
            <a:r>
              <a:rPr lang="de-DE" sz="1400" dirty="0" err="1"/>
              <a:t>relaxation</a:t>
            </a:r>
            <a:r>
              <a:rPr lang="de-DE" sz="1400" dirty="0"/>
              <a:t> </a:t>
            </a:r>
            <a:r>
              <a:rPr lang="de-DE" sz="1400" dirty="0" err="1"/>
              <a:t>parameter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kept</a:t>
            </a:r>
            <a:r>
              <a:rPr lang="de-DE" sz="1400" dirty="0"/>
              <a:t> </a:t>
            </a:r>
            <a:r>
              <a:rPr lang="de-DE" sz="1400" dirty="0" err="1"/>
              <a:t>fixed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whole</a:t>
            </a:r>
            <a:r>
              <a:rPr lang="de-DE" sz="1400" dirty="0"/>
              <a:t> </a:t>
            </a:r>
            <a:r>
              <a:rPr lang="de-DE" sz="1400" dirty="0" err="1"/>
              <a:t>simulation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recalculated</a:t>
            </a:r>
            <a:r>
              <a:rPr lang="de-DE" sz="1400" dirty="0"/>
              <a:t> in </a:t>
            </a:r>
            <a:r>
              <a:rPr lang="de-DE" sz="1400" dirty="0" err="1"/>
              <a:t>every</a:t>
            </a:r>
            <a:r>
              <a:rPr lang="de-DE" sz="1400" dirty="0"/>
              <a:t> </a:t>
            </a:r>
            <a:r>
              <a:rPr lang="de-DE" sz="1400" dirty="0" err="1"/>
              <a:t>iteration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Aitken‘s</a:t>
            </a:r>
            <a:r>
              <a:rPr lang="de-DE" sz="1400" dirty="0"/>
              <a:t> </a:t>
            </a:r>
            <a:r>
              <a:rPr lang="de-DE" sz="1400" dirty="0" err="1"/>
              <a:t>method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an optimal </a:t>
            </a:r>
            <a:r>
              <a:rPr lang="de-DE" sz="1400" dirty="0" err="1"/>
              <a:t>convergence</a:t>
            </a:r>
            <a:r>
              <a:rPr lang="de-DE" sz="1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1"/>
              <p:cNvSpPr txBox="1"/>
              <p:nvPr/>
            </p:nvSpPr>
            <p:spPr>
              <a:xfrm>
                <a:off x="2649467" y="3142000"/>
                <a:ext cx="311283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</a:rPr>
                            <m:t>Γ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67" y="3142000"/>
                <a:ext cx="3112839" cy="413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15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51" y="180443"/>
            <a:ext cx="8508999" cy="410369"/>
          </a:xfrm>
        </p:spPr>
        <p:txBody>
          <a:bodyPr/>
          <a:lstStyle/>
          <a:p>
            <a:r>
              <a:rPr lang="en-US" dirty="0" err="1"/>
              <a:t>Kratos</a:t>
            </a:r>
            <a:r>
              <a:rPr lang="en-US" dirty="0"/>
              <a:t> 2D FSI Tutorial  – Building</a:t>
            </a:r>
            <a:endParaRPr lang="de-DE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57720" y="3158502"/>
            <a:ext cx="8421688" cy="31113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hu-HU" sz="1400" dirty="0"/>
          </a:p>
          <a:p>
            <a:pPr marL="457200" lvl="1" indent="0">
              <a:buFont typeface="Arial" charset="0"/>
              <a:buNone/>
            </a:pPr>
            <a:endParaRPr lang="hu-HU" sz="1400" dirty="0"/>
          </a:p>
          <a:p>
            <a:pPr lvl="1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11150" y="993190"/>
            <a:ext cx="8508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dirty="0"/>
              <a:t>In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tutorial</a:t>
            </a:r>
            <a:r>
              <a:rPr lang="de-DE" sz="1400" dirty="0"/>
              <a:t> a </a:t>
            </a:r>
            <a:r>
              <a:rPr lang="de-DE" sz="1400" dirty="0" err="1"/>
              <a:t>fully</a:t>
            </a:r>
            <a:r>
              <a:rPr lang="de-DE" sz="1400" dirty="0"/>
              <a:t> </a:t>
            </a:r>
            <a:r>
              <a:rPr lang="de-DE" sz="1400" dirty="0" err="1"/>
              <a:t>coupled</a:t>
            </a:r>
            <a:r>
              <a:rPr lang="de-DE" sz="1400" dirty="0"/>
              <a:t> Fluid-</a:t>
            </a:r>
            <a:r>
              <a:rPr lang="de-DE" sz="1400" dirty="0" err="1"/>
              <a:t>Structure</a:t>
            </a:r>
            <a:r>
              <a:rPr lang="de-DE" sz="1400" dirty="0"/>
              <a:t>-Interaction (FSI) </a:t>
            </a:r>
            <a:r>
              <a:rPr lang="de-DE" sz="1400" dirty="0" err="1"/>
              <a:t>simulation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introduced</a:t>
            </a:r>
            <a:r>
              <a:rPr lang="de-DE" sz="1400" dirty="0"/>
              <a:t>. The </a:t>
            </a:r>
            <a:r>
              <a:rPr lang="de-DE" sz="1400" dirty="0" err="1"/>
              <a:t>key</a:t>
            </a:r>
            <a:r>
              <a:rPr lang="de-DE" sz="1400" dirty="0"/>
              <a:t> </a:t>
            </a:r>
            <a:r>
              <a:rPr lang="de-DE" sz="1400" dirty="0" err="1"/>
              <a:t>points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simulation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pointed</a:t>
            </a:r>
            <a:r>
              <a:rPr lang="de-DE" sz="1400" dirty="0"/>
              <a:t> out. The </a:t>
            </a:r>
            <a:r>
              <a:rPr lang="de-DE" sz="1400" dirty="0" err="1"/>
              <a:t>simulation</a:t>
            </a:r>
            <a:r>
              <a:rPr lang="de-DE" sz="1400" dirty="0"/>
              <a:t> will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executed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results</a:t>
            </a:r>
            <a:r>
              <a:rPr lang="de-DE" sz="1400" dirty="0"/>
              <a:t> will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reviewed</a:t>
            </a:r>
            <a:endParaRPr lang="hu-HU" sz="1400" dirty="0"/>
          </a:p>
          <a:p>
            <a:pPr marL="0" indent="0">
              <a:buNone/>
              <a:defRPr/>
            </a:pPr>
            <a:endParaRPr lang="en-IN" sz="1400" dirty="0"/>
          </a:p>
          <a:p>
            <a:pPr marL="0" indent="0">
              <a:buNone/>
              <a:defRPr/>
            </a:pPr>
            <a:endParaRPr lang="en-IN" sz="1400" dirty="0"/>
          </a:p>
          <a:p>
            <a:pPr>
              <a:defRPr/>
            </a:pPr>
            <a:r>
              <a:rPr lang="en-IN" sz="1400" dirty="0">
                <a:solidFill>
                  <a:srgbClr val="0065BD"/>
                </a:solidFill>
              </a:rPr>
              <a:t>Covered topics:</a:t>
            </a:r>
          </a:p>
          <a:p>
            <a:pPr>
              <a:defRPr/>
            </a:pPr>
            <a:endParaRPr lang="en-US" sz="1400" dirty="0">
              <a:solidFill>
                <a:srgbClr val="0065BD"/>
              </a:solidFill>
            </a:endParaRP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Problem </a:t>
            </a:r>
            <a:r>
              <a:rPr lang="de-DE" sz="1400" dirty="0" err="1"/>
              <a:t>description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FSI 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de-DE" sz="1400" dirty="0" err="1"/>
              <a:t>Predefined</a:t>
            </a:r>
            <a:r>
              <a:rPr lang="de-DE" sz="1400" dirty="0"/>
              <a:t> FSI </a:t>
            </a:r>
            <a:r>
              <a:rPr lang="de-DE" sz="1400" dirty="0" err="1"/>
              <a:t>example</a:t>
            </a:r>
            <a:endParaRPr lang="de-DE" sz="1400" dirty="0"/>
          </a:p>
          <a:p>
            <a:pPr>
              <a:buClr>
                <a:srgbClr val="0065BD"/>
              </a:buClr>
              <a:defRPr/>
            </a:pPr>
            <a:endParaRPr lang="en-IN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Postprocessing of results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de-DE" sz="1400" dirty="0" err="1"/>
              <a:t>Some</a:t>
            </a:r>
            <a:r>
              <a:rPr lang="de-DE" sz="1400" dirty="0"/>
              <a:t> </a:t>
            </a:r>
            <a:r>
              <a:rPr lang="de-DE" sz="1400" dirty="0" err="1"/>
              <a:t>theoretical</a:t>
            </a:r>
            <a:r>
              <a:rPr lang="de-DE" sz="1400" dirty="0"/>
              <a:t> </a:t>
            </a:r>
            <a:r>
              <a:rPr lang="de-DE" sz="1400" dirty="0" err="1"/>
              <a:t>aspects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FSI-simulation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>
              <a:buClr>
                <a:srgbClr val="0065BD"/>
              </a:buClr>
              <a:defRPr/>
            </a:pPr>
            <a:r>
              <a:rPr lang="en-US" sz="1400" dirty="0">
                <a:solidFill>
                  <a:srgbClr val="0070C0"/>
                </a:solidFill>
              </a:rPr>
              <a:t>Disclaimer</a:t>
            </a:r>
            <a:r>
              <a:rPr lang="en-US" sz="1400" dirty="0"/>
              <a:t>: This example serves the sole educational purpose of demonstrating how to setup a basic 2D FSI problem, run the simulation and do some postprocessing. For any real case in wind engineering a 3D setup should be adopted accompanied with detailed mesh and time step study.</a:t>
            </a:r>
          </a:p>
          <a:p>
            <a:pPr>
              <a:buClr>
                <a:srgbClr val="0065BD"/>
              </a:buClr>
              <a:defRPr/>
            </a:pPr>
            <a:endParaRPr lang="en-US" sz="1400" dirty="0"/>
          </a:p>
          <a:p>
            <a:pPr>
              <a:buClr>
                <a:srgbClr val="0065BD"/>
              </a:buClr>
              <a:defRPr/>
            </a:pPr>
            <a:endParaRPr lang="en-US" sz="1400" dirty="0"/>
          </a:p>
          <a:p>
            <a:pPr>
              <a:buClr>
                <a:srgbClr val="0065BD"/>
              </a:buClr>
              <a:defRPr/>
            </a:pPr>
            <a:r>
              <a:rPr lang="en-US" sz="1400" dirty="0">
                <a:solidFill>
                  <a:srgbClr val="0070C0"/>
                </a:solidFill>
              </a:rPr>
              <a:t>Technical note</a:t>
            </a:r>
            <a:r>
              <a:rPr lang="en-US" sz="1400" dirty="0"/>
              <a:t>: Tested on 04.12.2019, works with </a:t>
            </a:r>
            <a:r>
              <a:rPr lang="en-US" sz="1400" dirty="0" err="1"/>
              <a:t>GiD</a:t>
            </a:r>
            <a:r>
              <a:rPr lang="en-US" sz="1400" dirty="0"/>
              <a:t> 14.1.7d and the pre-release of the </a:t>
            </a:r>
            <a:r>
              <a:rPr lang="en-US" sz="1400" dirty="0" err="1"/>
              <a:t>Kratos</a:t>
            </a:r>
            <a:r>
              <a:rPr lang="en-US" sz="1400" dirty="0"/>
              <a:t> </a:t>
            </a:r>
            <a:r>
              <a:rPr lang="en-US" sz="1400" dirty="0" err="1"/>
              <a:t>problemtype</a:t>
            </a:r>
            <a:r>
              <a:rPr lang="en-US" sz="1400" dirty="0"/>
              <a:t> (7.1) on Windows 10 and Ubuntu 18 64 bit.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0248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en-US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319090" y="728663"/>
            <a:ext cx="8501059" cy="50341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>
              <a:buClr>
                <a:srgbClr val="0065BD"/>
              </a:buClr>
            </a:pPr>
            <a:r>
              <a:rPr lang="de-DE" sz="1500" dirty="0"/>
              <a:t>The problem investigated in this tutorial is a 2D building in a 2D fluid domain. The building is excited / deformed by the flow surrounding it.</a:t>
            </a:r>
          </a:p>
          <a:p>
            <a:pPr>
              <a:buClr>
                <a:srgbClr val="0065BD"/>
              </a:buClr>
            </a:pPr>
            <a:endParaRPr lang="de-DE" sz="1500" dirty="0"/>
          </a:p>
          <a:p>
            <a:pPr>
              <a:buClr>
                <a:srgbClr val="0065BD"/>
              </a:buClr>
            </a:pPr>
            <a:r>
              <a:rPr lang="de-DE" sz="1500" dirty="0"/>
              <a:t>The geometry is same as was used in the second tutorial related to computation methods: </a:t>
            </a:r>
            <a:r>
              <a:rPr lang="en-IN" sz="1500" i="1" dirty="0">
                <a:solidFill>
                  <a:srgbClr val="0065BD"/>
                </a:solidFill>
              </a:rPr>
              <a:t>→ Tutorial4_2D_CFD.gid</a:t>
            </a:r>
          </a:p>
          <a:p>
            <a:pPr>
              <a:buClr>
                <a:srgbClr val="0065BD"/>
              </a:buClr>
            </a:pPr>
            <a:endParaRPr lang="de-DE" sz="1400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 marL="0" indent="0">
              <a:buClr>
                <a:srgbClr val="0065BD"/>
              </a:buClr>
              <a:buNone/>
            </a:pPr>
            <a:endParaRPr lang="de-DE" dirty="0"/>
          </a:p>
          <a:p>
            <a:pPr marL="0" indent="0">
              <a:buClr>
                <a:srgbClr val="0065BD"/>
              </a:buClr>
              <a:buNone/>
            </a:pPr>
            <a:endParaRPr lang="de-DE" dirty="0"/>
          </a:p>
          <a:p>
            <a:pPr marL="0" indent="0">
              <a:buClr>
                <a:srgbClr val="0065BD"/>
              </a:buClr>
              <a:buNone/>
            </a:pPr>
            <a:endParaRPr lang="de-DE" dirty="0"/>
          </a:p>
          <a:p>
            <a:pPr marL="0" indent="0">
              <a:buClr>
                <a:srgbClr val="0065BD"/>
              </a:buClr>
              <a:buNone/>
            </a:pPr>
            <a:endParaRPr lang="de-DE" dirty="0"/>
          </a:p>
          <a:p>
            <a:pPr marL="0" indent="0">
              <a:buClr>
                <a:srgbClr val="0065BD"/>
              </a:buClr>
              <a:buNone/>
            </a:pPr>
            <a:endParaRPr lang="de-DE" dirty="0"/>
          </a:p>
          <a:p>
            <a:pPr marL="0" indent="0">
              <a:buClr>
                <a:srgbClr val="0065BD"/>
              </a:buClr>
              <a:buNone/>
            </a:pPr>
            <a:endParaRPr lang="de-DE" dirty="0"/>
          </a:p>
          <a:p>
            <a:pPr>
              <a:buClr>
                <a:srgbClr val="0065BD"/>
              </a:buClr>
            </a:pPr>
            <a:endParaRPr lang="de-DE" sz="1400" dirty="0"/>
          </a:p>
          <a:p>
            <a:pPr>
              <a:buClr>
                <a:srgbClr val="0065BD"/>
              </a:buClr>
            </a:pPr>
            <a:endParaRPr lang="de-DE" dirty="0"/>
          </a:p>
          <a:p>
            <a:pPr marL="0" indent="0">
              <a:buClr>
                <a:srgbClr val="0065BD"/>
              </a:buClr>
              <a:buNone/>
            </a:pPr>
            <a:endParaRPr lang="de-DE" dirty="0"/>
          </a:p>
          <a:p>
            <a:pPr>
              <a:buClr>
                <a:srgbClr val="0065BD"/>
              </a:buClr>
            </a:pP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8" y="2714186"/>
            <a:ext cx="7051542" cy="255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99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553069" y="3314918"/>
            <a:ext cx="6606014" cy="104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65B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 err="1"/>
              <a:t>Predefined</a:t>
            </a:r>
            <a:r>
              <a:rPr lang="de-DE" sz="2800" dirty="0"/>
              <a:t> FSI </a:t>
            </a:r>
            <a:r>
              <a:rPr lang="de-DE" sz="2800" dirty="0" err="1"/>
              <a:t>example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54698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ECB52BE-D200-4F4F-9D0B-7A490C33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6" y="2263632"/>
            <a:ext cx="5534025" cy="31718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en-US" dirty="0"/>
              <a:t>Problem Type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63537" y="765175"/>
            <a:ext cx="8421688" cy="5616575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Load the </a:t>
            </a:r>
            <a:r>
              <a:rPr lang="en-IN" sz="1400" dirty="0" err="1"/>
              <a:t>Kratos</a:t>
            </a:r>
            <a:r>
              <a:rPr lang="en-IN" sz="1400" dirty="0"/>
              <a:t> problem type</a:t>
            </a:r>
          </a:p>
          <a:p>
            <a:pPr marL="0" indent="0">
              <a:buNone/>
              <a:defRPr/>
            </a:pPr>
            <a:r>
              <a:rPr lang="en-IN" sz="1400" i="1" dirty="0">
                <a:solidFill>
                  <a:srgbClr val="0065BD"/>
                </a:solidFill>
              </a:rPr>
              <a:t>	Data → Problem type → </a:t>
            </a:r>
            <a:r>
              <a:rPr lang="en-IN" sz="1400" i="1" dirty="0" err="1">
                <a:solidFill>
                  <a:srgbClr val="0065BD"/>
                </a:solidFill>
              </a:rPr>
              <a:t>Kratos</a:t>
            </a:r>
            <a:endParaRPr lang="en-IN" sz="1400" i="1" dirty="0">
              <a:solidFill>
                <a:srgbClr val="0065BD"/>
              </a:solidFill>
            </a:endParaRPr>
          </a:p>
          <a:p>
            <a:pPr>
              <a:defRPr/>
            </a:pPr>
            <a:endParaRPr lang="en-IN" sz="1400" dirty="0"/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Select </a:t>
            </a:r>
            <a:r>
              <a:rPr lang="en-IN" sz="1400" i="1" dirty="0">
                <a:solidFill>
                  <a:srgbClr val="0065BD"/>
                </a:solidFill>
              </a:rPr>
              <a:t>FSI</a:t>
            </a:r>
            <a:r>
              <a:rPr lang="en-IN" sz="1400" dirty="0">
                <a:solidFill>
                  <a:srgbClr val="0065BD"/>
                </a:solidFill>
              </a:rPr>
              <a:t> </a:t>
            </a:r>
            <a:r>
              <a:rPr lang="en-IN" sz="1400" dirty="0"/>
              <a:t>in the first window (Application Type) and click the </a:t>
            </a:r>
            <a:r>
              <a:rPr lang="en-IN" sz="1400" i="1" dirty="0">
                <a:solidFill>
                  <a:srgbClr val="0065BD"/>
                </a:solidFill>
              </a:rPr>
              <a:t>Next</a:t>
            </a:r>
            <a:r>
              <a:rPr lang="en-IN" sz="1400" i="1" dirty="0">
                <a:solidFill>
                  <a:srgbClr val="0066FF"/>
                </a:solidFill>
              </a:rPr>
              <a:t> </a:t>
            </a:r>
            <a:r>
              <a:rPr lang="en-IN" sz="1400" dirty="0"/>
              <a:t>button</a:t>
            </a:r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Select </a:t>
            </a:r>
            <a:r>
              <a:rPr lang="en-IN" sz="1400" i="1" dirty="0">
                <a:solidFill>
                  <a:srgbClr val="0065BD"/>
                </a:solidFill>
              </a:rPr>
              <a:t>2D</a:t>
            </a:r>
            <a:r>
              <a:rPr lang="en-IN" sz="1400" dirty="0">
                <a:solidFill>
                  <a:srgbClr val="0065BD"/>
                </a:solidFill>
              </a:rPr>
              <a:t> </a:t>
            </a:r>
            <a:r>
              <a:rPr lang="en-IN" sz="1400" dirty="0"/>
              <a:t>in the second window (Analysis Type) and click the </a:t>
            </a:r>
            <a:r>
              <a:rPr lang="en-IN" sz="1400" i="1" dirty="0">
                <a:solidFill>
                  <a:srgbClr val="0065BD"/>
                </a:solidFill>
              </a:rPr>
              <a:t>Next</a:t>
            </a:r>
            <a:r>
              <a:rPr lang="en-IN" sz="1400" i="1" dirty="0">
                <a:solidFill>
                  <a:srgbClr val="0066FF"/>
                </a:solidFill>
              </a:rPr>
              <a:t> </a:t>
            </a:r>
            <a:r>
              <a:rPr lang="en-IN" sz="1400" dirty="0"/>
              <a:t>button</a:t>
            </a:r>
          </a:p>
          <a:p>
            <a:pPr marL="0" indent="0">
              <a:buNone/>
              <a:defRPr/>
            </a:pPr>
            <a:endParaRPr lang="en-IN" sz="1400" i="1" dirty="0">
              <a:solidFill>
                <a:srgbClr val="0065BD"/>
              </a:solidFill>
            </a:endParaRPr>
          </a:p>
          <a:p>
            <a:pPr marL="0" lvl="1" indent="0" algn="just">
              <a:buClr>
                <a:srgbClr val="0065BD"/>
              </a:buClr>
              <a:buNone/>
            </a:pPr>
            <a:r>
              <a:rPr lang="de-DE" sz="1400" dirty="0"/>
              <a:t> </a:t>
            </a:r>
          </a:p>
          <a:p>
            <a:pPr lvl="1" algn="just">
              <a:buClr>
                <a:srgbClr val="0065BD"/>
              </a:buClr>
            </a:pPr>
            <a:endParaRPr lang="en-US" sz="1400" dirty="0"/>
          </a:p>
          <a:p>
            <a:pPr marL="400050" lvl="2" indent="0">
              <a:buClr>
                <a:srgbClr val="0065BD"/>
              </a:buClr>
              <a:buNone/>
            </a:pPr>
            <a:endParaRPr lang="de-DE" sz="1800" dirty="0"/>
          </a:p>
          <a:p>
            <a:pPr marL="400050" lvl="2" indent="0">
              <a:buClr>
                <a:srgbClr val="0065BD"/>
              </a:buClr>
              <a:buNone/>
            </a:pPr>
            <a:endParaRPr lang="de-DE" sz="2000" dirty="0"/>
          </a:p>
          <a:p>
            <a:pPr marL="0" lvl="1" indent="0" algn="just">
              <a:buClr>
                <a:srgbClr val="0065BD"/>
              </a:buClr>
              <a:buNone/>
            </a:pPr>
            <a:endParaRPr lang="de-DE" sz="1400" dirty="0"/>
          </a:p>
          <a:p>
            <a:pPr lvl="1" algn="just">
              <a:buClr>
                <a:srgbClr val="0065BD"/>
              </a:buClr>
            </a:pPr>
            <a:endParaRPr lang="de-DE" sz="1400" dirty="0"/>
          </a:p>
          <a:p>
            <a:pPr marL="0" lvl="1" indent="0" algn="just">
              <a:buClr>
                <a:srgbClr val="0065BD"/>
              </a:buClr>
              <a:buNone/>
            </a:pPr>
            <a:endParaRPr lang="de-DE" sz="1400" dirty="0"/>
          </a:p>
          <a:p>
            <a:pPr marL="0" lvl="1" indent="0" algn="just">
              <a:buClr>
                <a:srgbClr val="0065BD"/>
              </a:buClr>
              <a:buNone/>
            </a:pPr>
            <a:endParaRPr lang="en-US" sz="1400" dirty="0"/>
          </a:p>
          <a:p>
            <a:pPr lvl="1">
              <a:buClr>
                <a:srgbClr val="005293"/>
              </a:buClr>
              <a:buSzPct val="100000"/>
            </a:pPr>
            <a:endParaRPr lang="en-US" sz="1400" b="1" dirty="0"/>
          </a:p>
          <a:p>
            <a:pPr marL="457200" lvl="1" indent="0">
              <a:buClr>
                <a:srgbClr val="005293"/>
              </a:buClr>
              <a:buSzPct val="100000"/>
              <a:buFont typeface="Arial" charset="0"/>
              <a:buNone/>
            </a:pP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836637" y="2701910"/>
            <a:ext cx="1139031" cy="1028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55D7447-99FD-430C-99E4-9B1EDB63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49" y="4171950"/>
            <a:ext cx="3048000" cy="2209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27769" y="4678326"/>
            <a:ext cx="1541489" cy="1531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8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2912408-54D2-45C8-B9D0-1623499E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98" y="906024"/>
            <a:ext cx="3229426" cy="341995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704856B-B998-4DB4-A1BB-212FA44D7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021666-EBFC-4ADA-9175-F1B2B689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„High-</a:t>
            </a:r>
            <a:r>
              <a:rPr lang="de-DE" dirty="0" err="1"/>
              <a:t>rise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“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612A63D-DCBC-473E-B94A-B1DE6C902AF5}"/>
              </a:ext>
            </a:extLst>
          </p:cNvPr>
          <p:cNvSpPr/>
          <p:nvPr/>
        </p:nvSpPr>
        <p:spPr>
          <a:xfrm>
            <a:off x="4950822" y="3039285"/>
            <a:ext cx="561703" cy="561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E629CCDC-890F-42E8-BA6F-8D739736D58B}"/>
              </a:ext>
            </a:extLst>
          </p:cNvPr>
          <p:cNvSpPr txBox="1">
            <a:spLocks/>
          </p:cNvSpPr>
          <p:nvPr/>
        </p:nvSpPr>
        <p:spPr>
          <a:xfrm>
            <a:off x="312232" y="728663"/>
            <a:ext cx="8514775" cy="57446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Load the predefined example “High-rise building”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Note the new list of properties for FSI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628650" lvl="1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Fluid</a:t>
            </a:r>
          </a:p>
          <a:p>
            <a:pPr marL="628650" lvl="1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628650" lvl="1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Structure</a:t>
            </a:r>
          </a:p>
          <a:p>
            <a:pPr marL="628650" lvl="1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628650" lvl="1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Coupling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>
              <a:buClr>
                <a:srgbClr val="0065BD"/>
              </a:buClr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90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BB47B3-903C-4BC0-A830-3DCA17A7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707885-F987-40C4-8D3E-C9A433E6A2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C745C3A-7ADC-4101-BAF3-6B9C562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/>
              <a:t>Fluid </a:t>
            </a:r>
            <a:r>
              <a:rPr lang="de-DE" dirty="0" err="1"/>
              <a:t>properties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7C8C1A1-4715-4C01-847E-CC6CF538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4" y="941322"/>
            <a:ext cx="2737878" cy="36176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5B294B4-5B2D-41B6-A31B-184FC159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16" y="271520"/>
            <a:ext cx="2563649" cy="615952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34C93B-5E5D-4221-97E9-F03980EA5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014" y="1837880"/>
            <a:ext cx="2686425" cy="247684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6AAD210-0261-4F82-AB89-076BCE9B4ADE}"/>
              </a:ext>
            </a:extLst>
          </p:cNvPr>
          <p:cNvSpPr/>
          <p:nvPr/>
        </p:nvSpPr>
        <p:spPr>
          <a:xfrm>
            <a:off x="482138" y="1030779"/>
            <a:ext cx="2491824" cy="565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0DE702D-EB2F-4301-8C69-2FF98E4DA0F4}"/>
              </a:ext>
            </a:extLst>
          </p:cNvPr>
          <p:cNvSpPr/>
          <p:nvPr/>
        </p:nvSpPr>
        <p:spPr>
          <a:xfrm>
            <a:off x="3326088" y="446030"/>
            <a:ext cx="1927556" cy="1224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E92EF8B-40DF-4D27-9967-E0D8AFB369AB}"/>
              </a:ext>
            </a:extLst>
          </p:cNvPr>
          <p:cNvSpPr/>
          <p:nvPr/>
        </p:nvSpPr>
        <p:spPr>
          <a:xfrm>
            <a:off x="3322762" y="1851475"/>
            <a:ext cx="1772940" cy="816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BC3C424-7F83-4E3C-937E-A1E9947114C7}"/>
              </a:ext>
            </a:extLst>
          </p:cNvPr>
          <p:cNvSpPr/>
          <p:nvPr/>
        </p:nvSpPr>
        <p:spPr>
          <a:xfrm>
            <a:off x="3322762" y="2793670"/>
            <a:ext cx="1132860" cy="232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505291F-D287-4715-99B8-ECF1E9ECA66A}"/>
              </a:ext>
            </a:extLst>
          </p:cNvPr>
          <p:cNvSpPr/>
          <p:nvPr/>
        </p:nvSpPr>
        <p:spPr>
          <a:xfrm>
            <a:off x="6208503" y="3127433"/>
            <a:ext cx="2045487" cy="1020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7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866A49-1C87-4FD1-8F19-6D2C1AB727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CD3AE1-BCE7-4BB8-8F18-252B9BB6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BF018B-A44B-45C5-B3D5-DA563279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1412" y="1118469"/>
            <a:ext cx="3083604" cy="48740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57FC42E-BA90-4D32-9398-3DC1658E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50" y="1629241"/>
            <a:ext cx="3105561" cy="30864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E6414FD-F351-4C4F-B402-97524ED8364D}"/>
              </a:ext>
            </a:extLst>
          </p:cNvPr>
          <p:cNvSpPr/>
          <p:nvPr/>
        </p:nvSpPr>
        <p:spPr>
          <a:xfrm>
            <a:off x="871734" y="1273695"/>
            <a:ext cx="2037722" cy="945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6CD3F9-C2CA-4343-8C64-21EF042F0206}"/>
              </a:ext>
            </a:extLst>
          </p:cNvPr>
          <p:cNvSpPr/>
          <p:nvPr/>
        </p:nvSpPr>
        <p:spPr>
          <a:xfrm>
            <a:off x="976850" y="2374724"/>
            <a:ext cx="2658166" cy="16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F367DD-779D-4E5A-8FEE-04AF0BD13ABC}"/>
              </a:ext>
            </a:extLst>
          </p:cNvPr>
          <p:cNvSpPr/>
          <p:nvPr/>
        </p:nvSpPr>
        <p:spPr>
          <a:xfrm>
            <a:off x="4784079" y="1788677"/>
            <a:ext cx="2753332" cy="2500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660649"/>
      </p:ext>
    </p:extLst>
  </p:cSld>
  <p:clrMapOvr>
    <a:masterClrMapping/>
  </p:clrMapOvr>
</p:sld>
</file>

<file path=ppt/theme/theme1.xml><?xml version="1.0" encoding="utf-8"?>
<a:theme xmlns:a="http://schemas.openxmlformats.org/drawingml/2006/main" name="TUM_Praesentation_p_v1 (1)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Statik_Präsentation</Template>
  <TotalTime>6</TotalTime>
  <Words>1176</Words>
  <Application>Microsoft Office PowerPoint</Application>
  <PresentationFormat>On-screen Show (4:3)</PresentationFormat>
  <Paragraphs>253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Symbol</vt:lpstr>
      <vt:lpstr>Wingdings</vt:lpstr>
      <vt:lpstr>TUM_Praesentation_p_v1 (1)</vt:lpstr>
      <vt:lpstr>Titel 3</vt:lpstr>
      <vt:lpstr>Inhalt</vt:lpstr>
      <vt:lpstr>PowerPoint Presentation</vt:lpstr>
      <vt:lpstr>PowerPoint Presentation</vt:lpstr>
      <vt:lpstr>Kratos 2D FSI Tutorial  – Building</vt:lpstr>
      <vt:lpstr>Problem description</vt:lpstr>
      <vt:lpstr>PowerPoint Presentation</vt:lpstr>
      <vt:lpstr>Problem Type</vt:lpstr>
      <vt:lpstr>Predefined example „High-rise building“</vt:lpstr>
      <vt:lpstr>Fluid properties</vt:lpstr>
      <vt:lpstr>Structure properties</vt:lpstr>
      <vt:lpstr>Coupling properties</vt:lpstr>
      <vt:lpstr>PowerPoint Presentation</vt:lpstr>
      <vt:lpstr>Results</vt:lpstr>
      <vt:lpstr>PowerPoint Presentation</vt:lpstr>
      <vt:lpstr>(Non-matching) Grid Mapping</vt:lpstr>
      <vt:lpstr>(Non-matching) Grid Mapping</vt:lpstr>
      <vt:lpstr>Structural Solver</vt:lpstr>
      <vt:lpstr>Fluid Solver</vt:lpstr>
      <vt:lpstr>Monolithic - Staggered</vt:lpstr>
      <vt:lpstr>Coupling Fluid &amp; Structure</vt:lpstr>
      <vt:lpstr>Relaxation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mate</dc:creator>
  <cp:lastModifiedBy>pmt</cp:lastModifiedBy>
  <cp:revision>425</cp:revision>
  <cp:lastPrinted>2015-07-30T14:04:45Z</cp:lastPrinted>
  <dcterms:created xsi:type="dcterms:W3CDTF">2016-06-10T11:03:13Z</dcterms:created>
  <dcterms:modified xsi:type="dcterms:W3CDTF">2019-12-04T16:10:53Z</dcterms:modified>
</cp:coreProperties>
</file>