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3" r:id="rId1"/>
  </p:sldMasterIdLst>
  <p:notesMasterIdLst>
    <p:notesMasterId r:id="rId17"/>
  </p:notesMasterIdLst>
  <p:sldIdLst>
    <p:sldId id="256" r:id="rId2"/>
    <p:sldId id="258" r:id="rId3"/>
    <p:sldId id="259" r:id="rId4"/>
    <p:sldId id="260" r:id="rId5"/>
    <p:sldId id="261" r:id="rId6"/>
    <p:sldId id="271" r:id="rId7"/>
    <p:sldId id="268" r:id="rId8"/>
    <p:sldId id="269" r:id="rId9"/>
    <p:sldId id="266" r:id="rId10"/>
    <p:sldId id="262" r:id="rId11"/>
    <p:sldId id="272" r:id="rId12"/>
    <p:sldId id="263" r:id="rId13"/>
    <p:sldId id="26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3596" autoAdjust="0"/>
  </p:normalViewPr>
  <p:slideViewPr>
    <p:cSldViewPr snapToGrid="0">
      <p:cViewPr varScale="1">
        <p:scale>
          <a:sx n="119" d="100"/>
          <a:sy n="119" d="100"/>
        </p:scale>
        <p:origin x="12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Perez" userId="93d79a44fdfd0c0b" providerId="Windows Live" clId="Web-{40FDA25C-313F-48CA-8B87-D2D5C5B4E2A2}"/>
    <pc:docChg chg="addSld modSld">
      <pc:chgData name="Maria Perez" userId="93d79a44fdfd0c0b" providerId="Windows Live" clId="Web-{40FDA25C-313F-48CA-8B87-D2D5C5B4E2A2}" dt="2024-08-02T19:02:19.745" v="180"/>
      <pc:docMkLst>
        <pc:docMk/>
      </pc:docMkLst>
      <pc:sldChg chg="modSp">
        <pc:chgData name="Maria Perez" userId="93d79a44fdfd0c0b" providerId="Windows Live" clId="Web-{40FDA25C-313F-48CA-8B87-D2D5C5B4E2A2}" dt="2024-08-02T18:54:48.796" v="15" actId="20577"/>
        <pc:sldMkLst>
          <pc:docMk/>
          <pc:sldMk cId="109857222" sldId="256"/>
        </pc:sldMkLst>
      </pc:sldChg>
      <pc:sldChg chg="modSp new">
        <pc:chgData name="Maria Perez" userId="93d79a44fdfd0c0b" providerId="Windows Live" clId="Web-{40FDA25C-313F-48CA-8B87-D2D5C5B4E2A2}" dt="2024-08-02T18:57:58.848" v="46" actId="20577"/>
        <pc:sldMkLst>
          <pc:docMk/>
          <pc:sldMk cId="3938123003" sldId="257"/>
        </pc:sldMkLst>
      </pc:sldChg>
      <pc:sldChg chg="modSp new modNotes">
        <pc:chgData name="Maria Perez" userId="93d79a44fdfd0c0b" providerId="Windows Live" clId="Web-{40FDA25C-313F-48CA-8B87-D2D5C5B4E2A2}" dt="2024-08-02T18:59:10.303" v="65"/>
        <pc:sldMkLst>
          <pc:docMk/>
          <pc:sldMk cId="3209927040" sldId="258"/>
        </pc:sldMkLst>
      </pc:sldChg>
      <pc:sldChg chg="modSp new modNotes">
        <pc:chgData name="Maria Perez" userId="93d79a44fdfd0c0b" providerId="Windows Live" clId="Web-{40FDA25C-313F-48CA-8B87-D2D5C5B4E2A2}" dt="2024-08-02T18:59:38.428" v="83"/>
        <pc:sldMkLst>
          <pc:docMk/>
          <pc:sldMk cId="3969273651" sldId="259"/>
        </pc:sldMkLst>
      </pc:sldChg>
      <pc:sldChg chg="modSp new modNotes">
        <pc:chgData name="Maria Perez" userId="93d79a44fdfd0c0b" providerId="Windows Live" clId="Web-{40FDA25C-313F-48CA-8B87-D2D5C5B4E2A2}" dt="2024-08-02T18:59:57.569" v="94"/>
        <pc:sldMkLst>
          <pc:docMk/>
          <pc:sldMk cId="2511785331" sldId="260"/>
        </pc:sldMkLst>
      </pc:sldChg>
      <pc:sldChg chg="modSp new modNotes">
        <pc:chgData name="Maria Perez" userId="93d79a44fdfd0c0b" providerId="Windows Live" clId="Web-{40FDA25C-313F-48CA-8B87-D2D5C5B4E2A2}" dt="2024-08-02T19:00:17.836" v="116"/>
        <pc:sldMkLst>
          <pc:docMk/>
          <pc:sldMk cId="1666097765" sldId="261"/>
        </pc:sldMkLst>
      </pc:sldChg>
      <pc:sldChg chg="modSp new modNotes">
        <pc:chgData name="Maria Perez" userId="93d79a44fdfd0c0b" providerId="Windows Live" clId="Web-{40FDA25C-313F-48CA-8B87-D2D5C5B4E2A2}" dt="2024-08-02T19:00:50.055" v="144"/>
        <pc:sldMkLst>
          <pc:docMk/>
          <pc:sldMk cId="3652400547" sldId="262"/>
        </pc:sldMkLst>
      </pc:sldChg>
      <pc:sldChg chg="modSp new">
        <pc:chgData name="Maria Perez" userId="93d79a44fdfd0c0b" providerId="Windows Live" clId="Web-{40FDA25C-313F-48CA-8B87-D2D5C5B4E2A2}" dt="2024-08-02T19:01:06.884" v="149" actId="20577"/>
        <pc:sldMkLst>
          <pc:docMk/>
          <pc:sldMk cId="1869805366" sldId="263"/>
        </pc:sldMkLst>
      </pc:sldChg>
      <pc:sldChg chg="modSp new">
        <pc:chgData name="Maria Perez" userId="93d79a44fdfd0c0b" providerId="Windows Live" clId="Web-{40FDA25C-313F-48CA-8B87-D2D5C5B4E2A2}" dt="2024-08-02T19:01:16.696" v="153" actId="20577"/>
        <pc:sldMkLst>
          <pc:docMk/>
          <pc:sldMk cId="867034472" sldId="264"/>
        </pc:sldMkLst>
      </pc:sldChg>
      <pc:sldChg chg="modSp new">
        <pc:chgData name="Maria Perez" userId="93d79a44fdfd0c0b" providerId="Windows Live" clId="Web-{40FDA25C-313F-48CA-8B87-D2D5C5B4E2A2}" dt="2024-08-02T19:01:37.634" v="156" actId="20577"/>
        <pc:sldMkLst>
          <pc:docMk/>
          <pc:sldMk cId="3437416601" sldId="265"/>
        </pc:sldMkLst>
      </pc:sldChg>
      <pc:sldChg chg="modSp new modNotes">
        <pc:chgData name="Maria Perez" userId="93d79a44fdfd0c0b" providerId="Windows Live" clId="Web-{40FDA25C-313F-48CA-8B87-D2D5C5B4E2A2}" dt="2024-08-02T19:02:19.745" v="180"/>
        <pc:sldMkLst>
          <pc:docMk/>
          <pc:sldMk cId="3482383374" sldId="266"/>
        </pc:sldMkLst>
      </pc:sldChg>
    </pc:docChg>
  </pc:docChgLst>
  <pc:docChgLst>
    <pc:chgData name="Maria Perez" userId="93d79a44fdfd0c0b" providerId="LiveId" clId="{FC254D87-A4D4-487F-B050-BFBFED18B77C}"/>
    <pc:docChg chg="undo redo custSel addSld delSld modSld sldOrd">
      <pc:chgData name="Maria Perez" userId="93d79a44fdfd0c0b" providerId="LiveId" clId="{FC254D87-A4D4-487F-B050-BFBFED18B77C}" dt="2025-04-15T14:30:10.721" v="9212" actId="1076"/>
      <pc:docMkLst>
        <pc:docMk/>
      </pc:docMkLst>
      <pc:sldChg chg="modSp mod modNotesTx">
        <pc:chgData name="Maria Perez" userId="93d79a44fdfd0c0b" providerId="LiveId" clId="{FC254D87-A4D4-487F-B050-BFBFED18B77C}" dt="2025-04-13T15:01:30.375" v="5272" actId="27636"/>
        <pc:sldMkLst>
          <pc:docMk/>
          <pc:sldMk cId="109857222" sldId="256"/>
        </pc:sldMkLst>
        <pc:spChg chg="mod">
          <ac:chgData name="Maria Perez" userId="93d79a44fdfd0c0b" providerId="LiveId" clId="{FC254D87-A4D4-487F-B050-BFBFED18B77C}" dt="2025-04-13T14:56:56.965" v="5218" actId="20577"/>
          <ac:spMkLst>
            <pc:docMk/>
            <pc:sldMk cId="109857222" sldId="256"/>
            <ac:spMk id="2" creationId="{00000000-0000-0000-0000-000000000000}"/>
          </ac:spMkLst>
        </pc:spChg>
        <pc:spChg chg="mod">
          <ac:chgData name="Maria Perez" userId="93d79a44fdfd0c0b" providerId="LiveId" clId="{FC254D87-A4D4-487F-B050-BFBFED18B77C}" dt="2025-04-13T15:01:30.375" v="5272" actId="27636"/>
          <ac:spMkLst>
            <pc:docMk/>
            <pc:sldMk cId="109857222" sldId="256"/>
            <ac:spMk id="3" creationId="{00000000-0000-0000-0000-000000000000}"/>
          </ac:spMkLst>
        </pc:spChg>
      </pc:sldChg>
      <pc:sldChg chg="modSp del mod">
        <pc:chgData name="Maria Perez" userId="93d79a44fdfd0c0b" providerId="LiveId" clId="{FC254D87-A4D4-487F-B050-BFBFED18B77C}" dt="2025-04-12T09:55:52.502" v="182" actId="47"/>
        <pc:sldMkLst>
          <pc:docMk/>
          <pc:sldMk cId="3938123003" sldId="257"/>
        </pc:sldMkLst>
      </pc:sldChg>
      <pc:sldChg chg="addSp delSp modSp mod modNotesTx">
        <pc:chgData name="Maria Perez" userId="93d79a44fdfd0c0b" providerId="LiveId" clId="{FC254D87-A4D4-487F-B050-BFBFED18B77C}" dt="2025-04-15T03:16:09.928" v="7872" actId="12"/>
        <pc:sldMkLst>
          <pc:docMk/>
          <pc:sldMk cId="3209927040" sldId="258"/>
        </pc:sldMkLst>
        <pc:spChg chg="mod">
          <ac:chgData name="Maria Perez" userId="93d79a44fdfd0c0b" providerId="LiveId" clId="{FC254D87-A4D4-487F-B050-BFBFED18B77C}" dt="2025-04-13T15:01:30.286" v="5268"/>
          <ac:spMkLst>
            <pc:docMk/>
            <pc:sldMk cId="3209927040" sldId="258"/>
            <ac:spMk id="2" creationId="{D35F8CDF-7016-6048-3FC2-68F87EE42BF3}"/>
          </ac:spMkLst>
        </pc:spChg>
        <pc:spChg chg="add mod">
          <ac:chgData name="Maria Perez" userId="93d79a44fdfd0c0b" providerId="LiveId" clId="{FC254D87-A4D4-487F-B050-BFBFED18B77C}" dt="2025-04-15T03:16:09.928" v="7872" actId="12"/>
          <ac:spMkLst>
            <pc:docMk/>
            <pc:sldMk cId="3209927040" sldId="258"/>
            <ac:spMk id="4" creationId="{E53520C0-F589-7E31-D760-D322CA2E3DE1}"/>
          </ac:spMkLst>
        </pc:spChg>
      </pc:sldChg>
      <pc:sldChg chg="addSp modSp mod modNotesTx">
        <pc:chgData name="Maria Perez" userId="93d79a44fdfd0c0b" providerId="LiveId" clId="{FC254D87-A4D4-487F-B050-BFBFED18B77C}" dt="2025-04-15T03:16:37.906" v="7884" actId="20577"/>
        <pc:sldMkLst>
          <pc:docMk/>
          <pc:sldMk cId="3969273651" sldId="259"/>
        </pc:sldMkLst>
        <pc:spChg chg="mod">
          <ac:chgData name="Maria Perez" userId="93d79a44fdfd0c0b" providerId="LiveId" clId="{FC254D87-A4D4-487F-B050-BFBFED18B77C}" dt="2025-04-13T15:01:30.286" v="5268"/>
          <ac:spMkLst>
            <pc:docMk/>
            <pc:sldMk cId="3969273651" sldId="259"/>
            <ac:spMk id="2" creationId="{0369715B-E08B-1E2D-BE2E-5C5BC6D46F4A}"/>
          </ac:spMkLst>
        </pc:spChg>
        <pc:spChg chg="mod">
          <ac:chgData name="Maria Perez" userId="93d79a44fdfd0c0b" providerId="LiveId" clId="{FC254D87-A4D4-487F-B050-BFBFED18B77C}" dt="2025-04-15T03:16:26.744" v="7878" actId="20577"/>
          <ac:spMkLst>
            <pc:docMk/>
            <pc:sldMk cId="3969273651" sldId="259"/>
            <ac:spMk id="3" creationId="{6FECDDB5-9672-1A04-643D-2D11B48E291D}"/>
          </ac:spMkLst>
        </pc:spChg>
        <pc:spChg chg="add mod">
          <ac:chgData name="Maria Perez" userId="93d79a44fdfd0c0b" providerId="LiveId" clId="{FC254D87-A4D4-487F-B050-BFBFED18B77C}" dt="2025-04-15T03:16:37.906" v="7884" actId="20577"/>
          <ac:spMkLst>
            <pc:docMk/>
            <pc:sldMk cId="3969273651" sldId="259"/>
            <ac:spMk id="4" creationId="{357945AF-4852-D2FA-93D4-D9B3D3F36122}"/>
          </ac:spMkLst>
        </pc:spChg>
      </pc:sldChg>
      <pc:sldChg chg="modSp mod modNotesTx">
        <pc:chgData name="Maria Perez" userId="93d79a44fdfd0c0b" providerId="LiveId" clId="{FC254D87-A4D4-487F-B050-BFBFED18B77C}" dt="2025-04-13T15:01:30.286" v="5268"/>
        <pc:sldMkLst>
          <pc:docMk/>
          <pc:sldMk cId="2511785331" sldId="260"/>
        </pc:sldMkLst>
        <pc:spChg chg="mod">
          <ac:chgData name="Maria Perez" userId="93d79a44fdfd0c0b" providerId="LiveId" clId="{FC254D87-A4D4-487F-B050-BFBFED18B77C}" dt="2025-04-13T15:01:30.286" v="5268"/>
          <ac:spMkLst>
            <pc:docMk/>
            <pc:sldMk cId="2511785331" sldId="260"/>
            <ac:spMk id="2" creationId="{C7ED55E9-8456-67FF-9CAC-7C19940393F7}"/>
          </ac:spMkLst>
        </pc:spChg>
        <pc:spChg chg="mod">
          <ac:chgData name="Maria Perez" userId="93d79a44fdfd0c0b" providerId="LiveId" clId="{FC254D87-A4D4-487F-B050-BFBFED18B77C}" dt="2025-04-13T14:46:51.338" v="4501" actId="12"/>
          <ac:spMkLst>
            <pc:docMk/>
            <pc:sldMk cId="2511785331" sldId="260"/>
            <ac:spMk id="3" creationId="{810E8A7C-B492-13D3-3D1F-67BE06828A20}"/>
          </ac:spMkLst>
        </pc:spChg>
      </pc:sldChg>
      <pc:sldChg chg="addSp delSp modSp mod modNotesTx">
        <pc:chgData name="Maria Perez" userId="93d79a44fdfd0c0b" providerId="LiveId" clId="{FC254D87-A4D4-487F-B050-BFBFED18B77C}" dt="2025-04-15T03:15:56.287" v="7870" actId="12"/>
        <pc:sldMkLst>
          <pc:docMk/>
          <pc:sldMk cId="1666097765" sldId="261"/>
        </pc:sldMkLst>
        <pc:spChg chg="mod">
          <ac:chgData name="Maria Perez" userId="93d79a44fdfd0c0b" providerId="LiveId" clId="{FC254D87-A4D4-487F-B050-BFBFED18B77C}" dt="2025-04-13T15:01:30.286" v="5268"/>
          <ac:spMkLst>
            <pc:docMk/>
            <pc:sldMk cId="1666097765" sldId="261"/>
            <ac:spMk id="2" creationId="{9F140DA6-D998-8E63-BAAA-FE4AA3B4B49D}"/>
          </ac:spMkLst>
        </pc:spChg>
        <pc:spChg chg="add mod">
          <ac:chgData name="Maria Perez" userId="93d79a44fdfd0c0b" providerId="LiveId" clId="{FC254D87-A4D4-487F-B050-BFBFED18B77C}" dt="2025-04-15T03:15:51.714" v="7869" actId="12"/>
          <ac:spMkLst>
            <pc:docMk/>
            <pc:sldMk cId="1666097765" sldId="261"/>
            <ac:spMk id="4" creationId="{E10C5F68-C679-88EA-22B7-67741F16A32A}"/>
          </ac:spMkLst>
        </pc:spChg>
        <pc:spChg chg="add mod">
          <ac:chgData name="Maria Perez" userId="93d79a44fdfd0c0b" providerId="LiveId" clId="{FC254D87-A4D4-487F-B050-BFBFED18B77C}" dt="2025-04-15T03:15:56.287" v="7870" actId="12"/>
          <ac:spMkLst>
            <pc:docMk/>
            <pc:sldMk cId="1666097765" sldId="261"/>
            <ac:spMk id="7" creationId="{55FC699E-D70D-D174-C693-EE95A7980D0E}"/>
          </ac:spMkLst>
        </pc:spChg>
      </pc:sldChg>
      <pc:sldChg chg="addSp delSp modSp mod modNotesTx">
        <pc:chgData name="Maria Perez" userId="93d79a44fdfd0c0b" providerId="LiveId" clId="{FC254D87-A4D4-487F-B050-BFBFED18B77C}" dt="2025-04-15T03:15:32.402" v="7866" actId="12"/>
        <pc:sldMkLst>
          <pc:docMk/>
          <pc:sldMk cId="3652400547" sldId="262"/>
        </pc:sldMkLst>
        <pc:spChg chg="mod">
          <ac:chgData name="Maria Perez" userId="93d79a44fdfd0c0b" providerId="LiveId" clId="{FC254D87-A4D4-487F-B050-BFBFED18B77C}" dt="2025-04-15T03:15:08.394" v="7837" actId="20577"/>
          <ac:spMkLst>
            <pc:docMk/>
            <pc:sldMk cId="3652400547" sldId="262"/>
            <ac:spMk id="2" creationId="{E954B159-AE65-676C-2364-872C09A52C1A}"/>
          </ac:spMkLst>
        </pc:spChg>
        <pc:spChg chg="del mod">
          <ac:chgData name="Maria Perez" userId="93d79a44fdfd0c0b" providerId="LiveId" clId="{FC254D87-A4D4-487F-B050-BFBFED18B77C}" dt="2025-04-15T02:52:22.437" v="6985" actId="478"/>
          <ac:spMkLst>
            <pc:docMk/>
            <pc:sldMk cId="3652400547" sldId="262"/>
            <ac:spMk id="3" creationId="{986E14F2-65A9-5E9D-C550-DC98D2B1BE98}"/>
          </ac:spMkLst>
        </pc:spChg>
        <pc:spChg chg="add mod">
          <ac:chgData name="Maria Perez" userId="93d79a44fdfd0c0b" providerId="LiveId" clId="{FC254D87-A4D4-487F-B050-BFBFED18B77C}" dt="2025-04-15T03:15:32.402" v="7866" actId="12"/>
          <ac:spMkLst>
            <pc:docMk/>
            <pc:sldMk cId="3652400547" sldId="262"/>
            <ac:spMk id="6" creationId="{1505B56C-52E5-FE6F-D17A-AAF845B55038}"/>
          </ac:spMkLst>
        </pc:spChg>
        <pc:picChg chg="add mod modCrop">
          <ac:chgData name="Maria Perez" userId="93d79a44fdfd0c0b" providerId="LiveId" clId="{FC254D87-A4D4-487F-B050-BFBFED18B77C}" dt="2025-04-15T03:13:29.233" v="7767" actId="14100"/>
          <ac:picMkLst>
            <pc:docMk/>
            <pc:sldMk cId="3652400547" sldId="262"/>
            <ac:picMk id="4" creationId="{357EDF2B-F28C-6F22-19D2-C4A1766FC91B}"/>
          </ac:picMkLst>
        </pc:picChg>
        <pc:picChg chg="add del mod modCrop">
          <ac:chgData name="Maria Perez" userId="93d79a44fdfd0c0b" providerId="LiveId" clId="{FC254D87-A4D4-487F-B050-BFBFED18B77C}" dt="2025-04-15T03:12:45.242" v="7756" actId="478"/>
          <ac:picMkLst>
            <pc:docMk/>
            <pc:sldMk cId="3652400547" sldId="262"/>
            <ac:picMk id="5" creationId="{78547D82-16FF-570B-DC87-E6C71A53E230}"/>
          </ac:picMkLst>
        </pc:picChg>
      </pc:sldChg>
      <pc:sldChg chg="addSp delSp modSp mod modNotesTx">
        <pc:chgData name="Maria Perez" userId="93d79a44fdfd0c0b" providerId="LiveId" clId="{FC254D87-A4D4-487F-B050-BFBFED18B77C}" dt="2025-04-15T05:38:24.589" v="9206" actId="1076"/>
        <pc:sldMkLst>
          <pc:docMk/>
          <pc:sldMk cId="1869805366" sldId="263"/>
        </pc:sldMkLst>
        <pc:spChg chg="mod">
          <ac:chgData name="Maria Perez" userId="93d79a44fdfd0c0b" providerId="LiveId" clId="{FC254D87-A4D4-487F-B050-BFBFED18B77C}" dt="2025-04-13T15:01:30.286" v="5268"/>
          <ac:spMkLst>
            <pc:docMk/>
            <pc:sldMk cId="1869805366" sldId="263"/>
            <ac:spMk id="2" creationId="{A543EAB0-2D01-5105-B1CB-003B80C27686}"/>
          </ac:spMkLst>
        </pc:spChg>
        <pc:spChg chg="del mod">
          <ac:chgData name="Maria Perez" userId="93d79a44fdfd0c0b" providerId="LiveId" clId="{FC254D87-A4D4-487F-B050-BFBFED18B77C}" dt="2025-04-15T05:17:31.005" v="8543" actId="21"/>
          <ac:spMkLst>
            <pc:docMk/>
            <pc:sldMk cId="1869805366" sldId="263"/>
            <ac:spMk id="3" creationId="{3252CE7C-CB46-2A4A-A029-A30D01732CFE}"/>
          </ac:spMkLst>
        </pc:spChg>
        <pc:spChg chg="add del mod">
          <ac:chgData name="Maria Perez" userId="93d79a44fdfd0c0b" providerId="LiveId" clId="{FC254D87-A4D4-487F-B050-BFBFED18B77C}" dt="2025-04-15T05:17:50.541" v="8546" actId="478"/>
          <ac:spMkLst>
            <pc:docMk/>
            <pc:sldMk cId="1869805366" sldId="263"/>
            <ac:spMk id="6" creationId="{0E83BA62-5292-AC22-3620-02F0BBADC3BC}"/>
          </ac:spMkLst>
        </pc:spChg>
        <pc:spChg chg="add mod">
          <ac:chgData name="Maria Perez" userId="93d79a44fdfd0c0b" providerId="LiveId" clId="{FC254D87-A4D4-487F-B050-BFBFED18B77C}" dt="2025-04-15T05:37:07.637" v="9188" actId="255"/>
          <ac:spMkLst>
            <pc:docMk/>
            <pc:sldMk cId="1869805366" sldId="263"/>
            <ac:spMk id="9" creationId="{307667BE-7B75-9289-B294-7ECB107E518C}"/>
          </ac:spMkLst>
        </pc:spChg>
        <pc:graphicFrameChg chg="add mod modGraphic">
          <ac:chgData name="Maria Perez" userId="93d79a44fdfd0c0b" providerId="LiveId" clId="{FC254D87-A4D4-487F-B050-BFBFED18B77C}" dt="2025-04-15T05:38:24.589" v="9206" actId="1076"/>
          <ac:graphicFrameMkLst>
            <pc:docMk/>
            <pc:sldMk cId="1869805366" sldId="263"/>
            <ac:graphicFrameMk id="7" creationId="{2D1E745E-150D-E524-FBB6-24068A2FEA5A}"/>
          </ac:graphicFrameMkLst>
        </pc:graphicFrameChg>
        <pc:graphicFrameChg chg="add mod modGraphic">
          <ac:chgData name="Maria Perez" userId="93d79a44fdfd0c0b" providerId="LiveId" clId="{FC254D87-A4D4-487F-B050-BFBFED18B77C}" dt="2025-04-15T05:38:15.533" v="9205" actId="1076"/>
          <ac:graphicFrameMkLst>
            <pc:docMk/>
            <pc:sldMk cId="1869805366" sldId="263"/>
            <ac:graphicFrameMk id="8" creationId="{48FA6361-A021-84C7-2F6E-789B0CD420B0}"/>
          </ac:graphicFrameMkLst>
        </pc:graphicFrameChg>
        <pc:picChg chg="add del mod">
          <ac:chgData name="Maria Perez" userId="93d79a44fdfd0c0b" providerId="LiveId" clId="{FC254D87-A4D4-487F-B050-BFBFED18B77C}" dt="2025-04-15T05:25:33.268" v="8818" actId="478"/>
          <ac:picMkLst>
            <pc:docMk/>
            <pc:sldMk cId="1869805366" sldId="263"/>
            <ac:picMk id="5" creationId="{D6E04C16-8594-C546-7FCA-3493E9809E7A}"/>
          </ac:picMkLst>
        </pc:picChg>
      </pc:sldChg>
      <pc:sldChg chg="addSp delSp modSp mod modNotesTx">
        <pc:chgData name="Maria Perez" userId="93d79a44fdfd0c0b" providerId="LiveId" clId="{FC254D87-A4D4-487F-B050-BFBFED18B77C}" dt="2025-04-15T05:17:34.482" v="8545"/>
        <pc:sldMkLst>
          <pc:docMk/>
          <pc:sldMk cId="867034472" sldId="264"/>
        </pc:sldMkLst>
        <pc:spChg chg="mod">
          <ac:chgData name="Maria Perez" userId="93d79a44fdfd0c0b" providerId="LiveId" clId="{FC254D87-A4D4-487F-B050-BFBFED18B77C}" dt="2025-04-13T15:01:30.286" v="5268"/>
          <ac:spMkLst>
            <pc:docMk/>
            <pc:sldMk cId="867034472" sldId="264"/>
            <ac:spMk id="2" creationId="{0DE33930-F946-381B-0EE6-1523BFB8F894}"/>
          </ac:spMkLst>
        </pc:spChg>
        <pc:spChg chg="del mod">
          <ac:chgData name="Maria Perez" userId="93d79a44fdfd0c0b" providerId="LiveId" clId="{FC254D87-A4D4-487F-B050-BFBFED18B77C}" dt="2025-04-15T05:17:34.086" v="8544" actId="478"/>
          <ac:spMkLst>
            <pc:docMk/>
            <pc:sldMk cId="867034472" sldId="264"/>
            <ac:spMk id="3" creationId="{AA1C9973-EA0E-2D51-8672-2E97EE1C562A}"/>
          </ac:spMkLst>
        </pc:spChg>
        <pc:spChg chg="add mod">
          <ac:chgData name="Maria Perez" userId="93d79a44fdfd0c0b" providerId="LiveId" clId="{FC254D87-A4D4-487F-B050-BFBFED18B77C}" dt="2025-04-15T05:17:34.482" v="8545"/>
          <ac:spMkLst>
            <pc:docMk/>
            <pc:sldMk cId="867034472" sldId="264"/>
            <ac:spMk id="4" creationId="{3252CE7C-CB46-2A4A-A029-A30D01732CFE}"/>
          </ac:spMkLst>
        </pc:spChg>
      </pc:sldChg>
      <pc:sldChg chg="modSp mod modNotesTx">
        <pc:chgData name="Maria Perez" userId="93d79a44fdfd0c0b" providerId="LiveId" clId="{FC254D87-A4D4-487F-B050-BFBFED18B77C}" dt="2025-04-15T05:35:13.739" v="9158" actId="12"/>
        <pc:sldMkLst>
          <pc:docMk/>
          <pc:sldMk cId="3437416601" sldId="265"/>
        </pc:sldMkLst>
        <pc:spChg chg="mod">
          <ac:chgData name="Maria Perez" userId="93d79a44fdfd0c0b" providerId="LiveId" clId="{FC254D87-A4D4-487F-B050-BFBFED18B77C}" dt="2025-04-13T15:01:30.286" v="5268"/>
          <ac:spMkLst>
            <pc:docMk/>
            <pc:sldMk cId="3437416601" sldId="265"/>
            <ac:spMk id="2" creationId="{31066530-906C-61AF-2D37-3ED1C600FB7C}"/>
          </ac:spMkLst>
        </pc:spChg>
        <pc:spChg chg="mod">
          <ac:chgData name="Maria Perez" userId="93d79a44fdfd0c0b" providerId="LiveId" clId="{FC254D87-A4D4-487F-B050-BFBFED18B77C}" dt="2025-04-15T05:35:13.739" v="9158" actId="12"/>
          <ac:spMkLst>
            <pc:docMk/>
            <pc:sldMk cId="3437416601" sldId="265"/>
            <ac:spMk id="3" creationId="{7E2BBFA6-FC0A-333C-B0BF-8D9192CE26A6}"/>
          </ac:spMkLst>
        </pc:spChg>
      </pc:sldChg>
      <pc:sldChg chg="addSp delSp modSp mod ord modNotesTx">
        <pc:chgData name="Maria Perez" userId="93d79a44fdfd0c0b" providerId="LiveId" clId="{FC254D87-A4D4-487F-B050-BFBFED18B77C}" dt="2025-04-15T02:43:55.683" v="6955" actId="313"/>
        <pc:sldMkLst>
          <pc:docMk/>
          <pc:sldMk cId="3482383374" sldId="266"/>
        </pc:sldMkLst>
        <pc:spChg chg="mod">
          <ac:chgData name="Maria Perez" userId="93d79a44fdfd0c0b" providerId="LiveId" clId="{FC254D87-A4D4-487F-B050-BFBFED18B77C}" dt="2025-04-13T15:01:30.286" v="5268"/>
          <ac:spMkLst>
            <pc:docMk/>
            <pc:sldMk cId="3482383374" sldId="266"/>
            <ac:spMk id="2" creationId="{ED6FBCA1-0419-BB14-60E5-68D969ED021F}"/>
          </ac:spMkLst>
        </pc:spChg>
        <pc:spChg chg="add del mod">
          <ac:chgData name="Maria Perez" userId="93d79a44fdfd0c0b" providerId="LiveId" clId="{FC254D87-A4D4-487F-B050-BFBFED18B77C}" dt="2025-04-15T02:37:36.704" v="6463" actId="20577"/>
          <ac:spMkLst>
            <pc:docMk/>
            <pc:sldMk cId="3482383374" sldId="266"/>
            <ac:spMk id="3" creationId="{3D7E5CA4-F3D3-EE43-D5DA-17FA5651939B}"/>
          </ac:spMkLst>
        </pc:spChg>
        <pc:spChg chg="add mod">
          <ac:chgData name="Maria Perez" userId="93d79a44fdfd0c0b" providerId="LiveId" clId="{FC254D87-A4D4-487F-B050-BFBFED18B77C}" dt="2025-04-15T02:37:57.486" v="6487" actId="12"/>
          <ac:spMkLst>
            <pc:docMk/>
            <pc:sldMk cId="3482383374" sldId="266"/>
            <ac:spMk id="4" creationId="{0FF48154-193D-6050-FEA9-741C3FF0DDF0}"/>
          </ac:spMkLst>
        </pc:spChg>
      </pc:sldChg>
      <pc:sldChg chg="modSp new mod">
        <pc:chgData name="Maria Perez" userId="93d79a44fdfd0c0b" providerId="LiveId" clId="{FC254D87-A4D4-487F-B050-BFBFED18B77C}" dt="2025-04-15T02:33:44.869" v="6156"/>
        <pc:sldMkLst>
          <pc:docMk/>
          <pc:sldMk cId="1419365994" sldId="267"/>
        </pc:sldMkLst>
        <pc:spChg chg="mod">
          <ac:chgData name="Maria Perez" userId="93d79a44fdfd0c0b" providerId="LiveId" clId="{FC254D87-A4D4-487F-B050-BFBFED18B77C}" dt="2025-04-15T02:33:25.030" v="6142" actId="20577"/>
          <ac:spMkLst>
            <pc:docMk/>
            <pc:sldMk cId="1419365994" sldId="267"/>
            <ac:spMk id="2" creationId="{EB446667-5C87-41BB-5A50-F826533D870B}"/>
          </ac:spMkLst>
        </pc:spChg>
        <pc:spChg chg="mod">
          <ac:chgData name="Maria Perez" userId="93d79a44fdfd0c0b" providerId="LiveId" clId="{FC254D87-A4D4-487F-B050-BFBFED18B77C}" dt="2025-04-15T02:33:44.869" v="6156"/>
          <ac:spMkLst>
            <pc:docMk/>
            <pc:sldMk cId="1419365994" sldId="267"/>
            <ac:spMk id="3" creationId="{D642DFE2-F7BD-D1B9-DD30-6C2CA2491388}"/>
          </ac:spMkLst>
        </pc:spChg>
      </pc:sldChg>
      <pc:sldChg chg="addSp delSp modSp new mod modNotesTx">
        <pc:chgData name="Maria Perez" userId="93d79a44fdfd0c0b" providerId="LiveId" clId="{FC254D87-A4D4-487F-B050-BFBFED18B77C}" dt="2025-04-15T05:36:40.971" v="9187" actId="20577"/>
        <pc:sldMkLst>
          <pc:docMk/>
          <pc:sldMk cId="3066721329" sldId="268"/>
        </pc:sldMkLst>
        <pc:spChg chg="mod">
          <ac:chgData name="Maria Perez" userId="93d79a44fdfd0c0b" providerId="LiveId" clId="{FC254D87-A4D4-487F-B050-BFBFED18B77C}" dt="2025-04-13T15:01:30.286" v="5268"/>
          <ac:spMkLst>
            <pc:docMk/>
            <pc:sldMk cId="3066721329" sldId="268"/>
            <ac:spMk id="2" creationId="{434DFAA4-5735-C636-57C7-01568DF10DC2}"/>
          </ac:spMkLst>
        </pc:spChg>
        <pc:spChg chg="add del mod">
          <ac:chgData name="Maria Perez" userId="93d79a44fdfd0c0b" providerId="LiveId" clId="{FC254D87-A4D4-487F-B050-BFBFED18B77C}" dt="2025-04-15T05:36:40.971" v="9187" actId="20577"/>
          <ac:spMkLst>
            <pc:docMk/>
            <pc:sldMk cId="3066721329" sldId="268"/>
            <ac:spMk id="3" creationId="{A22FD7E1-1D62-FA34-3102-701AEB19242C}"/>
          </ac:spMkLst>
        </pc:spChg>
        <pc:spChg chg="add mod">
          <ac:chgData name="Maria Perez" userId="93d79a44fdfd0c0b" providerId="LiveId" clId="{FC254D87-A4D4-487F-B050-BFBFED18B77C}" dt="2025-04-13T14:41:42.929" v="4182" actId="27636"/>
          <ac:spMkLst>
            <pc:docMk/>
            <pc:sldMk cId="3066721329" sldId="268"/>
            <ac:spMk id="11" creationId="{90040CEC-C674-C3F4-C775-401724F4A2F0}"/>
          </ac:spMkLst>
        </pc:spChg>
        <pc:picChg chg="add mod modCrop">
          <ac:chgData name="Maria Perez" userId="93d79a44fdfd0c0b" providerId="LiveId" clId="{FC254D87-A4D4-487F-B050-BFBFED18B77C}" dt="2025-04-13T15:03:16.413" v="5289" actId="1076"/>
          <ac:picMkLst>
            <pc:docMk/>
            <pc:sldMk cId="3066721329" sldId="268"/>
            <ac:picMk id="7" creationId="{72E5E4D6-FC76-5489-BD83-EFD820799531}"/>
          </ac:picMkLst>
        </pc:picChg>
      </pc:sldChg>
      <pc:sldChg chg="addSp delSp modSp new mod ord modNotesTx">
        <pc:chgData name="Maria Perez" userId="93d79a44fdfd0c0b" providerId="LiveId" clId="{FC254D87-A4D4-487F-B050-BFBFED18B77C}" dt="2025-04-15T05:36:24.947" v="9179" actId="1076"/>
        <pc:sldMkLst>
          <pc:docMk/>
          <pc:sldMk cId="22210837" sldId="269"/>
        </pc:sldMkLst>
        <pc:spChg chg="mod">
          <ac:chgData name="Maria Perez" userId="93d79a44fdfd0c0b" providerId="LiveId" clId="{FC254D87-A4D4-487F-B050-BFBFED18B77C}" dt="2025-04-13T15:01:30.286" v="5268"/>
          <ac:spMkLst>
            <pc:docMk/>
            <pc:sldMk cId="22210837" sldId="269"/>
            <ac:spMk id="2" creationId="{CFD1DB2B-A21E-8712-A1CF-4BB5DAAE9440}"/>
          </ac:spMkLst>
        </pc:spChg>
        <pc:spChg chg="add mod">
          <ac:chgData name="Maria Perez" userId="93d79a44fdfd0c0b" providerId="LiveId" clId="{FC254D87-A4D4-487F-B050-BFBFED18B77C}" dt="2025-04-15T05:36:14.525" v="9175" actId="14100"/>
          <ac:spMkLst>
            <pc:docMk/>
            <pc:sldMk cId="22210837" sldId="269"/>
            <ac:spMk id="5" creationId="{26DF550A-C07B-EC60-BB3F-AEED6F29EF9F}"/>
          </ac:spMkLst>
        </pc:spChg>
        <pc:spChg chg="add mod">
          <ac:chgData name="Maria Perez" userId="93d79a44fdfd0c0b" providerId="LiveId" clId="{FC254D87-A4D4-487F-B050-BFBFED18B77C}" dt="2025-04-15T05:35:33.412" v="9161" actId="21"/>
          <ac:spMkLst>
            <pc:docMk/>
            <pc:sldMk cId="22210837" sldId="269"/>
            <ac:spMk id="6" creationId="{A5B0EF96-4E02-C450-B92A-66F7B9B16910}"/>
          </ac:spMkLst>
        </pc:spChg>
        <pc:picChg chg="add mod">
          <ac:chgData name="Maria Perez" userId="93d79a44fdfd0c0b" providerId="LiveId" clId="{FC254D87-A4D4-487F-B050-BFBFED18B77C}" dt="2025-04-15T05:36:24.947" v="9179" actId="1076"/>
          <ac:picMkLst>
            <pc:docMk/>
            <pc:sldMk cId="22210837" sldId="269"/>
            <ac:picMk id="4" creationId="{FC2AE1A2-863A-5596-F562-44CA25400478}"/>
          </ac:picMkLst>
        </pc:picChg>
      </pc:sldChg>
      <pc:sldChg chg="addSp delSp modSp add del mod">
        <pc:chgData name="Maria Perez" userId="93d79a44fdfd0c0b" providerId="LiveId" clId="{FC254D87-A4D4-487F-B050-BFBFED18B77C}" dt="2025-04-13T14:10:21.086" v="2532" actId="47"/>
        <pc:sldMkLst>
          <pc:docMk/>
          <pc:sldMk cId="1983090096" sldId="270"/>
        </pc:sldMkLst>
      </pc:sldChg>
      <pc:sldChg chg="addSp modSp new mod modNotesTx">
        <pc:chgData name="Maria Perez" userId="93d79a44fdfd0c0b" providerId="LiveId" clId="{FC254D87-A4D4-487F-B050-BFBFED18B77C}" dt="2025-04-15T03:15:46.551" v="7868" actId="12"/>
        <pc:sldMkLst>
          <pc:docMk/>
          <pc:sldMk cId="769196752" sldId="271"/>
        </pc:sldMkLst>
        <pc:spChg chg="mod">
          <ac:chgData name="Maria Perez" userId="93d79a44fdfd0c0b" providerId="LiveId" clId="{FC254D87-A4D4-487F-B050-BFBFED18B77C}" dt="2025-04-13T15:01:30.286" v="5268"/>
          <ac:spMkLst>
            <pc:docMk/>
            <pc:sldMk cId="769196752" sldId="271"/>
            <ac:spMk id="2" creationId="{2DDED2FF-E5BA-F38B-7921-10A36A07313C}"/>
          </ac:spMkLst>
        </pc:spChg>
        <pc:spChg chg="mod">
          <ac:chgData name="Maria Perez" userId="93d79a44fdfd0c0b" providerId="LiveId" clId="{FC254D87-A4D4-487F-B050-BFBFED18B77C}" dt="2025-04-15T03:15:46.551" v="7868" actId="12"/>
          <ac:spMkLst>
            <pc:docMk/>
            <pc:sldMk cId="769196752" sldId="271"/>
            <ac:spMk id="3" creationId="{C054F154-3808-7F1F-C97E-8225DCD80D10}"/>
          </ac:spMkLst>
        </pc:spChg>
        <pc:picChg chg="add mod modCrop">
          <ac:chgData name="Maria Perez" userId="93d79a44fdfd0c0b" providerId="LiveId" clId="{FC254D87-A4D4-487F-B050-BFBFED18B77C}" dt="2025-04-13T15:02:13.390" v="5281" actId="14100"/>
          <ac:picMkLst>
            <pc:docMk/>
            <pc:sldMk cId="769196752" sldId="271"/>
            <ac:picMk id="4" creationId="{2B9F7CB5-5DC7-5DF2-96CD-383AA0C95F87}"/>
          </ac:picMkLst>
        </pc:picChg>
      </pc:sldChg>
      <pc:sldChg chg="modSp new del mod">
        <pc:chgData name="Maria Perez" userId="93d79a44fdfd0c0b" providerId="LiveId" clId="{FC254D87-A4D4-487F-B050-BFBFED18B77C}" dt="2025-04-13T14:19:13.277" v="2868" actId="47"/>
        <pc:sldMkLst>
          <pc:docMk/>
          <pc:sldMk cId="806996058" sldId="272"/>
        </pc:sldMkLst>
      </pc:sldChg>
      <pc:sldChg chg="addSp delSp modSp add mod modNotesTx">
        <pc:chgData name="Maria Perez" userId="93d79a44fdfd0c0b" providerId="LiveId" clId="{FC254D87-A4D4-487F-B050-BFBFED18B77C}" dt="2025-04-15T14:30:10.721" v="9212" actId="1076"/>
        <pc:sldMkLst>
          <pc:docMk/>
          <pc:sldMk cId="3827742036" sldId="272"/>
        </pc:sldMkLst>
        <pc:spChg chg="mod">
          <ac:chgData name="Maria Perez" userId="93d79a44fdfd0c0b" providerId="LiveId" clId="{FC254D87-A4D4-487F-B050-BFBFED18B77C}" dt="2025-04-15T03:15:16.410" v="7858" actId="20577"/>
          <ac:spMkLst>
            <pc:docMk/>
            <pc:sldMk cId="3827742036" sldId="272"/>
            <ac:spMk id="2" creationId="{69BE1CCE-EF79-DE61-68A5-698C319D7FA7}"/>
          </ac:spMkLst>
        </pc:spChg>
        <pc:spChg chg="add del mod">
          <ac:chgData name="Maria Perez" userId="93d79a44fdfd0c0b" providerId="LiveId" clId="{FC254D87-A4D4-487F-B050-BFBFED18B77C}" dt="2025-04-15T14:30:08.706" v="9211" actId="20577"/>
          <ac:spMkLst>
            <pc:docMk/>
            <pc:sldMk cId="3827742036" sldId="272"/>
            <ac:spMk id="3" creationId="{F3AF7533-C0A6-816D-C502-4B316E37A792}"/>
          </ac:spMkLst>
        </pc:spChg>
        <pc:spChg chg="del mod">
          <ac:chgData name="Maria Perez" userId="93d79a44fdfd0c0b" providerId="LiveId" clId="{FC254D87-A4D4-487F-B050-BFBFED18B77C}" dt="2025-04-15T03:15:23.359" v="7862"/>
          <ac:spMkLst>
            <pc:docMk/>
            <pc:sldMk cId="3827742036" sldId="272"/>
            <ac:spMk id="6" creationId="{4BA3438C-A421-CDA0-79C5-ABBEE9C8046A}"/>
          </ac:spMkLst>
        </pc:spChg>
        <pc:spChg chg="add">
          <ac:chgData name="Maria Perez" userId="93d79a44fdfd0c0b" providerId="LiveId" clId="{FC254D87-A4D4-487F-B050-BFBFED18B77C}" dt="2025-04-15T05:02:39.554" v="8003"/>
          <ac:spMkLst>
            <pc:docMk/>
            <pc:sldMk cId="3827742036" sldId="272"/>
            <ac:spMk id="7" creationId="{82FD2046-A1EE-84F2-45E4-61C4B51C9297}"/>
          </ac:spMkLst>
        </pc:spChg>
        <pc:picChg chg="del">
          <ac:chgData name="Maria Perez" userId="93d79a44fdfd0c0b" providerId="LiveId" clId="{FC254D87-A4D4-487F-B050-BFBFED18B77C}" dt="2025-04-15T03:15:18.081" v="7859" actId="478"/>
          <ac:picMkLst>
            <pc:docMk/>
            <pc:sldMk cId="3827742036" sldId="272"/>
            <ac:picMk id="4" creationId="{1CB695F8-5C5A-017B-610B-920E20B86C7B}"/>
          </ac:picMkLst>
        </pc:picChg>
        <pc:picChg chg="mod">
          <ac:chgData name="Maria Perez" userId="93d79a44fdfd0c0b" providerId="LiveId" clId="{FC254D87-A4D4-487F-B050-BFBFED18B77C}" dt="2025-04-15T14:30:10.721" v="9212" actId="1076"/>
          <ac:picMkLst>
            <pc:docMk/>
            <pc:sldMk cId="3827742036" sldId="272"/>
            <ac:picMk id="5" creationId="{1E86E18F-E91C-D4A1-025E-016EE94902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A978A-78E9-470A-AAC6-E0BCBBB05248}" type="datetimeFigureOut">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18D43-D3BC-41AF-A17A-C3FC5DD19ED1}" type="slidenum">
              <a:t>‹#›</a:t>
            </a:fld>
            <a:endParaRPr lang="en-US"/>
          </a:p>
        </p:txBody>
      </p:sp>
    </p:spTree>
    <p:extLst>
      <p:ext uri="{BB962C8B-B14F-4D97-AF65-F5344CB8AC3E}">
        <p14:creationId xmlns:p14="http://schemas.microsoft.com/office/powerpoint/2010/main" val="1144154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I will be presenting my project on predicting flight ticket prices using machine learning algorithms. I’ve analyzed a dataset of Expedia flight bookings to understand the key factors influencing price and developed models to forecast these prices.</a:t>
            </a:r>
          </a:p>
        </p:txBody>
      </p:sp>
      <p:sp>
        <p:nvSpPr>
          <p:cNvPr id="4" name="Slide Number Placeholder 3"/>
          <p:cNvSpPr>
            <a:spLocks noGrp="1"/>
          </p:cNvSpPr>
          <p:nvPr>
            <p:ph type="sldNum" sz="quarter" idx="5"/>
          </p:nvPr>
        </p:nvSpPr>
        <p:spPr/>
        <p:txBody>
          <a:bodyPr/>
          <a:lstStyle/>
          <a:p>
            <a:fld id="{43518D43-D3BC-41AF-A17A-C3FC5DD19ED1}" type="slidenum">
              <a:rPr lang="en-US" smtClean="0"/>
              <a:t>1</a:t>
            </a:fld>
            <a:endParaRPr lang="en-US"/>
          </a:p>
        </p:txBody>
      </p:sp>
    </p:spTree>
    <p:extLst>
      <p:ext uri="{BB962C8B-B14F-4D97-AF65-F5344CB8AC3E}">
        <p14:creationId xmlns:p14="http://schemas.microsoft.com/office/powerpoint/2010/main" val="3135676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selecting our models, the next crucial step was training them using our processed dataset. To ensure our models could generalize to new, unseen data, we split the dataset into training and testing sets. The training set was used to teach the model the relationships between the features and the target variable (price), while the testing set was used to evaluate how well the trained model performed on data it had never seen before. Training and testing data is split to be used for each model created. For both algorithms parameter tuning or hyperparameter tunning is used to improve the model’s performance by finding the best settings. Here we can see the </a:t>
            </a:r>
            <a:r>
              <a:rPr lang="en-US" dirty="0" err="1">
                <a:cs typeface="Calibri"/>
              </a:rPr>
              <a:t>ParamGridBuilder</a:t>
            </a:r>
            <a:r>
              <a:rPr lang="en-US" dirty="0">
                <a:cs typeface="Calibri"/>
              </a:rPr>
              <a:t> for the Random Forest. For each </a:t>
            </a:r>
            <a:r>
              <a:rPr lang="en-US" dirty="0" err="1"/>
              <a:t>ParamGridBuilder</a:t>
            </a:r>
            <a:r>
              <a:rPr lang="en-US" dirty="0"/>
              <a:t>() initializes the setup for hyperparameter tuning. By using </a:t>
            </a:r>
            <a:r>
              <a:rPr lang="en-US" dirty="0" err="1"/>
              <a:t>numTrees</a:t>
            </a:r>
            <a:r>
              <a:rPr lang="en-US" dirty="0"/>
              <a:t>, we specify that the grid should include two different values for the </a:t>
            </a:r>
            <a:r>
              <a:rPr lang="en-US" dirty="0" err="1"/>
              <a:t>numTrees</a:t>
            </a:r>
            <a:r>
              <a:rPr lang="en-US" dirty="0"/>
              <a:t> parameter of the Random Forest—10 and 20—which control how many decision trees are used in the algorithm. .The </a:t>
            </a:r>
            <a:r>
              <a:rPr lang="en-US" dirty="0" err="1"/>
              <a:t>maxDepth</a:t>
            </a:r>
            <a:r>
              <a:rPr lang="en-US" dirty="0"/>
              <a:t> adds another hyperparameter to the grid, limiting the depth of each tree to 5, which helps control model’s complexity.</a:t>
            </a:r>
            <a:endParaRPr lang="en-US" dirty="0">
              <a:cs typeface="Calibri"/>
            </a:endParaRPr>
          </a:p>
        </p:txBody>
      </p:sp>
      <p:sp>
        <p:nvSpPr>
          <p:cNvPr id="4" name="Slide Number Placeholder 3"/>
          <p:cNvSpPr>
            <a:spLocks noGrp="1"/>
          </p:cNvSpPr>
          <p:nvPr>
            <p:ph type="sldNum" sz="quarter" idx="5"/>
          </p:nvPr>
        </p:nvSpPr>
        <p:spPr/>
        <p:txBody>
          <a:bodyPr/>
          <a:lstStyle/>
          <a:p>
            <a:fld id="{43518D43-D3BC-41AF-A17A-C3FC5DD19ED1}" type="slidenum">
              <a:t>10</a:t>
            </a:fld>
            <a:endParaRPr lang="en-US"/>
          </a:p>
        </p:txBody>
      </p:sp>
    </p:spTree>
    <p:extLst>
      <p:ext uri="{BB962C8B-B14F-4D97-AF65-F5344CB8AC3E}">
        <p14:creationId xmlns:p14="http://schemas.microsoft.com/office/powerpoint/2010/main" val="2264049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4BEF6-52AF-3DF4-95A0-5C575F951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1F1AB8-882A-017A-02E9-C31A540E3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111EB-C875-D6EF-4F08-939267E3DA66}"/>
              </a:ext>
            </a:extLst>
          </p:cNvPr>
          <p:cNvSpPr>
            <a:spLocks noGrp="1"/>
          </p:cNvSpPr>
          <p:nvPr>
            <p:ph type="body" idx="1"/>
          </p:nvPr>
        </p:nvSpPr>
        <p:spPr/>
        <p:txBody>
          <a:bodyPr/>
          <a:lstStyle/>
          <a:p>
            <a:r>
              <a:rPr lang="en-US" dirty="0">
                <a:cs typeface="Calibri"/>
              </a:rPr>
              <a:t>Now, we will take a look at the parameter tuning for the Gradient Boosted algorithm. </a:t>
            </a:r>
            <a:r>
              <a:rPr lang="en-US" dirty="0"/>
              <a:t>The grid includes a maximum tree depth of 7. I did not want to deepen the trees as it can lead to overfitting.  Next, there are 25 bins for feature discretization (</a:t>
            </a:r>
            <a:r>
              <a:rPr lang="en-US" dirty="0" err="1"/>
              <a:t>maxBins</a:t>
            </a:r>
            <a:r>
              <a:rPr lang="en-US" dirty="0"/>
              <a:t>). This affects how precisely features are split, but adding more bins will increase computation. Finally, there are 15 boosting iterations. More iterations  can improve accuracy but may increase the risk of overfitting or longer training times. This configuration results in a single combination, allowing the model to be tested with a focused set of tuning parameters to evaluate performance under these specific settings.</a:t>
            </a:r>
            <a:endParaRPr lang="en-US" dirty="0">
              <a:cs typeface="Calibri"/>
            </a:endParaRPr>
          </a:p>
        </p:txBody>
      </p:sp>
      <p:sp>
        <p:nvSpPr>
          <p:cNvPr id="4" name="Slide Number Placeholder 3">
            <a:extLst>
              <a:ext uri="{FF2B5EF4-FFF2-40B4-BE49-F238E27FC236}">
                <a16:creationId xmlns:a16="http://schemas.microsoft.com/office/drawing/2014/main" id="{59820329-FA64-07E8-F911-1E0061FC2FE8}"/>
              </a:ext>
            </a:extLst>
          </p:cNvPr>
          <p:cNvSpPr>
            <a:spLocks noGrp="1"/>
          </p:cNvSpPr>
          <p:nvPr>
            <p:ph type="sldNum" sz="quarter" idx="5"/>
          </p:nvPr>
        </p:nvSpPr>
        <p:spPr/>
        <p:txBody>
          <a:bodyPr/>
          <a:lstStyle/>
          <a:p>
            <a:fld id="{43518D43-D3BC-41AF-A17A-C3FC5DD19ED1}" type="slidenum">
              <a:t>11</a:t>
            </a:fld>
            <a:endParaRPr lang="en-US"/>
          </a:p>
        </p:txBody>
      </p:sp>
    </p:spTree>
    <p:extLst>
      <p:ext uri="{BB962C8B-B14F-4D97-AF65-F5344CB8AC3E}">
        <p14:creationId xmlns:p14="http://schemas.microsoft.com/office/powerpoint/2010/main" val="1891885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quantify the performance of our models, we used R-squared and RMSE. R-squared shows how well the model fit the data. The closer to 1 the better. RMSE, on the other hand, shows how far the prediction is from real values. The lower the better. Together, these metrics provide a clear picture of how well our models are performing.</a:t>
            </a:r>
          </a:p>
          <a:p>
            <a:endParaRPr lang="en-US" dirty="0"/>
          </a:p>
          <a:p>
            <a:r>
              <a:rPr lang="en-US" dirty="0"/>
              <a:t>Here are the results for our Random Forest Regression model. We evaluated its performance using both cross-validation and a simple </a:t>
            </a:r>
            <a:r>
              <a:rPr lang="en-US" dirty="0" err="1"/>
              <a:t>TrainValidation</a:t>
            </a:r>
            <a:r>
              <a:rPr lang="en-US" dirty="0"/>
              <a:t> Split. The R-squared values are around 0.84, indicating that the model explains a significant portion of the variance in flight prices. The RMSE is approximately 92, meaning our predictions are, on average, about $92 off the actual price. The training time for this model was around 65 seconds for cross-validation and about 30 seconds for the </a:t>
            </a:r>
            <a:r>
              <a:rPr lang="en-US" dirty="0" err="1"/>
              <a:t>TrainValidation</a:t>
            </a:r>
            <a:r>
              <a:rPr lang="en-US" dirty="0"/>
              <a:t> Split.</a:t>
            </a:r>
          </a:p>
          <a:p>
            <a:endParaRPr lang="en-US" dirty="0"/>
          </a:p>
          <a:p>
            <a:r>
              <a:rPr lang="en-US" dirty="0"/>
              <a:t>The Gradient Boosting model significantly outperformed the Random Forest model, achieving a higher R-squared of approximately 0.92 and a lower RMSE of around $63.3. This indicates a substantial improvement in prediction accuracy. However, this improvement came at the cost of significantly longer training times, taking over 300 seconds for cross-validation and around 173 seconds for the </a:t>
            </a:r>
            <a:r>
              <a:rPr lang="en-US" dirty="0" err="1"/>
              <a:t>TrainValidation</a:t>
            </a:r>
            <a:r>
              <a:rPr lang="en-US" dirty="0"/>
              <a:t> Split.</a:t>
            </a:r>
          </a:p>
        </p:txBody>
      </p:sp>
      <p:sp>
        <p:nvSpPr>
          <p:cNvPr id="4" name="Slide Number Placeholder 3"/>
          <p:cNvSpPr>
            <a:spLocks noGrp="1"/>
          </p:cNvSpPr>
          <p:nvPr>
            <p:ph type="sldNum" sz="quarter" idx="5"/>
          </p:nvPr>
        </p:nvSpPr>
        <p:spPr/>
        <p:txBody>
          <a:bodyPr/>
          <a:lstStyle/>
          <a:p>
            <a:fld id="{43518D43-D3BC-41AF-A17A-C3FC5DD19ED1}" type="slidenum">
              <a:rPr lang="en-US" smtClean="0"/>
              <a:t>12</a:t>
            </a:fld>
            <a:endParaRPr lang="en-US"/>
          </a:p>
        </p:txBody>
      </p:sp>
    </p:spTree>
    <p:extLst>
      <p:ext uri="{BB962C8B-B14F-4D97-AF65-F5344CB8AC3E}">
        <p14:creationId xmlns:p14="http://schemas.microsoft.com/office/powerpoint/2010/main" val="1985459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of our results, both algorithms demonstrated consistent performance regardless of the evaluation strategy. However, Gradient Boosting clearly provided superior prediction accuracy with a higher R-squared and lower RMSE. It's important to note the trade-off here: the increased accuracy of Gradient Boosting came with a considerably longer training time compared to Random Forest. The choice between these models in a real-world scenario would depend on the specific requirements for accuracy and the available computational resources and time constraints.</a:t>
            </a:r>
          </a:p>
        </p:txBody>
      </p:sp>
      <p:sp>
        <p:nvSpPr>
          <p:cNvPr id="4" name="Slide Number Placeholder 3"/>
          <p:cNvSpPr>
            <a:spLocks noGrp="1"/>
          </p:cNvSpPr>
          <p:nvPr>
            <p:ph type="sldNum" sz="quarter" idx="5"/>
          </p:nvPr>
        </p:nvSpPr>
        <p:spPr/>
        <p:txBody>
          <a:bodyPr/>
          <a:lstStyle/>
          <a:p>
            <a:fld id="{43518D43-D3BC-41AF-A17A-C3FC5DD19ED1}" type="slidenum">
              <a:rPr lang="en-US" smtClean="0"/>
              <a:t>13</a:t>
            </a:fld>
            <a:endParaRPr lang="en-US"/>
          </a:p>
        </p:txBody>
      </p:sp>
    </p:spTree>
    <p:extLst>
      <p:ext uri="{BB962C8B-B14F-4D97-AF65-F5344CB8AC3E}">
        <p14:creationId xmlns:p14="http://schemas.microsoft.com/office/powerpoint/2010/main" val="4123500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project demonstrates the potential of machine learning to accurately forecast flight prices. This capability can be transformative for airline operations, enabling smarter pricing decisions, optimized capacity planning, and ultimately supporting long-term strategic goals.</a:t>
            </a:r>
          </a:p>
          <a:p>
            <a:endParaRPr lang="en-US" dirty="0"/>
          </a:p>
          <a:p>
            <a:r>
              <a:rPr lang="en-US" dirty="0"/>
              <a:t>Looking ahead, there are several avenues for future improvement. I could expand the range of predictive inputs by incorporating real-time data such as current booking patterns, potential weather disruptions, and competitor pricing. These dynamic factors could significantly enhance the precision of our forecasts. We could also explore more advanced machine learning methods, including deep learning architectures, which might further elevate model performance. </a:t>
            </a:r>
          </a:p>
        </p:txBody>
      </p:sp>
      <p:sp>
        <p:nvSpPr>
          <p:cNvPr id="4" name="Slide Number Placeholder 3"/>
          <p:cNvSpPr>
            <a:spLocks noGrp="1"/>
          </p:cNvSpPr>
          <p:nvPr>
            <p:ph type="sldNum" sz="quarter" idx="5"/>
          </p:nvPr>
        </p:nvSpPr>
        <p:spPr/>
        <p:txBody>
          <a:bodyPr/>
          <a:lstStyle/>
          <a:p>
            <a:fld id="{43518D43-D3BC-41AF-A17A-C3FC5DD19ED1}" type="slidenum">
              <a:rPr lang="en-US" smtClean="0"/>
              <a:t>14</a:t>
            </a:fld>
            <a:endParaRPr lang="en-US"/>
          </a:p>
        </p:txBody>
      </p:sp>
    </p:spTree>
    <p:extLst>
      <p:ext uri="{BB962C8B-B14F-4D97-AF65-F5344CB8AC3E}">
        <p14:creationId xmlns:p14="http://schemas.microsoft.com/office/powerpoint/2010/main" val="119985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Understanding why flight prices change constantly is really important in the airline industry. These prices can be affected by several different factors. Analyzing these factors can be incredibly beneficial for both consumers and airlines. It can help the consumer to make smart booking decisions and to find the best deals. On the other hand, airlines can benefit by enabling them to optimize their pricing strategies for better competitiveness and profitability. In this project, I will analyze flight prices using machine learning models to accurately predict fares based on key features such as flight date, origin and destination airports, and base fare.</a:t>
            </a:r>
            <a:endParaRPr lang="en-US" sz="1200" dirty="0"/>
          </a:p>
          <a:p>
            <a:endParaRPr lang="en-US" dirty="0">
              <a:cs typeface="Calibri"/>
            </a:endParaRPr>
          </a:p>
        </p:txBody>
      </p:sp>
      <p:sp>
        <p:nvSpPr>
          <p:cNvPr id="4" name="Slide Number Placeholder 3"/>
          <p:cNvSpPr>
            <a:spLocks noGrp="1"/>
          </p:cNvSpPr>
          <p:nvPr>
            <p:ph type="sldNum" sz="quarter" idx="5"/>
          </p:nvPr>
        </p:nvSpPr>
        <p:spPr/>
        <p:txBody>
          <a:bodyPr/>
          <a:lstStyle/>
          <a:p>
            <a:fld id="{43518D43-D3BC-41AF-A17A-C3FC5DD19ED1}" type="slidenum">
              <a:t>2</a:t>
            </a:fld>
            <a:endParaRPr lang="en-US"/>
          </a:p>
        </p:txBody>
      </p:sp>
    </p:spTree>
    <p:extLst>
      <p:ext uri="{BB962C8B-B14F-4D97-AF65-F5344CB8AC3E}">
        <p14:creationId xmlns:p14="http://schemas.microsoft.com/office/powerpoint/2010/main" val="190990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project, I primarily used the Databricks Community Edition for developing and training our machine learning models. Databricks provide a Spark environment and the version that was used was 9.1 with a memory of 15.3GB, 2 cores and 1 nodes. For the final model execution, we leveraged </a:t>
            </a:r>
            <a:r>
              <a:rPr lang="en-US" dirty="0" err="1">
                <a:cs typeface="Calibri"/>
              </a:rPr>
              <a:t>PySpark</a:t>
            </a:r>
            <a:r>
              <a:rPr lang="en-US" dirty="0">
                <a:cs typeface="Calibri"/>
              </a:rPr>
              <a:t> CLI through the Hadoop File System, which had its own set of hardware specifications across a cluster of nodes</a:t>
            </a:r>
          </a:p>
        </p:txBody>
      </p:sp>
      <p:sp>
        <p:nvSpPr>
          <p:cNvPr id="4" name="Slide Number Placeholder 3"/>
          <p:cNvSpPr>
            <a:spLocks noGrp="1"/>
          </p:cNvSpPr>
          <p:nvPr>
            <p:ph type="sldNum" sz="quarter" idx="5"/>
          </p:nvPr>
        </p:nvSpPr>
        <p:spPr/>
        <p:txBody>
          <a:bodyPr/>
          <a:lstStyle/>
          <a:p>
            <a:fld id="{43518D43-D3BC-41AF-A17A-C3FC5DD19ED1}" type="slidenum">
              <a:t>3</a:t>
            </a:fld>
            <a:endParaRPr lang="en-US"/>
          </a:p>
        </p:txBody>
      </p:sp>
    </p:spTree>
    <p:extLst>
      <p:ext uri="{BB962C8B-B14F-4D97-AF65-F5344CB8AC3E}">
        <p14:creationId xmlns:p14="http://schemas.microsoft.com/office/powerpoint/2010/main" val="314611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data I used for this project comes from Kaggle and includes information on flights within the US between April and October of 2022, covering major airports. This dataset provides valuable insights into the dynamics of flight pricing. My primary goal was to build machine learning models that can accurately predict flight prices based on key information such as the flight date, the origin and destination airports, and the base fare. Here is the link of where this dataset can be found. It's a substantial dataset, approximately 2.95 gigabytes in size, containing a wealth of information about individual flight ticket purchases.</a:t>
            </a:r>
          </a:p>
        </p:txBody>
      </p:sp>
      <p:sp>
        <p:nvSpPr>
          <p:cNvPr id="4" name="Slide Number Placeholder 3"/>
          <p:cNvSpPr>
            <a:spLocks noGrp="1"/>
          </p:cNvSpPr>
          <p:nvPr>
            <p:ph type="sldNum" sz="quarter" idx="5"/>
          </p:nvPr>
        </p:nvSpPr>
        <p:spPr/>
        <p:txBody>
          <a:bodyPr/>
          <a:lstStyle/>
          <a:p>
            <a:fld id="{43518D43-D3BC-41AF-A17A-C3FC5DD19ED1}" type="slidenum">
              <a:t>4</a:t>
            </a:fld>
            <a:endParaRPr lang="en-US"/>
          </a:p>
        </p:txBody>
      </p:sp>
    </p:spTree>
    <p:extLst>
      <p:ext uri="{BB962C8B-B14F-4D97-AF65-F5344CB8AC3E}">
        <p14:creationId xmlns:p14="http://schemas.microsoft.com/office/powerpoint/2010/main" val="250745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Before we could train my models, a crucial step was data processing. Data processing is the essential process of taking raw, often messy data and transforming it into a clean, organized, and useful format for analysis. Raw data is rarely in a state that's directly suitable for machine learning. For this project, the data processing that was done was removing irrelevant column, extracting and parsing data and handling missing values.</a:t>
            </a:r>
          </a:p>
        </p:txBody>
      </p:sp>
      <p:sp>
        <p:nvSpPr>
          <p:cNvPr id="4" name="Slide Number Placeholder 3"/>
          <p:cNvSpPr>
            <a:spLocks noGrp="1"/>
          </p:cNvSpPr>
          <p:nvPr>
            <p:ph type="sldNum" sz="quarter" idx="5"/>
          </p:nvPr>
        </p:nvSpPr>
        <p:spPr/>
        <p:txBody>
          <a:bodyPr/>
          <a:lstStyle/>
          <a:p>
            <a:fld id="{43518D43-D3BC-41AF-A17A-C3FC5DD19ED1}" type="slidenum">
              <a:t>5</a:t>
            </a:fld>
            <a:endParaRPr lang="en-US"/>
          </a:p>
        </p:txBody>
      </p:sp>
    </p:spTree>
    <p:extLst>
      <p:ext uri="{BB962C8B-B14F-4D97-AF65-F5344CB8AC3E}">
        <p14:creationId xmlns:p14="http://schemas.microsoft.com/office/powerpoint/2010/main" val="1785594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the irrelevant columns that were not going to be used were removed, since not all the columns were going to be used in building the machine learning model. I used the function drop to remove the columns from the data frame that was created. </a:t>
            </a:r>
          </a:p>
        </p:txBody>
      </p:sp>
      <p:sp>
        <p:nvSpPr>
          <p:cNvPr id="4" name="Slide Number Placeholder 3"/>
          <p:cNvSpPr>
            <a:spLocks noGrp="1"/>
          </p:cNvSpPr>
          <p:nvPr>
            <p:ph type="sldNum" sz="quarter" idx="5"/>
          </p:nvPr>
        </p:nvSpPr>
        <p:spPr/>
        <p:txBody>
          <a:bodyPr/>
          <a:lstStyle/>
          <a:p>
            <a:fld id="{43518D43-D3BC-41AF-A17A-C3FC5DD19ED1}" type="slidenum">
              <a:rPr lang="en-US" smtClean="0"/>
              <a:t>6</a:t>
            </a:fld>
            <a:endParaRPr lang="en-US"/>
          </a:p>
        </p:txBody>
      </p:sp>
    </p:spTree>
    <p:extLst>
      <p:ext uri="{BB962C8B-B14F-4D97-AF65-F5344CB8AC3E}">
        <p14:creationId xmlns:p14="http://schemas.microsoft.com/office/powerpoint/2010/main" val="260316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columns contain data that cannot be directly used by machine learning algorithms. To make the data more usable, it was necessary to parse or extract relevant information from these columns. For example, from the </a:t>
            </a:r>
            <a:r>
              <a:rPr lang="en-US" dirty="0" err="1"/>
              <a:t>flightDate</a:t>
            </a:r>
            <a:r>
              <a:rPr lang="en-US" dirty="0"/>
              <a:t> column, I extracted the month, day, and year into three separate columns. The travel duration was also in a format that was difficult to work with, so I created a function that converted it into total minutes using regular expressions. Additionally, missing values were handled by replacing them with zeros.</a:t>
            </a:r>
          </a:p>
        </p:txBody>
      </p:sp>
      <p:sp>
        <p:nvSpPr>
          <p:cNvPr id="4" name="Slide Number Placeholder 3"/>
          <p:cNvSpPr>
            <a:spLocks noGrp="1"/>
          </p:cNvSpPr>
          <p:nvPr>
            <p:ph type="sldNum" sz="quarter" idx="5"/>
          </p:nvPr>
        </p:nvSpPr>
        <p:spPr/>
        <p:txBody>
          <a:bodyPr/>
          <a:lstStyle/>
          <a:p>
            <a:fld id="{43518D43-D3BC-41AF-A17A-C3FC5DD19ED1}" type="slidenum">
              <a:rPr lang="en-US" smtClean="0"/>
              <a:t>7</a:t>
            </a:fld>
            <a:endParaRPr lang="en-US"/>
          </a:p>
        </p:txBody>
      </p:sp>
    </p:spTree>
    <p:extLst>
      <p:ext uri="{BB962C8B-B14F-4D97-AF65-F5344CB8AC3E}">
        <p14:creationId xmlns:p14="http://schemas.microsoft.com/office/powerpoint/2010/main" val="102893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data was clean and properly formatted, the next step was feature selection. Features are the columns that will be used to train the model. Feature selection involves identifying the most important variables that significantly influence our target outcome. To select the most important features, I used a technique called feature importance. This assigns a score to each input feature in our model, reflecting how much each feature contributes to the model's predictions. A higher score indicates a greater impact. We assessed feature importance using the Random Forest Regression model. The top four features with the highest importance are </a:t>
            </a:r>
            <a:r>
              <a:rPr lang="en-US" sz="1200" dirty="0" err="1"/>
              <a:t>baseFare</a:t>
            </a:r>
            <a:r>
              <a:rPr lang="en-US" sz="1200" dirty="0"/>
              <a:t>, </a:t>
            </a:r>
            <a:r>
              <a:rPr lang="en-US" sz="1200" dirty="0" err="1"/>
              <a:t>totalTravelDistance</a:t>
            </a:r>
            <a:r>
              <a:rPr lang="en-US" sz="1200" dirty="0"/>
              <a:t>, </a:t>
            </a:r>
            <a:r>
              <a:rPr lang="en-US" sz="1200" dirty="0" err="1"/>
              <a:t>TravelDurationMin</a:t>
            </a:r>
            <a:r>
              <a:rPr lang="en-US" sz="1200" dirty="0"/>
              <a:t>, and </a:t>
            </a:r>
            <a:r>
              <a:rPr lang="en-US" sz="1200" dirty="0" err="1"/>
              <a:t>DestinationAirportID</a:t>
            </a:r>
            <a:r>
              <a:rPr lang="en-US" sz="1200" dirty="0"/>
              <a:t>.</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3518D43-D3BC-41AF-A17A-C3FC5DD19ED1}" type="slidenum">
              <a:rPr lang="en-US" smtClean="0"/>
              <a:t>8</a:t>
            </a:fld>
            <a:endParaRPr lang="en-US"/>
          </a:p>
        </p:txBody>
      </p:sp>
    </p:spTree>
    <p:extLst>
      <p:ext uri="{BB962C8B-B14F-4D97-AF65-F5344CB8AC3E}">
        <p14:creationId xmlns:p14="http://schemas.microsoft.com/office/powerpoint/2010/main" val="181950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0" dirty="0"/>
              <a:t>The two algorithms that I choose for this project are Random Forest and Gradient Boosted. Random Forest build multiple decision trees and then average their predictions. This approach helps prevents overfitting. Gradient Boosted Trees help improve prediction accuracy by sequentially building multiple decision trees, each tree correcting the errors of the previous one. This makes them effective at handling complex patterns in data.</a:t>
            </a:r>
          </a:p>
          <a:p>
            <a:endParaRPr lang="en-US" b="0" dirty="0">
              <a:cs typeface="Calibri"/>
            </a:endParaRPr>
          </a:p>
        </p:txBody>
      </p:sp>
      <p:sp>
        <p:nvSpPr>
          <p:cNvPr id="4" name="Slide Number Placeholder 3"/>
          <p:cNvSpPr>
            <a:spLocks noGrp="1"/>
          </p:cNvSpPr>
          <p:nvPr>
            <p:ph type="sldNum" sz="quarter" idx="5"/>
          </p:nvPr>
        </p:nvSpPr>
        <p:spPr/>
        <p:txBody>
          <a:bodyPr/>
          <a:lstStyle/>
          <a:p>
            <a:fld id="{43518D43-D3BC-41AF-A17A-C3FC5DD19ED1}" type="slidenum">
              <a:t>9</a:t>
            </a:fld>
            <a:endParaRPr lang="en-US"/>
          </a:p>
        </p:txBody>
      </p:sp>
    </p:spTree>
    <p:extLst>
      <p:ext uri="{BB962C8B-B14F-4D97-AF65-F5344CB8AC3E}">
        <p14:creationId xmlns:p14="http://schemas.microsoft.com/office/powerpoint/2010/main" val="150678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02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4552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056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0364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510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3567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094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6042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46CE7D5-CF57-46EF-B807-FDD0502418D4}" type="datetimeFigureOut">
              <a:rPr lang="en-US" smtClean="0"/>
              <a:t>4/15/2025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0207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46CE7D5-CF57-46EF-B807-FDD0502418D4}" type="datetimeFigureOut">
              <a:rPr lang="en-US" smtClean="0"/>
              <a:t>4/15/2025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729272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787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46CE7D5-CF57-46EF-B807-FDD0502418D4}" type="datetimeFigureOut">
              <a:rPr lang="en-US" smtClean="0"/>
              <a:t>4/15/2025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0EA680-D336-4FF7-8B7A-9848BB0A1C3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405807"/>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dilwong/flightprices" TargetMode="External"/><Relationship Id="rId2" Type="http://schemas.openxmlformats.org/officeDocument/2006/relationships/hyperlink" Target="https://github.com/mperez13/flightPrices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738877"/>
            <a:ext cx="10058400" cy="2514362"/>
          </a:xfrm>
        </p:spPr>
        <p:txBody>
          <a:bodyPr/>
          <a:lstStyle/>
          <a:p>
            <a:r>
              <a:rPr lang="en-US" dirty="0"/>
              <a:t>Flight Prices </a:t>
            </a:r>
            <a:br>
              <a:rPr lang="en-US" dirty="0"/>
            </a:br>
            <a:r>
              <a:rPr lang="en-US" dirty="0"/>
              <a:t>Prediction Model</a:t>
            </a:r>
          </a:p>
        </p:txBody>
      </p:sp>
      <p:sp>
        <p:nvSpPr>
          <p:cNvPr id="3" name="Subtitle 2"/>
          <p:cNvSpPr>
            <a:spLocks noGrp="1"/>
          </p:cNvSpPr>
          <p:nvPr>
            <p:ph type="subTitle" idx="1"/>
          </p:nvPr>
        </p:nvSpPr>
        <p:spPr>
          <a:xfrm>
            <a:off x="1370693" y="4597051"/>
            <a:ext cx="9440034" cy="1515649"/>
          </a:xfrm>
        </p:spPr>
        <p:txBody>
          <a:bodyPr vert="horz" lIns="91440" tIns="45720" rIns="91440" bIns="45720" rtlCol="0" anchor="t">
            <a:normAutofit fontScale="92500" lnSpcReduction="10000"/>
          </a:bodyPr>
          <a:lstStyle/>
          <a:p>
            <a:r>
              <a:rPr lang="en-US" sz="2800" dirty="0"/>
              <a:t>Maria Perez</a:t>
            </a:r>
          </a:p>
          <a:p>
            <a:r>
              <a:rPr lang="en-US" sz="2800" dirty="0"/>
              <a:t>CIS 5560 – Intro to Big Data</a:t>
            </a:r>
          </a:p>
          <a:p>
            <a:r>
              <a:rPr lang="en-US" sz="2800" dirty="0"/>
              <a:t>Professor </a:t>
            </a:r>
            <a:r>
              <a:rPr lang="en-US" sz="2800" dirty="0" err="1"/>
              <a:t>Jongwook</a:t>
            </a:r>
            <a:r>
              <a:rPr lang="en-US" sz="2800" dirty="0"/>
              <a:t> Woo</a:t>
            </a:r>
          </a:p>
          <a:p>
            <a:endParaRPr lang="en-US" sz="28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4B159-AE65-676C-2364-872C09A52C1A}"/>
              </a:ext>
            </a:extLst>
          </p:cNvPr>
          <p:cNvSpPr>
            <a:spLocks noGrp="1"/>
          </p:cNvSpPr>
          <p:nvPr>
            <p:ph type="title"/>
          </p:nvPr>
        </p:nvSpPr>
        <p:spPr/>
        <p:txBody>
          <a:bodyPr/>
          <a:lstStyle/>
          <a:p>
            <a:r>
              <a:rPr lang="en-US" dirty="0"/>
              <a:t>Parameter Tuning – Random Forest</a:t>
            </a:r>
          </a:p>
        </p:txBody>
      </p:sp>
      <p:pic>
        <p:nvPicPr>
          <p:cNvPr id="4" name="Picture 3" descr="A screenshot of a computer&#10;&#10;AI-generated content may be incorrect.">
            <a:extLst>
              <a:ext uri="{FF2B5EF4-FFF2-40B4-BE49-F238E27FC236}">
                <a16:creationId xmlns:a16="http://schemas.microsoft.com/office/drawing/2014/main" id="{357EDF2B-F28C-6F22-19D2-C4A1766FC91B}"/>
              </a:ext>
            </a:extLst>
          </p:cNvPr>
          <p:cNvPicPr>
            <a:picLocks noChangeAspect="1"/>
          </p:cNvPicPr>
          <p:nvPr/>
        </p:nvPicPr>
        <p:blipFill>
          <a:blip r:embed="rId3"/>
          <a:srcRect l="4816" t="28119" r="7960" b="11189"/>
          <a:stretch/>
        </p:blipFill>
        <p:spPr>
          <a:xfrm>
            <a:off x="1097279" y="4411979"/>
            <a:ext cx="10296939" cy="1500321"/>
          </a:xfrm>
          <a:prstGeom prst="rect">
            <a:avLst/>
          </a:prstGeom>
        </p:spPr>
      </p:pic>
      <p:sp>
        <p:nvSpPr>
          <p:cNvPr id="6" name="TextBox 5">
            <a:extLst>
              <a:ext uri="{FF2B5EF4-FFF2-40B4-BE49-F238E27FC236}">
                <a16:creationId xmlns:a16="http://schemas.microsoft.com/office/drawing/2014/main" id="{1505B56C-52E5-FE6F-D17A-AAF845B55038}"/>
              </a:ext>
            </a:extLst>
          </p:cNvPr>
          <p:cNvSpPr txBox="1"/>
          <p:nvPr/>
        </p:nvSpPr>
        <p:spPr>
          <a:xfrm>
            <a:off x="978010" y="1844703"/>
            <a:ext cx="10734262" cy="2246769"/>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Parameter tuning or hyperparameter tunning is used to improve the model’s performance by finding the best settings</a:t>
            </a:r>
          </a:p>
          <a:p>
            <a:pPr marL="457200" indent="-457200">
              <a:buFont typeface="Wingdings" panose="05000000000000000000" pitchFamily="2" charset="2"/>
              <a:buChar char="v"/>
            </a:pPr>
            <a:r>
              <a:rPr lang="en-US" sz="2800" dirty="0" err="1"/>
              <a:t>numTrees</a:t>
            </a:r>
            <a:r>
              <a:rPr lang="en-US" sz="2800" dirty="0"/>
              <a:t> control how many decision trees are used</a:t>
            </a:r>
          </a:p>
          <a:p>
            <a:pPr marL="457200" indent="-457200">
              <a:buFont typeface="Wingdings" panose="05000000000000000000" pitchFamily="2" charset="2"/>
              <a:buChar char="v"/>
            </a:pPr>
            <a:r>
              <a:rPr lang="en-US" sz="2800" dirty="0" err="1"/>
              <a:t>maxDepth</a:t>
            </a:r>
            <a:r>
              <a:rPr lang="en-US" sz="2800" dirty="0"/>
              <a:t> limits the depth of each tree, which helps control model complexity</a:t>
            </a:r>
          </a:p>
        </p:txBody>
      </p:sp>
    </p:spTree>
    <p:extLst>
      <p:ext uri="{BB962C8B-B14F-4D97-AF65-F5344CB8AC3E}">
        <p14:creationId xmlns:p14="http://schemas.microsoft.com/office/powerpoint/2010/main" val="3652400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26C31-AA45-120C-2FA6-7752A3EB6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E1CCE-EF79-DE61-68A5-698C319D7FA7}"/>
              </a:ext>
            </a:extLst>
          </p:cNvPr>
          <p:cNvSpPr>
            <a:spLocks noGrp="1"/>
          </p:cNvSpPr>
          <p:nvPr>
            <p:ph type="title"/>
          </p:nvPr>
        </p:nvSpPr>
        <p:spPr/>
        <p:txBody>
          <a:bodyPr/>
          <a:lstStyle/>
          <a:p>
            <a:r>
              <a:rPr lang="en-US" dirty="0"/>
              <a:t>Parameter Tuning – Gradient Boosted</a:t>
            </a:r>
          </a:p>
        </p:txBody>
      </p:sp>
      <p:pic>
        <p:nvPicPr>
          <p:cNvPr id="5" name="Picture 4" descr="A screenshot of a computer&#10;&#10;AI-generated content may be incorrect.">
            <a:extLst>
              <a:ext uri="{FF2B5EF4-FFF2-40B4-BE49-F238E27FC236}">
                <a16:creationId xmlns:a16="http://schemas.microsoft.com/office/drawing/2014/main" id="{1E86E18F-E91C-D4A1-025E-016EE94902CA}"/>
              </a:ext>
            </a:extLst>
          </p:cNvPr>
          <p:cNvPicPr>
            <a:picLocks noChangeAspect="1"/>
          </p:cNvPicPr>
          <p:nvPr/>
        </p:nvPicPr>
        <p:blipFill>
          <a:blip r:embed="rId3"/>
          <a:srcRect l="5095" t="22753" r="26544" b="12538"/>
          <a:stretch/>
        </p:blipFill>
        <p:spPr>
          <a:xfrm>
            <a:off x="1861929" y="4266972"/>
            <a:ext cx="8468141" cy="1889175"/>
          </a:xfrm>
          <a:prstGeom prst="rect">
            <a:avLst/>
          </a:prstGeom>
        </p:spPr>
      </p:pic>
      <p:sp>
        <p:nvSpPr>
          <p:cNvPr id="3" name="TextBox 2">
            <a:extLst>
              <a:ext uri="{FF2B5EF4-FFF2-40B4-BE49-F238E27FC236}">
                <a16:creationId xmlns:a16="http://schemas.microsoft.com/office/drawing/2014/main" id="{F3AF7533-C0A6-816D-C502-4B316E37A792}"/>
              </a:ext>
            </a:extLst>
          </p:cNvPr>
          <p:cNvSpPr txBox="1"/>
          <p:nvPr/>
        </p:nvSpPr>
        <p:spPr>
          <a:xfrm>
            <a:off x="1216550" y="1948070"/>
            <a:ext cx="9819860" cy="2246769"/>
          </a:xfrm>
          <a:prstGeom prst="rect">
            <a:avLst/>
          </a:prstGeom>
          <a:noFill/>
        </p:spPr>
        <p:txBody>
          <a:bodyPr wrap="square" rtlCol="0">
            <a:spAutoFit/>
          </a:bodyPr>
          <a:lstStyle/>
          <a:p>
            <a:pPr marL="285750" indent="-285750">
              <a:buFont typeface="Wingdings" panose="05000000000000000000" pitchFamily="2" charset="2"/>
              <a:buChar char="v"/>
            </a:pPr>
            <a:r>
              <a:rPr lang="en-US" sz="2800" dirty="0" err="1"/>
              <a:t>maxDepth</a:t>
            </a:r>
            <a:r>
              <a:rPr lang="en-US" sz="2800" dirty="0"/>
              <a:t>: controls how deep each tree can grow. Helps manage model complexity.</a:t>
            </a:r>
          </a:p>
          <a:p>
            <a:pPr marL="285750" indent="-285750">
              <a:buFont typeface="Wingdings" panose="05000000000000000000" pitchFamily="2" charset="2"/>
              <a:buChar char="v"/>
            </a:pPr>
            <a:r>
              <a:rPr lang="en-US" sz="2800" dirty="0" err="1"/>
              <a:t>maxBins</a:t>
            </a:r>
            <a:r>
              <a:rPr lang="en-US" sz="2800" dirty="0"/>
              <a:t>: number of bins used to discretize continuous features. Affects feature splitting.</a:t>
            </a:r>
          </a:p>
          <a:p>
            <a:pPr marL="285750" indent="-285750">
              <a:buFont typeface="Wingdings" panose="05000000000000000000" pitchFamily="2" charset="2"/>
              <a:buChar char="v"/>
            </a:pPr>
            <a:r>
              <a:rPr lang="en-US" sz="2800" dirty="0" err="1"/>
              <a:t>maxIter</a:t>
            </a:r>
            <a:r>
              <a:rPr lang="en-US" sz="2800" dirty="0"/>
              <a:t>: number of boosting iterations.</a:t>
            </a:r>
          </a:p>
        </p:txBody>
      </p:sp>
    </p:spTree>
    <p:extLst>
      <p:ext uri="{BB962C8B-B14F-4D97-AF65-F5344CB8AC3E}">
        <p14:creationId xmlns:p14="http://schemas.microsoft.com/office/powerpoint/2010/main" val="3827742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3EAB0-2D01-5105-B1CB-003B80C27686}"/>
              </a:ext>
            </a:extLst>
          </p:cNvPr>
          <p:cNvSpPr>
            <a:spLocks noGrp="1"/>
          </p:cNvSpPr>
          <p:nvPr>
            <p:ph type="title"/>
          </p:nvPr>
        </p:nvSpPr>
        <p:spPr/>
        <p:txBody>
          <a:bodyPr/>
          <a:lstStyle/>
          <a:p>
            <a:r>
              <a:rPr lang="en-US" dirty="0"/>
              <a:t>Comparing Models</a:t>
            </a:r>
          </a:p>
        </p:txBody>
      </p:sp>
      <p:graphicFrame>
        <p:nvGraphicFramePr>
          <p:cNvPr id="7" name="Table 6">
            <a:extLst>
              <a:ext uri="{FF2B5EF4-FFF2-40B4-BE49-F238E27FC236}">
                <a16:creationId xmlns:a16="http://schemas.microsoft.com/office/drawing/2014/main" id="{2D1E745E-150D-E524-FBB6-24068A2FEA5A}"/>
              </a:ext>
            </a:extLst>
          </p:cNvPr>
          <p:cNvGraphicFramePr>
            <a:graphicFrameLocks noGrp="1"/>
          </p:cNvGraphicFramePr>
          <p:nvPr>
            <p:extLst>
              <p:ext uri="{D42A27DB-BD31-4B8C-83A1-F6EECF244321}">
                <p14:modId xmlns:p14="http://schemas.microsoft.com/office/powerpoint/2010/main" val="1499812358"/>
              </p:ext>
            </p:extLst>
          </p:nvPr>
        </p:nvGraphicFramePr>
        <p:xfrm>
          <a:off x="455875" y="4282246"/>
          <a:ext cx="5390984" cy="1525950"/>
        </p:xfrm>
        <a:graphic>
          <a:graphicData uri="http://schemas.openxmlformats.org/drawingml/2006/table">
            <a:tbl>
              <a:tblPr firstCol="1" bandRow="1">
                <a:tableStyleId>{5C22544A-7EE6-4342-B048-85BDC9FD1C3A}</a:tableStyleId>
              </a:tblPr>
              <a:tblGrid>
                <a:gridCol w="2104445">
                  <a:extLst>
                    <a:ext uri="{9D8B030D-6E8A-4147-A177-3AD203B41FA5}">
                      <a16:colId xmlns:a16="http://schemas.microsoft.com/office/drawing/2014/main" val="882346667"/>
                    </a:ext>
                  </a:extLst>
                </a:gridCol>
                <a:gridCol w="993913">
                  <a:extLst>
                    <a:ext uri="{9D8B030D-6E8A-4147-A177-3AD203B41FA5}">
                      <a16:colId xmlns:a16="http://schemas.microsoft.com/office/drawing/2014/main" val="755304774"/>
                    </a:ext>
                  </a:extLst>
                </a:gridCol>
                <a:gridCol w="978011">
                  <a:extLst>
                    <a:ext uri="{9D8B030D-6E8A-4147-A177-3AD203B41FA5}">
                      <a16:colId xmlns:a16="http://schemas.microsoft.com/office/drawing/2014/main" val="2672591596"/>
                    </a:ext>
                  </a:extLst>
                </a:gridCol>
                <a:gridCol w="1314615">
                  <a:extLst>
                    <a:ext uri="{9D8B030D-6E8A-4147-A177-3AD203B41FA5}">
                      <a16:colId xmlns:a16="http://schemas.microsoft.com/office/drawing/2014/main" val="4200291542"/>
                    </a:ext>
                  </a:extLst>
                </a:gridCol>
              </a:tblGrid>
              <a:tr h="508650">
                <a:tc>
                  <a:txBody>
                    <a:bodyPr/>
                    <a:lstStyle/>
                    <a:p>
                      <a:r>
                        <a:rPr lang="en-US" b="1" dirty="0">
                          <a:solidFill>
                            <a:schemeClr val="bg1"/>
                          </a:solidFill>
                        </a:rPr>
                        <a:t>RANDOM FOREST</a:t>
                      </a:r>
                    </a:p>
                  </a:txBody>
                  <a:tcPr/>
                </a:tc>
                <a:tc>
                  <a:txBody>
                    <a:bodyPr/>
                    <a:lstStyle/>
                    <a:p>
                      <a:pPr algn="ctr"/>
                      <a:r>
                        <a:rPr lang="en-US" dirty="0"/>
                        <a:t>R</a:t>
                      </a:r>
                      <a:r>
                        <a:rPr lang="en-US" baseline="30000" dirty="0"/>
                        <a:t>2</a:t>
                      </a:r>
                      <a:endParaRPr lang="en-US" dirty="0"/>
                    </a:p>
                  </a:txBody>
                  <a:tcPr/>
                </a:tc>
                <a:tc>
                  <a:txBody>
                    <a:bodyPr/>
                    <a:lstStyle/>
                    <a:p>
                      <a:pPr algn="ctr"/>
                      <a:r>
                        <a:rPr lang="en-US" dirty="0"/>
                        <a:t>RMSE</a:t>
                      </a:r>
                    </a:p>
                  </a:txBody>
                  <a:tcPr/>
                </a:tc>
                <a:tc>
                  <a:txBody>
                    <a:bodyPr/>
                    <a:lstStyle/>
                    <a:p>
                      <a:pPr algn="ctr"/>
                      <a:r>
                        <a:rPr lang="en-US" dirty="0"/>
                        <a:t>Time (sec) </a:t>
                      </a:r>
                    </a:p>
                  </a:txBody>
                  <a:tcPr/>
                </a:tc>
                <a:extLst>
                  <a:ext uri="{0D108BD9-81ED-4DB2-BD59-A6C34878D82A}">
                    <a16:rowId xmlns:a16="http://schemas.microsoft.com/office/drawing/2014/main" val="513225879"/>
                  </a:ext>
                </a:extLst>
              </a:tr>
              <a:tr h="508650">
                <a:tc>
                  <a:txBody>
                    <a:bodyPr/>
                    <a:lstStyle/>
                    <a:p>
                      <a:r>
                        <a:rPr lang="en-US" b="0" dirty="0"/>
                        <a:t>Cross Validation</a:t>
                      </a:r>
                    </a:p>
                  </a:txBody>
                  <a:tcPr/>
                </a:tc>
                <a:tc>
                  <a:txBody>
                    <a:bodyPr/>
                    <a:lstStyle/>
                    <a:p>
                      <a:pPr algn="ctr"/>
                      <a:r>
                        <a:rPr lang="en-US" dirty="0"/>
                        <a:t>0.8393</a:t>
                      </a:r>
                    </a:p>
                  </a:txBody>
                  <a:tcPr/>
                </a:tc>
                <a:tc>
                  <a:txBody>
                    <a:bodyPr/>
                    <a:lstStyle/>
                    <a:p>
                      <a:pPr algn="ctr"/>
                      <a:r>
                        <a:rPr lang="en-US" dirty="0"/>
                        <a:t>92.02</a:t>
                      </a:r>
                    </a:p>
                  </a:txBody>
                  <a:tcPr/>
                </a:tc>
                <a:tc>
                  <a:txBody>
                    <a:bodyPr/>
                    <a:lstStyle/>
                    <a:p>
                      <a:pPr algn="ctr"/>
                      <a:r>
                        <a:rPr lang="en-US" dirty="0"/>
                        <a:t>64.95</a:t>
                      </a:r>
                    </a:p>
                  </a:txBody>
                  <a:tcPr/>
                </a:tc>
                <a:extLst>
                  <a:ext uri="{0D108BD9-81ED-4DB2-BD59-A6C34878D82A}">
                    <a16:rowId xmlns:a16="http://schemas.microsoft.com/office/drawing/2014/main" val="2480509432"/>
                  </a:ext>
                </a:extLst>
              </a:tr>
              <a:tr h="5086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TrainValidationSplit</a:t>
                      </a:r>
                      <a:endParaRPr lang="en-US" b="0" dirty="0"/>
                    </a:p>
                  </a:txBody>
                  <a:tcPr/>
                </a:tc>
                <a:tc>
                  <a:txBody>
                    <a:bodyPr/>
                    <a:lstStyle/>
                    <a:p>
                      <a:pPr algn="ctr"/>
                      <a:r>
                        <a:rPr lang="en-US" dirty="0"/>
                        <a:t>0.8393</a:t>
                      </a:r>
                    </a:p>
                  </a:txBody>
                  <a:tcPr/>
                </a:tc>
                <a:tc>
                  <a:txBody>
                    <a:bodyPr/>
                    <a:lstStyle/>
                    <a:p>
                      <a:pPr algn="ctr"/>
                      <a:r>
                        <a:rPr lang="en-US" dirty="0"/>
                        <a:t>92.02</a:t>
                      </a:r>
                    </a:p>
                  </a:txBody>
                  <a:tcPr/>
                </a:tc>
                <a:tc>
                  <a:txBody>
                    <a:bodyPr/>
                    <a:lstStyle/>
                    <a:p>
                      <a:pPr algn="ctr"/>
                      <a:r>
                        <a:rPr lang="en-US" dirty="0"/>
                        <a:t>30.51</a:t>
                      </a:r>
                    </a:p>
                  </a:txBody>
                  <a:tcPr/>
                </a:tc>
                <a:extLst>
                  <a:ext uri="{0D108BD9-81ED-4DB2-BD59-A6C34878D82A}">
                    <a16:rowId xmlns:a16="http://schemas.microsoft.com/office/drawing/2014/main" val="3185761525"/>
                  </a:ext>
                </a:extLst>
              </a:tr>
            </a:tbl>
          </a:graphicData>
        </a:graphic>
      </p:graphicFrame>
      <p:graphicFrame>
        <p:nvGraphicFramePr>
          <p:cNvPr id="8" name="Table 7">
            <a:extLst>
              <a:ext uri="{FF2B5EF4-FFF2-40B4-BE49-F238E27FC236}">
                <a16:creationId xmlns:a16="http://schemas.microsoft.com/office/drawing/2014/main" id="{48FA6361-A021-84C7-2F6E-789B0CD420B0}"/>
              </a:ext>
            </a:extLst>
          </p:cNvPr>
          <p:cNvGraphicFramePr>
            <a:graphicFrameLocks noGrp="1"/>
          </p:cNvGraphicFramePr>
          <p:nvPr>
            <p:extLst>
              <p:ext uri="{D42A27DB-BD31-4B8C-83A1-F6EECF244321}">
                <p14:modId xmlns:p14="http://schemas.microsoft.com/office/powerpoint/2010/main" val="3719877515"/>
              </p:ext>
            </p:extLst>
          </p:nvPr>
        </p:nvGraphicFramePr>
        <p:xfrm>
          <a:off x="6236473" y="4282246"/>
          <a:ext cx="5390984" cy="1525950"/>
        </p:xfrm>
        <a:graphic>
          <a:graphicData uri="http://schemas.openxmlformats.org/drawingml/2006/table">
            <a:tbl>
              <a:tblPr firstCol="1" bandRow="1">
                <a:tableStyleId>{5C22544A-7EE6-4342-B048-85BDC9FD1C3A}</a:tableStyleId>
              </a:tblPr>
              <a:tblGrid>
                <a:gridCol w="2112397">
                  <a:extLst>
                    <a:ext uri="{9D8B030D-6E8A-4147-A177-3AD203B41FA5}">
                      <a16:colId xmlns:a16="http://schemas.microsoft.com/office/drawing/2014/main" val="882346667"/>
                    </a:ext>
                  </a:extLst>
                </a:gridCol>
                <a:gridCol w="985961">
                  <a:extLst>
                    <a:ext uri="{9D8B030D-6E8A-4147-A177-3AD203B41FA5}">
                      <a16:colId xmlns:a16="http://schemas.microsoft.com/office/drawing/2014/main" val="755304774"/>
                    </a:ext>
                  </a:extLst>
                </a:gridCol>
                <a:gridCol w="985962">
                  <a:extLst>
                    <a:ext uri="{9D8B030D-6E8A-4147-A177-3AD203B41FA5}">
                      <a16:colId xmlns:a16="http://schemas.microsoft.com/office/drawing/2014/main" val="2672591596"/>
                    </a:ext>
                  </a:extLst>
                </a:gridCol>
                <a:gridCol w="1306664">
                  <a:extLst>
                    <a:ext uri="{9D8B030D-6E8A-4147-A177-3AD203B41FA5}">
                      <a16:colId xmlns:a16="http://schemas.microsoft.com/office/drawing/2014/main" val="4200291542"/>
                    </a:ext>
                  </a:extLst>
                </a:gridCol>
              </a:tblGrid>
              <a:tr h="442935">
                <a:tc>
                  <a:txBody>
                    <a:bodyPr/>
                    <a:lstStyle/>
                    <a:p>
                      <a:r>
                        <a:rPr lang="en-US" b="1" dirty="0">
                          <a:solidFill>
                            <a:schemeClr val="bg1"/>
                          </a:solidFill>
                        </a:rPr>
                        <a:t>GRADIENT BOOST</a:t>
                      </a:r>
                    </a:p>
                  </a:txBody>
                  <a:tcPr/>
                </a:tc>
                <a:tc>
                  <a:txBody>
                    <a:bodyPr/>
                    <a:lstStyle/>
                    <a:p>
                      <a:pPr algn="ctr"/>
                      <a:r>
                        <a:rPr lang="en-US" dirty="0"/>
                        <a:t>R</a:t>
                      </a:r>
                      <a:r>
                        <a:rPr lang="en-US" baseline="30000" dirty="0"/>
                        <a:t>2</a:t>
                      </a:r>
                      <a:endParaRPr lang="en-US" dirty="0"/>
                    </a:p>
                  </a:txBody>
                  <a:tcPr/>
                </a:tc>
                <a:tc>
                  <a:txBody>
                    <a:bodyPr/>
                    <a:lstStyle/>
                    <a:p>
                      <a:pPr algn="ctr"/>
                      <a:r>
                        <a:rPr lang="en-US" dirty="0"/>
                        <a:t>RMSE</a:t>
                      </a:r>
                    </a:p>
                  </a:txBody>
                  <a:tcPr/>
                </a:tc>
                <a:tc>
                  <a:txBody>
                    <a:bodyPr/>
                    <a:lstStyle/>
                    <a:p>
                      <a:pPr algn="ctr"/>
                      <a:r>
                        <a:rPr lang="en-US" dirty="0"/>
                        <a:t>Time (sec) </a:t>
                      </a:r>
                    </a:p>
                  </a:txBody>
                  <a:tcPr/>
                </a:tc>
                <a:extLst>
                  <a:ext uri="{0D108BD9-81ED-4DB2-BD59-A6C34878D82A}">
                    <a16:rowId xmlns:a16="http://schemas.microsoft.com/office/drawing/2014/main" val="513225879"/>
                  </a:ext>
                </a:extLst>
              </a:tr>
              <a:tr h="442935">
                <a:tc>
                  <a:txBody>
                    <a:bodyPr/>
                    <a:lstStyle/>
                    <a:p>
                      <a:r>
                        <a:rPr lang="en-US" b="0" dirty="0"/>
                        <a:t>Cross Validation</a:t>
                      </a:r>
                    </a:p>
                  </a:txBody>
                  <a:tcPr/>
                </a:tc>
                <a:tc>
                  <a:txBody>
                    <a:bodyPr/>
                    <a:lstStyle/>
                    <a:p>
                      <a:pPr algn="ctr"/>
                      <a:r>
                        <a:rPr lang="en-US" dirty="0"/>
                        <a:t>0.9239</a:t>
                      </a:r>
                    </a:p>
                  </a:txBody>
                  <a:tcPr/>
                </a:tc>
                <a:tc>
                  <a:txBody>
                    <a:bodyPr/>
                    <a:lstStyle/>
                    <a:p>
                      <a:pPr algn="ctr"/>
                      <a:r>
                        <a:rPr lang="en-US" dirty="0"/>
                        <a:t>63.30</a:t>
                      </a:r>
                    </a:p>
                  </a:txBody>
                  <a:tcPr/>
                </a:tc>
                <a:tc>
                  <a:txBody>
                    <a:bodyPr/>
                    <a:lstStyle/>
                    <a:p>
                      <a:pPr algn="ctr"/>
                      <a:r>
                        <a:rPr lang="en-US" dirty="0"/>
                        <a:t>329.525</a:t>
                      </a:r>
                    </a:p>
                  </a:txBody>
                  <a:tcPr/>
                </a:tc>
                <a:extLst>
                  <a:ext uri="{0D108BD9-81ED-4DB2-BD59-A6C34878D82A}">
                    <a16:rowId xmlns:a16="http://schemas.microsoft.com/office/drawing/2014/main" val="2480509432"/>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t>TrainValidationSplit</a:t>
                      </a:r>
                      <a:endParaRPr lang="en-US" b="0" dirty="0"/>
                    </a:p>
                  </a:txBody>
                  <a:tcPr/>
                </a:tc>
                <a:tc>
                  <a:txBody>
                    <a:bodyPr/>
                    <a:lstStyle/>
                    <a:p>
                      <a:pPr algn="ctr"/>
                      <a:r>
                        <a:rPr lang="en-US" dirty="0"/>
                        <a:t>0.9239</a:t>
                      </a:r>
                    </a:p>
                  </a:txBody>
                  <a:tcPr/>
                </a:tc>
                <a:tc>
                  <a:txBody>
                    <a:bodyPr/>
                    <a:lstStyle/>
                    <a:p>
                      <a:pPr algn="ctr"/>
                      <a:r>
                        <a:rPr lang="en-US" dirty="0"/>
                        <a:t>63.30</a:t>
                      </a:r>
                    </a:p>
                  </a:txBody>
                  <a:tcPr/>
                </a:tc>
                <a:tc>
                  <a:txBody>
                    <a:bodyPr/>
                    <a:lstStyle/>
                    <a:p>
                      <a:pPr algn="ctr"/>
                      <a:r>
                        <a:rPr lang="en-US" dirty="0"/>
                        <a:t>173.47</a:t>
                      </a:r>
                    </a:p>
                  </a:txBody>
                  <a:tcPr/>
                </a:tc>
                <a:extLst>
                  <a:ext uri="{0D108BD9-81ED-4DB2-BD59-A6C34878D82A}">
                    <a16:rowId xmlns:a16="http://schemas.microsoft.com/office/drawing/2014/main" val="3185761525"/>
                  </a:ext>
                </a:extLst>
              </a:tr>
            </a:tbl>
          </a:graphicData>
        </a:graphic>
      </p:graphicFrame>
      <p:sp>
        <p:nvSpPr>
          <p:cNvPr id="9" name="TextBox 8">
            <a:extLst>
              <a:ext uri="{FF2B5EF4-FFF2-40B4-BE49-F238E27FC236}">
                <a16:creationId xmlns:a16="http://schemas.microsoft.com/office/drawing/2014/main" id="{307667BE-7B75-9289-B294-7ECB107E518C}"/>
              </a:ext>
            </a:extLst>
          </p:cNvPr>
          <p:cNvSpPr txBox="1"/>
          <p:nvPr/>
        </p:nvSpPr>
        <p:spPr>
          <a:xfrm>
            <a:off x="1224501" y="1876508"/>
            <a:ext cx="9859617" cy="2246769"/>
          </a:xfrm>
          <a:prstGeom prst="rect">
            <a:avLst/>
          </a:prstGeom>
          <a:noFill/>
        </p:spPr>
        <p:txBody>
          <a:bodyPr wrap="square" rtlCol="0">
            <a:spAutoFit/>
          </a:bodyPr>
          <a:lstStyle/>
          <a:p>
            <a:r>
              <a:rPr lang="en-US" sz="2800" dirty="0"/>
              <a:t>RMSE and R</a:t>
            </a:r>
            <a:r>
              <a:rPr lang="en-US" sz="2800" baseline="30000" dirty="0"/>
              <a:t>2</a:t>
            </a:r>
            <a:r>
              <a:rPr lang="en-US" sz="2800" dirty="0"/>
              <a:t> are metrics used to evaluate regression models.</a:t>
            </a:r>
          </a:p>
          <a:p>
            <a:pPr marL="285750" indent="-285750">
              <a:buFont typeface="Wingdings" panose="05000000000000000000" pitchFamily="2" charset="2"/>
              <a:buChar char="v"/>
            </a:pPr>
            <a:r>
              <a:rPr lang="en-US" sz="2800" dirty="0"/>
              <a:t> R</a:t>
            </a:r>
            <a:r>
              <a:rPr lang="en-US" sz="2800" baseline="30000" dirty="0"/>
              <a:t>2  </a:t>
            </a:r>
            <a:r>
              <a:rPr lang="en-US" sz="2800" dirty="0"/>
              <a:t>shows how well the model fit the data. The closer to 1 the better. </a:t>
            </a:r>
            <a:endParaRPr lang="en-US" sz="2800" baseline="30000" dirty="0"/>
          </a:p>
          <a:p>
            <a:pPr marL="285750" indent="-285750">
              <a:buFont typeface="Wingdings" panose="05000000000000000000" pitchFamily="2" charset="2"/>
              <a:buChar char="v"/>
            </a:pPr>
            <a:r>
              <a:rPr lang="en-US" sz="2800" dirty="0"/>
              <a:t> RMSE shows how far the prediction is from real values. The lower the better.</a:t>
            </a:r>
          </a:p>
        </p:txBody>
      </p:sp>
    </p:spTree>
    <p:extLst>
      <p:ext uri="{BB962C8B-B14F-4D97-AF65-F5344CB8AC3E}">
        <p14:creationId xmlns:p14="http://schemas.microsoft.com/office/powerpoint/2010/main" val="1869805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33930-F946-381B-0EE6-1523BFB8F894}"/>
              </a:ext>
            </a:extLst>
          </p:cNvPr>
          <p:cNvSpPr>
            <a:spLocks noGrp="1"/>
          </p:cNvSpPr>
          <p:nvPr>
            <p:ph type="title"/>
          </p:nvPr>
        </p:nvSpPr>
        <p:spPr/>
        <p:txBody>
          <a:bodyPr/>
          <a:lstStyle/>
          <a:p>
            <a:r>
              <a:rPr lang="en-US" dirty="0"/>
              <a:t>Recommended Model</a:t>
            </a:r>
          </a:p>
        </p:txBody>
      </p:sp>
      <p:sp>
        <p:nvSpPr>
          <p:cNvPr id="4" name="Content Placeholder 2">
            <a:extLst>
              <a:ext uri="{FF2B5EF4-FFF2-40B4-BE49-F238E27FC236}">
                <a16:creationId xmlns:a16="http://schemas.microsoft.com/office/drawing/2014/main" id="{3252CE7C-CB46-2A4A-A029-A30D01732CFE}"/>
              </a:ext>
            </a:extLst>
          </p:cNvPr>
          <p:cNvSpPr>
            <a:spLocks noGrp="1"/>
          </p:cNvSpPr>
          <p:nvPr>
            <p:ph idx="1"/>
          </p:nvPr>
        </p:nvSpPr>
        <p:spPr>
          <a:xfrm>
            <a:off x="1066800" y="2103120"/>
            <a:ext cx="10058400" cy="1881051"/>
          </a:xfrm>
        </p:spPr>
        <p:txBody>
          <a:bodyPr>
            <a:normAutofit/>
          </a:bodyPr>
          <a:lstStyle/>
          <a:p>
            <a:pPr>
              <a:buClrTx/>
              <a:buFont typeface="Wingdings" panose="05000000000000000000" pitchFamily="2" charset="2"/>
              <a:buChar char="v"/>
            </a:pPr>
            <a:r>
              <a:rPr lang="en-US" sz="2800" dirty="0"/>
              <a:t> Gradient Boosting significantly outperformed Random Forest:</a:t>
            </a:r>
          </a:p>
          <a:p>
            <a:pPr lvl="1">
              <a:buClrTx/>
              <a:buFont typeface="Wingdings" panose="05000000000000000000" pitchFamily="2" charset="2"/>
              <a:buChar char="§"/>
            </a:pPr>
            <a:r>
              <a:rPr lang="en-US" sz="2600" dirty="0"/>
              <a:t>Higher R² and lower RMSE indicate better prediction accuracy.</a:t>
            </a:r>
          </a:p>
          <a:p>
            <a:pPr>
              <a:buClrTx/>
              <a:buFont typeface="Wingdings" panose="05000000000000000000" pitchFamily="2" charset="2"/>
              <a:buChar char="v"/>
            </a:pPr>
            <a:r>
              <a:rPr lang="en-US" sz="2800" dirty="0"/>
              <a:t> Trade-off: Gradient Boosting had considerably longer training times.</a:t>
            </a:r>
          </a:p>
          <a:p>
            <a:pPr>
              <a:buClrTx/>
              <a:buFont typeface="Wingdings" panose="05000000000000000000" pitchFamily="2" charset="2"/>
              <a:buChar char="v"/>
            </a:pPr>
            <a:endParaRPr lang="en-US" sz="2800" dirty="0"/>
          </a:p>
        </p:txBody>
      </p:sp>
    </p:spTree>
    <p:extLst>
      <p:ext uri="{BB962C8B-B14F-4D97-AF65-F5344CB8AC3E}">
        <p14:creationId xmlns:p14="http://schemas.microsoft.com/office/powerpoint/2010/main" val="867034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6530-906C-61AF-2D37-3ED1C600FB7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E2BBFA6-FC0A-333C-B0BF-8D9192CE26A6}"/>
              </a:ext>
            </a:extLst>
          </p:cNvPr>
          <p:cNvSpPr>
            <a:spLocks noGrp="1"/>
          </p:cNvSpPr>
          <p:nvPr>
            <p:ph idx="1"/>
          </p:nvPr>
        </p:nvSpPr>
        <p:spPr/>
        <p:txBody>
          <a:bodyPr>
            <a:noAutofit/>
          </a:bodyPr>
          <a:lstStyle/>
          <a:p>
            <a:pPr>
              <a:buClrTx/>
              <a:buFont typeface="Wingdings" panose="05000000000000000000" pitchFamily="2" charset="2"/>
              <a:buChar char="v"/>
            </a:pPr>
            <a:r>
              <a:rPr lang="en-US" sz="2800" dirty="0"/>
              <a:t> Accurate prediction of flight prices and seat availability offers significant advantages for airline operations.</a:t>
            </a:r>
          </a:p>
          <a:p>
            <a:pPr marL="0" indent="0">
              <a:buClrTx/>
              <a:buNone/>
            </a:pPr>
            <a:r>
              <a:rPr lang="en-US" sz="2800" b="1" dirty="0"/>
              <a:t>Future Improvements:</a:t>
            </a:r>
          </a:p>
          <a:p>
            <a:pPr>
              <a:buClrTx/>
              <a:buFont typeface="Wingdings" panose="05000000000000000000" pitchFamily="2" charset="2"/>
              <a:buChar char="v"/>
            </a:pPr>
            <a:r>
              <a:rPr lang="en-US" sz="2800" dirty="0"/>
              <a:t> Incorporating real-time data such as: </a:t>
            </a:r>
          </a:p>
          <a:p>
            <a:pPr marL="914400" lvl="1" indent="-457200">
              <a:buClrTx/>
              <a:buFont typeface="Wingdings" panose="05000000000000000000" pitchFamily="2" charset="2"/>
              <a:buChar char="§"/>
            </a:pPr>
            <a:r>
              <a:rPr lang="en-US" sz="2800" dirty="0"/>
              <a:t>Booking patterns</a:t>
            </a:r>
          </a:p>
          <a:p>
            <a:pPr marL="914400" lvl="1" indent="-457200">
              <a:buClrTx/>
              <a:buFont typeface="Wingdings" panose="05000000000000000000" pitchFamily="2" charset="2"/>
              <a:buChar char="§"/>
            </a:pPr>
            <a:r>
              <a:rPr lang="en-US" sz="2800" dirty="0"/>
              <a:t>Weather disruptions</a:t>
            </a:r>
          </a:p>
          <a:p>
            <a:pPr marL="914400" lvl="1" indent="-457200">
              <a:buClrTx/>
              <a:buFont typeface="Wingdings" panose="05000000000000000000" pitchFamily="2" charset="2"/>
              <a:buChar char="§"/>
            </a:pPr>
            <a:r>
              <a:rPr lang="en-US" sz="2800" dirty="0"/>
              <a:t>Competitor pricing</a:t>
            </a:r>
          </a:p>
          <a:p>
            <a:pPr>
              <a:buClrTx/>
              <a:buFont typeface="Wingdings" panose="05000000000000000000" pitchFamily="2" charset="2"/>
              <a:buChar char="v"/>
            </a:pPr>
            <a:r>
              <a:rPr lang="en-US" sz="2800" dirty="0"/>
              <a:t> Investigating deep learning architectures for potential performance gains.</a:t>
            </a:r>
          </a:p>
          <a:p>
            <a:pPr>
              <a:buClrTx/>
              <a:buFont typeface="Wingdings" panose="05000000000000000000" pitchFamily="2" charset="2"/>
              <a:buChar char="v"/>
            </a:pPr>
            <a:endParaRPr lang="en-US" sz="2800" dirty="0"/>
          </a:p>
        </p:txBody>
      </p:sp>
    </p:spTree>
    <p:extLst>
      <p:ext uri="{BB962C8B-B14F-4D97-AF65-F5344CB8AC3E}">
        <p14:creationId xmlns:p14="http://schemas.microsoft.com/office/powerpoint/2010/main" val="343741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46667-5C87-41BB-5A50-F826533D870B}"/>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D642DFE2-F7BD-D1B9-DD30-6C2CA2491388}"/>
              </a:ext>
            </a:extLst>
          </p:cNvPr>
          <p:cNvSpPr>
            <a:spLocks noGrp="1"/>
          </p:cNvSpPr>
          <p:nvPr>
            <p:ph idx="1"/>
          </p:nvPr>
        </p:nvSpPr>
        <p:spPr/>
        <p:txBody>
          <a:bodyPr/>
          <a:lstStyle/>
          <a:p>
            <a:r>
              <a:rPr lang="en-US" dirty="0"/>
              <a:t>[1] </a:t>
            </a:r>
            <a:r>
              <a:rPr lang="en-US" dirty="0" err="1"/>
              <a:t>Github</a:t>
            </a:r>
            <a:r>
              <a:rPr lang="en-US" dirty="0"/>
              <a:t> URL: </a:t>
            </a:r>
            <a:r>
              <a:rPr lang="en-US" dirty="0">
                <a:ea typeface="+mn-lt"/>
                <a:cs typeface="+mn-lt"/>
                <a:hlinkClick r:id="rId2"/>
              </a:rPr>
              <a:t>https://github.com/mperez13/flightPricesML</a:t>
            </a:r>
            <a:endParaRPr lang="en-US" dirty="0">
              <a:ea typeface="+mn-lt"/>
              <a:cs typeface="+mn-lt"/>
            </a:endParaRPr>
          </a:p>
          <a:p>
            <a:r>
              <a:rPr lang="en-US" dirty="0"/>
              <a:t>[2] Dataset URL: </a:t>
            </a:r>
            <a:r>
              <a:rPr lang="en-US" dirty="0">
                <a:ea typeface="+mn-lt"/>
                <a:cs typeface="+mn-lt"/>
                <a:hlinkClick r:id="rId3"/>
              </a:rPr>
              <a:t>https://www.kaggle.com/datasets/dilwong/flightprices</a:t>
            </a:r>
            <a:endParaRPr lang="en-US" dirty="0">
              <a:ea typeface="+mn-lt"/>
              <a:cs typeface="+mn-lt"/>
            </a:endParaRPr>
          </a:p>
          <a:p>
            <a:r>
              <a:rPr lang="en-US" dirty="0">
                <a:ea typeface="+mn-lt"/>
                <a:cs typeface="+mn-lt"/>
              </a:rPr>
              <a:t>[3] https://xgboost.readthedocs.io/en/stable/tutorials/model.html</a:t>
            </a:r>
          </a:p>
          <a:p>
            <a:endParaRPr lang="en-US" dirty="0">
              <a:ea typeface="+mn-lt"/>
              <a:cs typeface="+mn-lt"/>
            </a:endParaRPr>
          </a:p>
          <a:p>
            <a:endParaRPr lang="en-US" dirty="0"/>
          </a:p>
          <a:p>
            <a:endParaRPr lang="en-US" dirty="0"/>
          </a:p>
        </p:txBody>
      </p:sp>
    </p:spTree>
    <p:extLst>
      <p:ext uri="{BB962C8B-B14F-4D97-AF65-F5344CB8AC3E}">
        <p14:creationId xmlns:p14="http://schemas.microsoft.com/office/powerpoint/2010/main" val="141936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8CDF-7016-6048-3FC2-68F87EE42BF3}"/>
              </a:ext>
            </a:extLst>
          </p:cNvPr>
          <p:cNvSpPr>
            <a:spLocks noGrp="1"/>
          </p:cNvSpPr>
          <p:nvPr>
            <p:ph type="title"/>
          </p:nvPr>
        </p:nvSpPr>
        <p:spPr/>
        <p:txBody>
          <a:bodyPr/>
          <a:lstStyle/>
          <a:p>
            <a:r>
              <a:rPr lang="en-US" dirty="0"/>
              <a:t>Introduction</a:t>
            </a:r>
          </a:p>
        </p:txBody>
      </p:sp>
      <p:sp>
        <p:nvSpPr>
          <p:cNvPr id="4" name="TextBox 3">
            <a:extLst>
              <a:ext uri="{FF2B5EF4-FFF2-40B4-BE49-F238E27FC236}">
                <a16:creationId xmlns:a16="http://schemas.microsoft.com/office/drawing/2014/main" id="{E53520C0-F589-7E31-D760-D322CA2E3DE1}"/>
              </a:ext>
            </a:extLst>
          </p:cNvPr>
          <p:cNvSpPr txBox="1"/>
          <p:nvPr/>
        </p:nvSpPr>
        <p:spPr>
          <a:xfrm>
            <a:off x="764087" y="2014194"/>
            <a:ext cx="10634597" cy="4401205"/>
          </a:xfrm>
          <a:prstGeom prst="rect">
            <a:avLst/>
          </a:prstGeom>
          <a:noFill/>
        </p:spPr>
        <p:txBody>
          <a:bodyPr wrap="square" rtlCol="0">
            <a:spAutoFit/>
          </a:bodyPr>
          <a:lstStyle/>
          <a:p>
            <a:r>
              <a:rPr lang="en-US" sz="2800" b="1" dirty="0"/>
              <a:t>Objective</a:t>
            </a:r>
          </a:p>
          <a:p>
            <a:pPr marL="457200" indent="-457200">
              <a:buFont typeface="Wingdings" panose="05000000000000000000" pitchFamily="2" charset="2"/>
              <a:buChar char="v"/>
            </a:pPr>
            <a:r>
              <a:rPr lang="en-US" sz="2800" dirty="0"/>
              <a:t>To develop machine learning models to accurately predict flight prices using key features like flight date, origin/destination airports, and base fare.</a:t>
            </a:r>
          </a:p>
          <a:p>
            <a:pPr marL="457200" indent="-457200">
              <a:buFont typeface="Wingdings" panose="05000000000000000000" pitchFamily="2" charset="2"/>
              <a:buChar char="v"/>
            </a:pPr>
            <a:r>
              <a:rPr lang="en-US" sz="2800" dirty="0"/>
              <a:t>Use </a:t>
            </a:r>
            <a:r>
              <a:rPr lang="en-US" sz="2800" dirty="0" err="1"/>
              <a:t>CrossValidation</a:t>
            </a:r>
            <a:r>
              <a:rPr lang="en-US" sz="2800" dirty="0"/>
              <a:t> and </a:t>
            </a:r>
            <a:r>
              <a:rPr lang="en-US" sz="2800" dirty="0" err="1"/>
              <a:t>TrainValidationSplit</a:t>
            </a:r>
            <a:endParaRPr lang="en-US" sz="2800" dirty="0"/>
          </a:p>
          <a:p>
            <a:r>
              <a:rPr lang="en-US" sz="2800" b="1" dirty="0"/>
              <a:t>Benefits of Analysis</a:t>
            </a:r>
          </a:p>
          <a:p>
            <a:pPr marL="457200" indent="-457200">
              <a:buFont typeface="Wingdings" panose="05000000000000000000" pitchFamily="2" charset="2"/>
              <a:buChar char="v"/>
            </a:pPr>
            <a:r>
              <a:rPr lang="en-US" sz="2800" b="1" dirty="0"/>
              <a:t>Consumers: </a:t>
            </a:r>
            <a:r>
              <a:rPr lang="en-US" sz="2800" dirty="0"/>
              <a:t>Informed booking decisions, finding optimal routes and prices.</a:t>
            </a:r>
            <a:endParaRPr lang="en-US" sz="2800" b="1" dirty="0"/>
          </a:p>
          <a:p>
            <a:pPr marL="457200" indent="-457200">
              <a:buFont typeface="Wingdings" panose="05000000000000000000" pitchFamily="2" charset="2"/>
              <a:buChar char="v"/>
            </a:pPr>
            <a:r>
              <a:rPr lang="en-US" sz="2800" b="1" dirty="0"/>
              <a:t>Airlines: </a:t>
            </a:r>
            <a:r>
              <a:rPr lang="en-US" sz="2800" dirty="0"/>
              <a:t>Maintaining competitiveness, maximizing profitability through strategic pricing</a:t>
            </a:r>
          </a:p>
        </p:txBody>
      </p:sp>
    </p:spTree>
    <p:extLst>
      <p:ext uri="{BB962C8B-B14F-4D97-AF65-F5344CB8AC3E}">
        <p14:creationId xmlns:p14="http://schemas.microsoft.com/office/powerpoint/2010/main" val="3209927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9715B-E08B-1E2D-BE2E-5C5BC6D46F4A}"/>
              </a:ext>
            </a:extLst>
          </p:cNvPr>
          <p:cNvSpPr>
            <a:spLocks noGrp="1"/>
          </p:cNvSpPr>
          <p:nvPr>
            <p:ph type="title"/>
          </p:nvPr>
        </p:nvSpPr>
        <p:spPr/>
        <p:txBody>
          <a:bodyPr/>
          <a:lstStyle/>
          <a:p>
            <a:r>
              <a:rPr lang="en-US" dirty="0"/>
              <a:t>Specifications</a:t>
            </a:r>
          </a:p>
        </p:txBody>
      </p:sp>
      <p:sp>
        <p:nvSpPr>
          <p:cNvPr id="3" name="Content Placeholder 2">
            <a:extLst>
              <a:ext uri="{FF2B5EF4-FFF2-40B4-BE49-F238E27FC236}">
                <a16:creationId xmlns:a16="http://schemas.microsoft.com/office/drawing/2014/main" id="{6FECDDB5-9672-1A04-643D-2D11B48E291D}"/>
              </a:ext>
            </a:extLst>
          </p:cNvPr>
          <p:cNvSpPr>
            <a:spLocks noGrp="1"/>
          </p:cNvSpPr>
          <p:nvPr>
            <p:ph idx="1"/>
          </p:nvPr>
        </p:nvSpPr>
        <p:spPr>
          <a:xfrm>
            <a:off x="926841" y="2112450"/>
            <a:ext cx="4914122" cy="3931920"/>
          </a:xfrm>
        </p:spPr>
        <p:txBody>
          <a:bodyPr>
            <a:normAutofit/>
          </a:bodyPr>
          <a:lstStyle/>
          <a:p>
            <a:pPr>
              <a:buNone/>
            </a:pPr>
            <a:r>
              <a:rPr lang="en-US" sz="2800" b="1" dirty="0"/>
              <a:t>Databricks Community Edition:</a:t>
            </a:r>
            <a:endParaRPr lang="en-US" sz="2800" dirty="0"/>
          </a:p>
          <a:p>
            <a:pPr>
              <a:buClrTx/>
              <a:buFont typeface="Wingdings" panose="05000000000000000000" pitchFamily="2" charset="2"/>
              <a:buChar char="v"/>
            </a:pPr>
            <a:r>
              <a:rPr lang="en-US" sz="2800" dirty="0"/>
              <a:t> Version: 9.1 LTS (Apache Spark 3.1.2, Scala 2.12)</a:t>
            </a:r>
          </a:p>
          <a:p>
            <a:pPr>
              <a:buClrTx/>
              <a:buFont typeface="Wingdings" panose="05000000000000000000" pitchFamily="2" charset="2"/>
              <a:buChar char="v"/>
            </a:pPr>
            <a:r>
              <a:rPr lang="en-US" sz="2800" dirty="0"/>
              <a:t> Memory: 15.3GB</a:t>
            </a:r>
          </a:p>
          <a:p>
            <a:pPr>
              <a:buClrTx/>
              <a:buFont typeface="Wingdings" panose="05000000000000000000" pitchFamily="2" charset="2"/>
              <a:buChar char="v"/>
            </a:pPr>
            <a:r>
              <a:rPr lang="en-US" sz="2800" dirty="0"/>
              <a:t> Cores: 2</a:t>
            </a:r>
          </a:p>
          <a:p>
            <a:pPr>
              <a:buClrTx/>
              <a:buFont typeface="Wingdings" panose="05000000000000000000" pitchFamily="2" charset="2"/>
              <a:buChar char="v"/>
            </a:pPr>
            <a:r>
              <a:rPr lang="en-US" sz="2800" dirty="0"/>
              <a:t> Nodes: 1</a:t>
            </a:r>
          </a:p>
        </p:txBody>
      </p:sp>
      <p:sp>
        <p:nvSpPr>
          <p:cNvPr id="4" name="Content Placeholder 2">
            <a:extLst>
              <a:ext uri="{FF2B5EF4-FFF2-40B4-BE49-F238E27FC236}">
                <a16:creationId xmlns:a16="http://schemas.microsoft.com/office/drawing/2014/main" id="{357945AF-4852-D2FA-93D4-D9B3D3F36122}"/>
              </a:ext>
            </a:extLst>
          </p:cNvPr>
          <p:cNvSpPr txBox="1">
            <a:spLocks/>
          </p:cNvSpPr>
          <p:nvPr/>
        </p:nvSpPr>
        <p:spPr>
          <a:xfrm>
            <a:off x="6528319" y="2014194"/>
            <a:ext cx="4914122" cy="3931920"/>
          </a:xfrm>
          <a:prstGeom prst="rect">
            <a:avLst/>
          </a:prstGeom>
        </p:spPr>
        <p:txBody>
          <a:bodyPr vert="horz" lIns="91440" tIns="45720" rIns="91440" bIns="45720" rtlCol="0">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Garamond" pitchFamily="18" charset="0"/>
              <a:buNone/>
            </a:pPr>
            <a:r>
              <a:rPr lang="en-US" sz="2800" b="1" dirty="0"/>
              <a:t>Hadoop:</a:t>
            </a:r>
            <a:endParaRPr lang="en-US" sz="2800" dirty="0"/>
          </a:p>
          <a:p>
            <a:pPr>
              <a:buFont typeface="Wingdings" panose="05000000000000000000" pitchFamily="2" charset="2"/>
              <a:buChar char="v"/>
            </a:pPr>
            <a:r>
              <a:rPr lang="en-US" sz="2800" dirty="0"/>
              <a:t> Version: Hadoop 3.3.3 / </a:t>
            </a:r>
            <a:r>
              <a:rPr lang="en-US" sz="2800" dirty="0" err="1"/>
              <a:t>PySpark</a:t>
            </a:r>
            <a:r>
              <a:rPr lang="en-US" sz="2800" dirty="0"/>
              <a:t> 3.2.1</a:t>
            </a:r>
          </a:p>
          <a:p>
            <a:pPr>
              <a:buFont typeface="Wingdings" panose="05000000000000000000" pitchFamily="2" charset="2"/>
              <a:buChar char="v"/>
            </a:pPr>
            <a:r>
              <a:rPr lang="en-US" sz="2800" dirty="0"/>
              <a:t> CPU Speed: 1995.312 GHz</a:t>
            </a:r>
          </a:p>
          <a:p>
            <a:pPr>
              <a:buFont typeface="Wingdings" panose="05000000000000000000" pitchFamily="2" charset="2"/>
              <a:buChar char="v"/>
            </a:pPr>
            <a:r>
              <a:rPr lang="en-US" sz="2800" dirty="0"/>
              <a:t> CPU Cores: 8</a:t>
            </a:r>
          </a:p>
          <a:p>
            <a:pPr>
              <a:buFont typeface="Wingdings" panose="05000000000000000000" pitchFamily="2" charset="2"/>
              <a:buChar char="v"/>
            </a:pPr>
            <a:r>
              <a:rPr lang="en-US" sz="2800" dirty="0"/>
              <a:t> Nodes: 5 (2 Master, 3 Worker)</a:t>
            </a:r>
          </a:p>
          <a:p>
            <a:pPr>
              <a:buFont typeface="Wingdings" panose="05000000000000000000" pitchFamily="2" charset="2"/>
              <a:buChar char="v"/>
            </a:pPr>
            <a:r>
              <a:rPr lang="en-US" sz="2800" dirty="0"/>
              <a:t> Memory: 806.40GB</a:t>
            </a:r>
          </a:p>
          <a:p>
            <a:endParaRPr lang="en-US" sz="2800" dirty="0"/>
          </a:p>
        </p:txBody>
      </p:sp>
    </p:spTree>
    <p:extLst>
      <p:ext uri="{BB962C8B-B14F-4D97-AF65-F5344CB8AC3E}">
        <p14:creationId xmlns:p14="http://schemas.microsoft.com/office/powerpoint/2010/main" val="3969273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55E9-8456-67FF-9CAC-7C19940393F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810E8A7C-B492-13D3-3D1F-67BE06828A20}"/>
              </a:ext>
            </a:extLst>
          </p:cNvPr>
          <p:cNvSpPr>
            <a:spLocks noGrp="1"/>
          </p:cNvSpPr>
          <p:nvPr>
            <p:ph idx="1"/>
          </p:nvPr>
        </p:nvSpPr>
        <p:spPr>
          <a:xfrm>
            <a:off x="588723" y="2103120"/>
            <a:ext cx="11010378" cy="4112286"/>
          </a:xfrm>
        </p:spPr>
        <p:txBody>
          <a:bodyPr>
            <a:noAutofit/>
          </a:bodyPr>
          <a:lstStyle/>
          <a:p>
            <a:r>
              <a:rPr lang="en-US" sz="2800" dirty="0"/>
              <a:t>Dataset sourced from Kaggle, containing flight information between April and October 2022 across major U.S. airports.</a:t>
            </a:r>
          </a:p>
          <a:p>
            <a:r>
              <a:rPr lang="en-US" sz="2800" dirty="0"/>
              <a:t>The dataset provides valuable insights into the dynamics of flight pricing.</a:t>
            </a:r>
          </a:p>
          <a:p>
            <a:r>
              <a:rPr lang="en-US" sz="3000" dirty="0">
                <a:ea typeface="+mn-lt"/>
                <a:cs typeface="+mn-lt"/>
              </a:rPr>
              <a:t>Dataset Size: 2.95GB</a:t>
            </a:r>
          </a:p>
          <a:p>
            <a:r>
              <a:rPr lang="en-US" sz="2800" dirty="0"/>
              <a:t>Dataset URL: </a:t>
            </a:r>
            <a:r>
              <a:rPr lang="en-US" sz="2800" dirty="0">
                <a:ea typeface="+mn-lt"/>
                <a:cs typeface="+mn-lt"/>
              </a:rPr>
              <a:t>https://www.kaggle.com/datasets/dilwong/flightprices</a:t>
            </a:r>
          </a:p>
          <a:p>
            <a:endParaRPr lang="en-US" sz="2800" dirty="0"/>
          </a:p>
        </p:txBody>
      </p:sp>
    </p:spTree>
    <p:extLst>
      <p:ext uri="{BB962C8B-B14F-4D97-AF65-F5344CB8AC3E}">
        <p14:creationId xmlns:p14="http://schemas.microsoft.com/office/powerpoint/2010/main" val="251178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0DA6-D998-8E63-BAAA-FE4AA3B4B49D}"/>
              </a:ext>
            </a:extLst>
          </p:cNvPr>
          <p:cNvSpPr>
            <a:spLocks noGrp="1"/>
          </p:cNvSpPr>
          <p:nvPr>
            <p:ph type="title"/>
          </p:nvPr>
        </p:nvSpPr>
        <p:spPr/>
        <p:txBody>
          <a:bodyPr/>
          <a:lstStyle/>
          <a:p>
            <a:r>
              <a:rPr lang="en-US" dirty="0"/>
              <a:t>Data Processing</a:t>
            </a:r>
          </a:p>
        </p:txBody>
      </p:sp>
      <p:sp>
        <p:nvSpPr>
          <p:cNvPr id="4" name="TextBox 3">
            <a:extLst>
              <a:ext uri="{FF2B5EF4-FFF2-40B4-BE49-F238E27FC236}">
                <a16:creationId xmlns:a16="http://schemas.microsoft.com/office/drawing/2014/main" id="{E10C5F68-C679-88EA-22B7-67741F16A32A}"/>
              </a:ext>
            </a:extLst>
          </p:cNvPr>
          <p:cNvSpPr txBox="1"/>
          <p:nvPr/>
        </p:nvSpPr>
        <p:spPr>
          <a:xfrm>
            <a:off x="513568" y="2025908"/>
            <a:ext cx="4584526" cy="440120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Data processing is the act of collecting, and manipulating raw data to convert it into a meaningful format.</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US" sz="2800" dirty="0"/>
              <a:t>This is important because it will allow the data to be effectively analyzed.</a:t>
            </a:r>
          </a:p>
          <a:p>
            <a:pPr marL="457200" indent="-457200">
              <a:buFont typeface="Wingdings" panose="05000000000000000000" pitchFamily="2" charset="2"/>
              <a:buChar char="v"/>
            </a:pPr>
            <a:endParaRPr lang="en-US" sz="2800" dirty="0"/>
          </a:p>
        </p:txBody>
      </p:sp>
      <p:sp>
        <p:nvSpPr>
          <p:cNvPr id="7" name="TextBox 6">
            <a:extLst>
              <a:ext uri="{FF2B5EF4-FFF2-40B4-BE49-F238E27FC236}">
                <a16:creationId xmlns:a16="http://schemas.microsoft.com/office/drawing/2014/main" id="{55FC699E-D70D-D174-C693-EE95A7980D0E}"/>
              </a:ext>
            </a:extLst>
          </p:cNvPr>
          <p:cNvSpPr txBox="1"/>
          <p:nvPr/>
        </p:nvSpPr>
        <p:spPr>
          <a:xfrm>
            <a:off x="6515623" y="1997098"/>
            <a:ext cx="4169078" cy="3108543"/>
          </a:xfrm>
          <a:prstGeom prst="rect">
            <a:avLst/>
          </a:prstGeom>
          <a:noFill/>
        </p:spPr>
        <p:txBody>
          <a:bodyPr wrap="square" rtlCol="0">
            <a:spAutoFit/>
          </a:bodyPr>
          <a:lstStyle/>
          <a:p>
            <a:r>
              <a:rPr lang="en-US" sz="2800" dirty="0"/>
              <a:t>Data processing done:</a:t>
            </a:r>
          </a:p>
          <a:p>
            <a:pPr marL="457200" indent="-457200">
              <a:buFont typeface="Wingdings" panose="05000000000000000000" pitchFamily="2" charset="2"/>
              <a:buChar char="v"/>
            </a:pPr>
            <a:r>
              <a:rPr lang="en-US" sz="2800" dirty="0"/>
              <a:t>Removing irrelevant columns </a:t>
            </a:r>
          </a:p>
          <a:p>
            <a:pPr marL="457200" indent="-457200">
              <a:buFont typeface="Wingdings" panose="05000000000000000000" pitchFamily="2" charset="2"/>
              <a:buChar char="v"/>
            </a:pPr>
            <a:r>
              <a:rPr lang="en-US" sz="2800" dirty="0"/>
              <a:t>Extracting and parsing data</a:t>
            </a:r>
          </a:p>
          <a:p>
            <a:pPr marL="457200" indent="-457200">
              <a:buFont typeface="Wingdings" panose="05000000000000000000" pitchFamily="2" charset="2"/>
              <a:buChar char="v"/>
            </a:pPr>
            <a:r>
              <a:rPr lang="en-US" sz="2800" dirty="0"/>
              <a:t>Handling missing values</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666097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ED2FF-E5BA-F38B-7921-10A36A07313C}"/>
              </a:ext>
            </a:extLst>
          </p:cNvPr>
          <p:cNvSpPr>
            <a:spLocks noGrp="1"/>
          </p:cNvSpPr>
          <p:nvPr>
            <p:ph type="title"/>
          </p:nvPr>
        </p:nvSpPr>
        <p:spPr/>
        <p:txBody>
          <a:bodyPr/>
          <a:lstStyle/>
          <a:p>
            <a:r>
              <a:rPr lang="en-US" dirty="0"/>
              <a:t>Data Processing (cont’d) </a:t>
            </a:r>
          </a:p>
        </p:txBody>
      </p:sp>
      <p:sp>
        <p:nvSpPr>
          <p:cNvPr id="3" name="Content Placeholder 2">
            <a:extLst>
              <a:ext uri="{FF2B5EF4-FFF2-40B4-BE49-F238E27FC236}">
                <a16:creationId xmlns:a16="http://schemas.microsoft.com/office/drawing/2014/main" id="{C054F154-3808-7F1F-C97E-8225DCD80D10}"/>
              </a:ext>
            </a:extLst>
          </p:cNvPr>
          <p:cNvSpPr>
            <a:spLocks noGrp="1"/>
          </p:cNvSpPr>
          <p:nvPr>
            <p:ph idx="1"/>
          </p:nvPr>
        </p:nvSpPr>
        <p:spPr>
          <a:xfrm>
            <a:off x="741541" y="1941534"/>
            <a:ext cx="10080947" cy="4238603"/>
          </a:xfrm>
        </p:spPr>
        <p:txBody>
          <a:bodyPr>
            <a:normAutofit/>
          </a:bodyPr>
          <a:lstStyle/>
          <a:p>
            <a:pPr marL="0" indent="0">
              <a:buClrTx/>
              <a:buNone/>
            </a:pPr>
            <a:r>
              <a:rPr lang="en-US" sz="3200" b="1" dirty="0">
                <a:solidFill>
                  <a:schemeClr val="tx1"/>
                </a:solidFill>
              </a:rPr>
              <a:t>Remove Irrelevant Columns</a:t>
            </a:r>
          </a:p>
          <a:p>
            <a:pPr>
              <a:buClrTx/>
              <a:buFont typeface="Wingdings" panose="05000000000000000000" pitchFamily="2" charset="2"/>
              <a:buChar char="v"/>
            </a:pPr>
            <a:r>
              <a:rPr lang="en-US" sz="2600" dirty="0">
                <a:solidFill>
                  <a:schemeClr val="tx1"/>
                </a:solidFill>
              </a:rPr>
              <a:t> Not all columns will be used in building the machine learning model, so it's important to remove those that are unnecessary.</a:t>
            </a:r>
          </a:p>
          <a:p>
            <a:pPr>
              <a:buClrTx/>
              <a:buFont typeface="Wingdings" panose="05000000000000000000" pitchFamily="2" charset="2"/>
              <a:buChar char="v"/>
            </a:pPr>
            <a:r>
              <a:rPr lang="en-US" sz="2600" i="1" dirty="0">
                <a:solidFill>
                  <a:schemeClr val="tx1"/>
                </a:solidFill>
              </a:rPr>
              <a:t> drop( ) </a:t>
            </a:r>
            <a:r>
              <a:rPr lang="en-US" sz="2600" dirty="0">
                <a:solidFill>
                  <a:schemeClr val="tx1"/>
                </a:solidFill>
              </a:rPr>
              <a:t>function is used to remove columns </a:t>
            </a:r>
          </a:p>
          <a:p>
            <a:pPr>
              <a:buFont typeface="Arial" panose="020B0604020202020204" pitchFamily="34" charset="0"/>
              <a:buChar char="•"/>
            </a:pPr>
            <a:endParaRPr lang="en-US" sz="2800" dirty="0">
              <a:solidFill>
                <a:schemeClr val="tx1"/>
              </a:solidFill>
            </a:endParaRPr>
          </a:p>
        </p:txBody>
      </p:sp>
      <p:pic>
        <p:nvPicPr>
          <p:cNvPr id="4" name="Picture 3" descr="A screenshot of a computer code&#10;&#10;AI-generated content may be incorrect.">
            <a:extLst>
              <a:ext uri="{FF2B5EF4-FFF2-40B4-BE49-F238E27FC236}">
                <a16:creationId xmlns:a16="http://schemas.microsoft.com/office/drawing/2014/main" id="{2B9F7CB5-5DC7-5DF2-96CD-383AA0C95F87}"/>
              </a:ext>
            </a:extLst>
          </p:cNvPr>
          <p:cNvPicPr>
            <a:picLocks noChangeAspect="1"/>
          </p:cNvPicPr>
          <p:nvPr/>
        </p:nvPicPr>
        <p:blipFill>
          <a:blip r:embed="rId3"/>
          <a:srcRect l="3496" t="34313" r="1505" b="6474"/>
          <a:stretch/>
        </p:blipFill>
        <p:spPr>
          <a:xfrm>
            <a:off x="538619" y="4423393"/>
            <a:ext cx="10415893" cy="1756744"/>
          </a:xfrm>
          <a:prstGeom prst="rect">
            <a:avLst/>
          </a:prstGeom>
        </p:spPr>
      </p:pic>
    </p:spTree>
    <p:extLst>
      <p:ext uri="{BB962C8B-B14F-4D97-AF65-F5344CB8AC3E}">
        <p14:creationId xmlns:p14="http://schemas.microsoft.com/office/powerpoint/2010/main" val="76919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FAA4-5735-C636-57C7-01568DF10DC2}"/>
              </a:ext>
            </a:extLst>
          </p:cNvPr>
          <p:cNvSpPr>
            <a:spLocks noGrp="1"/>
          </p:cNvSpPr>
          <p:nvPr>
            <p:ph type="title"/>
          </p:nvPr>
        </p:nvSpPr>
        <p:spPr/>
        <p:txBody>
          <a:bodyPr/>
          <a:lstStyle/>
          <a:p>
            <a:r>
              <a:rPr lang="en-US" dirty="0"/>
              <a:t>Parse and Extract	</a:t>
            </a:r>
          </a:p>
        </p:txBody>
      </p:sp>
      <p:sp>
        <p:nvSpPr>
          <p:cNvPr id="3" name="Content Placeholder 2">
            <a:extLst>
              <a:ext uri="{FF2B5EF4-FFF2-40B4-BE49-F238E27FC236}">
                <a16:creationId xmlns:a16="http://schemas.microsoft.com/office/drawing/2014/main" id="{A22FD7E1-1D62-FA34-3102-701AEB19242C}"/>
              </a:ext>
            </a:extLst>
          </p:cNvPr>
          <p:cNvSpPr>
            <a:spLocks noGrp="1"/>
          </p:cNvSpPr>
          <p:nvPr>
            <p:ph idx="1"/>
          </p:nvPr>
        </p:nvSpPr>
        <p:spPr>
          <a:xfrm>
            <a:off x="347473" y="2081958"/>
            <a:ext cx="5276713" cy="4448103"/>
          </a:xfrm>
        </p:spPr>
        <p:txBody>
          <a:bodyPr>
            <a:normAutofit fontScale="92500" lnSpcReduction="10000"/>
          </a:bodyPr>
          <a:lstStyle/>
          <a:p>
            <a:pPr>
              <a:buClrTx/>
              <a:buFont typeface="Wingdings" panose="05000000000000000000" pitchFamily="2" charset="2"/>
              <a:buChar char="v"/>
            </a:pPr>
            <a:r>
              <a:rPr lang="en-US" sz="2600" dirty="0"/>
              <a:t> To make the data usable, parsing or extracting specific information from these columns was necessary.</a:t>
            </a:r>
          </a:p>
          <a:p>
            <a:pPr>
              <a:buClrTx/>
              <a:buFont typeface="Wingdings" panose="05000000000000000000" pitchFamily="2" charset="2"/>
              <a:buChar char="v"/>
            </a:pPr>
            <a:r>
              <a:rPr lang="en-US" sz="2600" dirty="0"/>
              <a:t> From the </a:t>
            </a:r>
            <a:r>
              <a:rPr lang="en-US" sz="2600" dirty="0" err="1"/>
              <a:t>flightDate</a:t>
            </a:r>
            <a:r>
              <a:rPr lang="en-US" sz="2600" dirty="0"/>
              <a:t> column, the month, day, and year were extracted into three separate columns.</a:t>
            </a:r>
          </a:p>
          <a:p>
            <a:pPr>
              <a:buClrTx/>
              <a:buFont typeface="Wingdings" panose="05000000000000000000" pitchFamily="2" charset="2"/>
              <a:buChar char="v"/>
            </a:pPr>
            <a:r>
              <a:rPr lang="en-US" sz="2600" dirty="0"/>
              <a:t> Travel duration was in a non-standard format, a function was created to convert it into total minutes using regular expressions</a:t>
            </a:r>
          </a:p>
          <a:p>
            <a:pPr>
              <a:buClrTx/>
              <a:buFont typeface="Wingdings" panose="05000000000000000000" pitchFamily="2" charset="2"/>
              <a:buChar char="v"/>
            </a:pPr>
            <a:r>
              <a:rPr lang="en-US" sz="2600" dirty="0"/>
              <a:t> Null values were handled by replacing them with zeros.</a:t>
            </a:r>
          </a:p>
          <a:p>
            <a:pPr>
              <a:buClrTx/>
              <a:buFont typeface="Wingdings" panose="05000000000000000000" pitchFamily="2" charset="2"/>
              <a:buChar char="v"/>
            </a:pPr>
            <a:endParaRPr lang="en-US" sz="2600" dirty="0"/>
          </a:p>
          <a:p>
            <a:pPr>
              <a:buClrTx/>
              <a:buFont typeface="Wingdings" panose="05000000000000000000" pitchFamily="2" charset="2"/>
              <a:buChar char="v"/>
            </a:pPr>
            <a:endParaRPr lang="en-US" sz="2600" dirty="0"/>
          </a:p>
        </p:txBody>
      </p:sp>
      <p:pic>
        <p:nvPicPr>
          <p:cNvPr id="7" name="Picture 6" descr="A screenshot of a computer program&#10;&#10;AI-generated content may be incorrect.">
            <a:extLst>
              <a:ext uri="{FF2B5EF4-FFF2-40B4-BE49-F238E27FC236}">
                <a16:creationId xmlns:a16="http://schemas.microsoft.com/office/drawing/2014/main" id="{72E5E4D6-FC76-5489-BD83-EFD820799531}"/>
              </a:ext>
            </a:extLst>
          </p:cNvPr>
          <p:cNvPicPr>
            <a:picLocks noChangeAspect="1"/>
          </p:cNvPicPr>
          <p:nvPr/>
        </p:nvPicPr>
        <p:blipFill>
          <a:blip r:embed="rId3"/>
          <a:srcRect l="3376" t="18344" r="3929" b="4604"/>
          <a:stretch/>
        </p:blipFill>
        <p:spPr>
          <a:xfrm>
            <a:off x="5949864" y="2339235"/>
            <a:ext cx="6125227" cy="3201678"/>
          </a:xfrm>
          <a:prstGeom prst="rect">
            <a:avLst/>
          </a:prstGeom>
        </p:spPr>
      </p:pic>
      <p:sp>
        <p:nvSpPr>
          <p:cNvPr id="11" name="Content Placeholder 2">
            <a:extLst>
              <a:ext uri="{FF2B5EF4-FFF2-40B4-BE49-F238E27FC236}">
                <a16:creationId xmlns:a16="http://schemas.microsoft.com/office/drawing/2014/main" id="{90040CEC-C674-C3F4-C775-401724F4A2F0}"/>
              </a:ext>
            </a:extLst>
          </p:cNvPr>
          <p:cNvSpPr txBox="1">
            <a:spLocks/>
          </p:cNvSpPr>
          <p:nvPr/>
        </p:nvSpPr>
        <p:spPr>
          <a:xfrm>
            <a:off x="347473" y="3535104"/>
            <a:ext cx="10337228" cy="18489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285750" indent="-285750">
              <a:buFont typeface="Arial" panose="020B0604020202020204" pitchFamily="34" charset="0"/>
              <a:buChar char="•"/>
            </a:pPr>
            <a:endParaRPr lang="en-US" sz="2600" dirty="0"/>
          </a:p>
        </p:txBody>
      </p:sp>
    </p:spTree>
    <p:extLst>
      <p:ext uri="{BB962C8B-B14F-4D97-AF65-F5344CB8AC3E}">
        <p14:creationId xmlns:p14="http://schemas.microsoft.com/office/powerpoint/2010/main" val="306672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DB2B-A21E-8712-A1CF-4BB5DAAE9440}"/>
              </a:ext>
            </a:extLst>
          </p:cNvPr>
          <p:cNvSpPr>
            <a:spLocks noGrp="1"/>
          </p:cNvSpPr>
          <p:nvPr>
            <p:ph type="title"/>
          </p:nvPr>
        </p:nvSpPr>
        <p:spPr/>
        <p:txBody>
          <a:bodyPr/>
          <a:lstStyle/>
          <a:p>
            <a:r>
              <a:rPr lang="en-US" dirty="0"/>
              <a:t>Feature Importance</a:t>
            </a:r>
          </a:p>
        </p:txBody>
      </p:sp>
      <p:pic>
        <p:nvPicPr>
          <p:cNvPr id="4" name="Picture 3" descr="A screenshot of a computer&#10;&#10;AI-generated content may be incorrect.">
            <a:extLst>
              <a:ext uri="{FF2B5EF4-FFF2-40B4-BE49-F238E27FC236}">
                <a16:creationId xmlns:a16="http://schemas.microsoft.com/office/drawing/2014/main" id="{FC2AE1A2-863A-5596-F562-44CA25400478}"/>
              </a:ext>
            </a:extLst>
          </p:cNvPr>
          <p:cNvPicPr>
            <a:picLocks noChangeAspect="1"/>
          </p:cNvPicPr>
          <p:nvPr/>
        </p:nvPicPr>
        <p:blipFill>
          <a:blip r:embed="rId3"/>
          <a:stretch>
            <a:fillRect/>
          </a:stretch>
        </p:blipFill>
        <p:spPr>
          <a:xfrm>
            <a:off x="8135235" y="1953501"/>
            <a:ext cx="3234840" cy="3970319"/>
          </a:xfrm>
          <a:prstGeom prst="rect">
            <a:avLst/>
          </a:prstGeom>
        </p:spPr>
      </p:pic>
      <p:sp>
        <p:nvSpPr>
          <p:cNvPr id="6" name="Content Placeholder 2">
            <a:extLst>
              <a:ext uri="{FF2B5EF4-FFF2-40B4-BE49-F238E27FC236}">
                <a16:creationId xmlns:a16="http://schemas.microsoft.com/office/drawing/2014/main" id="{A5B0EF96-4E02-C450-B92A-66F7B9B16910}"/>
              </a:ext>
            </a:extLst>
          </p:cNvPr>
          <p:cNvSpPr txBox="1">
            <a:spLocks/>
          </p:cNvSpPr>
          <p:nvPr/>
        </p:nvSpPr>
        <p:spPr>
          <a:xfrm>
            <a:off x="726509" y="1878904"/>
            <a:ext cx="6914367" cy="3851010"/>
          </a:xfrm>
          <a:prstGeom prst="rect">
            <a:avLst/>
          </a:prstGeom>
          <a:effectLst>
            <a:outerShdw blurRad="25400" dir="17880000">
              <a:srgbClr val="000000">
                <a:alpha val="46000"/>
              </a:srgbClr>
            </a:outerShdw>
          </a:effectLst>
        </p:spPr>
        <p:txBody>
          <a:bodyPr vert="horz" lIns="91440" tIns="45720" rIns="91440" bIns="45720" rtlCol="0" anchor="t">
            <a:no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buFont typeface="Wingdings" panose="05000000000000000000" pitchFamily="2" charset="2"/>
              <a:buChar char="v"/>
            </a:pPr>
            <a:endParaRPr lang="en-US" sz="2800" dirty="0">
              <a:solidFill>
                <a:schemeClr val="tx1"/>
              </a:solidFill>
              <a:effectLst/>
            </a:endParaRPr>
          </a:p>
        </p:txBody>
      </p:sp>
      <p:sp>
        <p:nvSpPr>
          <p:cNvPr id="5" name="TextBox 4">
            <a:extLst>
              <a:ext uri="{FF2B5EF4-FFF2-40B4-BE49-F238E27FC236}">
                <a16:creationId xmlns:a16="http://schemas.microsoft.com/office/drawing/2014/main" id="{26DF550A-C07B-EC60-BB3F-AEED6F29EF9F}"/>
              </a:ext>
            </a:extLst>
          </p:cNvPr>
          <p:cNvSpPr txBox="1"/>
          <p:nvPr/>
        </p:nvSpPr>
        <p:spPr>
          <a:xfrm>
            <a:off x="1136355" y="1953501"/>
            <a:ext cx="6361725" cy="3970318"/>
          </a:xfrm>
          <a:prstGeom prst="rect">
            <a:avLst/>
          </a:prstGeom>
          <a:noFill/>
        </p:spPr>
        <p:txBody>
          <a:bodyPr wrap="square">
            <a:spAutoFit/>
          </a:bodyPr>
          <a:lstStyle/>
          <a:p>
            <a:pPr marL="285750" indent="-285750">
              <a:buFont typeface="Wingdings" panose="05000000000000000000" pitchFamily="2" charset="2"/>
              <a:buChar char="v"/>
            </a:pPr>
            <a:r>
              <a:rPr lang="en-US" sz="2800" dirty="0"/>
              <a:t>Feature selection is identifying the most important variables for predicting the target outcome</a:t>
            </a:r>
          </a:p>
          <a:p>
            <a:pPr marL="285750" indent="-285750">
              <a:buFont typeface="Wingdings" panose="05000000000000000000" pitchFamily="2" charset="2"/>
              <a:buChar char="v"/>
            </a:pPr>
            <a:r>
              <a:rPr lang="en-US" sz="2800" dirty="0"/>
              <a:t>Feature Importance will assign a score to each input feature based on its contribution to the model’s predictions</a:t>
            </a:r>
          </a:p>
          <a:p>
            <a:pPr marL="285750" indent="-285750">
              <a:buFont typeface="Wingdings" panose="05000000000000000000" pitchFamily="2" charset="2"/>
              <a:buChar char="v"/>
            </a:pPr>
            <a:r>
              <a:rPr lang="en-US" sz="2800" dirty="0"/>
              <a:t>Key Features: </a:t>
            </a:r>
            <a:r>
              <a:rPr lang="en-US" sz="2800" dirty="0" err="1"/>
              <a:t>baseFare</a:t>
            </a:r>
            <a:r>
              <a:rPr lang="en-US" sz="2800" dirty="0"/>
              <a:t>, </a:t>
            </a:r>
            <a:r>
              <a:rPr lang="en-US" sz="2800" dirty="0" err="1"/>
              <a:t>totalTravelDistance</a:t>
            </a:r>
            <a:r>
              <a:rPr lang="en-US" sz="2800" dirty="0"/>
              <a:t>, </a:t>
            </a:r>
            <a:r>
              <a:rPr lang="en-US" sz="2800" dirty="0" err="1"/>
              <a:t>TravelDurationMin</a:t>
            </a:r>
            <a:r>
              <a:rPr lang="en-US" sz="2800" dirty="0"/>
              <a:t>, and </a:t>
            </a:r>
            <a:r>
              <a:rPr lang="en-US" sz="2800" dirty="0" err="1"/>
              <a:t>DestinationAirportID</a:t>
            </a:r>
            <a:endParaRPr lang="en-US" sz="2800" dirty="0"/>
          </a:p>
        </p:txBody>
      </p:sp>
    </p:spTree>
    <p:extLst>
      <p:ext uri="{BB962C8B-B14F-4D97-AF65-F5344CB8AC3E}">
        <p14:creationId xmlns:p14="http://schemas.microsoft.com/office/powerpoint/2010/main" val="2221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FBCA1-0419-BB14-60E5-68D969ED021F}"/>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3D7E5CA4-F3D3-EE43-D5DA-17FA5651939B}"/>
              </a:ext>
            </a:extLst>
          </p:cNvPr>
          <p:cNvSpPr>
            <a:spLocks noGrp="1"/>
          </p:cNvSpPr>
          <p:nvPr>
            <p:ph idx="1"/>
          </p:nvPr>
        </p:nvSpPr>
        <p:spPr>
          <a:xfrm>
            <a:off x="1097280" y="1845734"/>
            <a:ext cx="4176178" cy="4023360"/>
          </a:xfrm>
        </p:spPr>
        <p:txBody>
          <a:bodyPr>
            <a:normAutofit/>
          </a:bodyPr>
          <a:lstStyle/>
          <a:p>
            <a:pPr marL="0" indent="0">
              <a:buNone/>
            </a:pPr>
            <a:r>
              <a:rPr lang="en-US" sz="3200" b="1" dirty="0"/>
              <a:t>Random Forest</a:t>
            </a:r>
          </a:p>
          <a:p>
            <a:pPr>
              <a:buClrTx/>
              <a:buFont typeface="Wingdings" panose="05000000000000000000" pitchFamily="2" charset="2"/>
              <a:buChar char="v"/>
            </a:pPr>
            <a:r>
              <a:rPr lang="en-US" sz="2800" dirty="0"/>
              <a:t> Method uses multiple decision trees to make predictions.</a:t>
            </a:r>
          </a:p>
          <a:p>
            <a:pPr>
              <a:buClrTx/>
              <a:buFont typeface="Wingdings" panose="05000000000000000000" pitchFamily="2" charset="2"/>
              <a:buChar char="v"/>
            </a:pPr>
            <a:r>
              <a:rPr lang="en-US" sz="2800" dirty="0"/>
              <a:t> Handles both numerical and categorical data.</a:t>
            </a:r>
          </a:p>
          <a:p>
            <a:pPr>
              <a:buClrTx/>
              <a:buFont typeface="Wingdings" panose="05000000000000000000" pitchFamily="2" charset="2"/>
              <a:buChar char="v"/>
            </a:pPr>
            <a:endParaRPr lang="en-US" dirty="0"/>
          </a:p>
          <a:p>
            <a:pPr>
              <a:buClrTx/>
              <a:buFont typeface="Wingdings" panose="05000000000000000000" pitchFamily="2" charset="2"/>
              <a:buChar char="v"/>
            </a:pPr>
            <a:endParaRPr lang="en-US" dirty="0"/>
          </a:p>
        </p:txBody>
      </p:sp>
      <p:sp>
        <p:nvSpPr>
          <p:cNvPr id="4" name="Content Placeholder 2">
            <a:extLst>
              <a:ext uri="{FF2B5EF4-FFF2-40B4-BE49-F238E27FC236}">
                <a16:creationId xmlns:a16="http://schemas.microsoft.com/office/drawing/2014/main" id="{0FF48154-193D-6050-FEA9-741C3FF0DDF0}"/>
              </a:ext>
            </a:extLst>
          </p:cNvPr>
          <p:cNvSpPr txBox="1">
            <a:spLocks/>
          </p:cNvSpPr>
          <p:nvPr/>
        </p:nvSpPr>
        <p:spPr>
          <a:xfrm>
            <a:off x="6447981" y="1845734"/>
            <a:ext cx="417617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b="1" dirty="0"/>
              <a:t>Gradient Boosted</a:t>
            </a:r>
          </a:p>
          <a:p>
            <a:pPr>
              <a:buClrTx/>
              <a:buFont typeface="Wingdings" panose="05000000000000000000" pitchFamily="2" charset="2"/>
              <a:buChar char="v"/>
            </a:pPr>
            <a:r>
              <a:rPr lang="en-US" sz="2800" dirty="0"/>
              <a:t> Builds trees sequentially, each new tree correcting the errors of the previous one</a:t>
            </a:r>
          </a:p>
          <a:p>
            <a:pPr>
              <a:buClrTx/>
              <a:buFont typeface="Wingdings" panose="05000000000000000000" pitchFamily="2" charset="2"/>
              <a:buChar char="v"/>
            </a:pPr>
            <a:r>
              <a:rPr lang="en-US" sz="2800" dirty="0"/>
              <a:t> Effective for modeling relationship between flight details and pricing</a:t>
            </a:r>
          </a:p>
        </p:txBody>
      </p:sp>
    </p:spTree>
    <p:extLst>
      <p:ext uri="{BB962C8B-B14F-4D97-AF65-F5344CB8AC3E}">
        <p14:creationId xmlns:p14="http://schemas.microsoft.com/office/powerpoint/2010/main" val="348238337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2792</TotalTime>
  <Words>2268</Words>
  <Application>Microsoft Office PowerPoint</Application>
  <PresentationFormat>Widescreen</PresentationFormat>
  <Paragraphs>147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Garamond</vt:lpstr>
      <vt:lpstr>Wingdings</vt:lpstr>
      <vt:lpstr>Retrospect</vt:lpstr>
      <vt:lpstr>Flight Prices  Prediction Model</vt:lpstr>
      <vt:lpstr>Introduction</vt:lpstr>
      <vt:lpstr>Specifications</vt:lpstr>
      <vt:lpstr>Dataset</vt:lpstr>
      <vt:lpstr>Data Processing</vt:lpstr>
      <vt:lpstr>Data Processing (cont’d) </vt:lpstr>
      <vt:lpstr>Parse and Extract </vt:lpstr>
      <vt:lpstr>Feature Importance</vt:lpstr>
      <vt:lpstr>Model Selection</vt:lpstr>
      <vt:lpstr>Parameter Tuning – Random Forest</vt:lpstr>
      <vt:lpstr>Parameter Tuning – Gradient Boosted</vt:lpstr>
      <vt:lpstr>Comparing Models</vt:lpstr>
      <vt:lpstr>Recommended Model</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Maria Perez</cp:lastModifiedBy>
  <cp:revision>43</cp:revision>
  <dcterms:created xsi:type="dcterms:W3CDTF">2024-08-02T18:54:23Z</dcterms:created>
  <dcterms:modified xsi:type="dcterms:W3CDTF">2025-04-15T14:33:49Z</dcterms:modified>
</cp:coreProperties>
</file>