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10"/><Relationship Target="../media/image25.png" Type="http://schemas.openxmlformats.org/officeDocument/2006/relationships/image" Id="rId4"/><Relationship Target="../media/image11.png" Type="http://schemas.openxmlformats.org/officeDocument/2006/relationships/image" Id="rId3"/><Relationship Target="../media/image13.png" Type="http://schemas.openxmlformats.org/officeDocument/2006/relationships/image" Id="rId9"/><Relationship Target="../media/image04.png" Type="http://schemas.openxmlformats.org/officeDocument/2006/relationships/image" Id="rId6"/><Relationship Target="../media/image16.png" Type="http://schemas.openxmlformats.org/officeDocument/2006/relationships/image" Id="rId5"/><Relationship Target="../media/image08.png" Type="http://schemas.openxmlformats.org/officeDocument/2006/relationships/image" Id="rId8"/><Relationship Target="../media/image14.pn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6.png" Type="http://schemas.openxmlformats.org/officeDocument/2006/relationships/image" Id="rId10"/><Relationship Target="../media/image15.png" Type="http://schemas.openxmlformats.org/officeDocument/2006/relationships/image" Id="rId4"/><Relationship Target="../media/image05.png" Type="http://schemas.openxmlformats.org/officeDocument/2006/relationships/image" Id="rId11"/><Relationship Target="../media/image11.png" Type="http://schemas.openxmlformats.org/officeDocument/2006/relationships/image" Id="rId3"/><Relationship Target="../media/image13.png" Type="http://schemas.openxmlformats.org/officeDocument/2006/relationships/image" Id="rId9"/><Relationship Target="../media/image14.png" Type="http://schemas.openxmlformats.org/officeDocument/2006/relationships/image" Id="rId6"/><Relationship Target="../media/image04.png" Type="http://schemas.openxmlformats.org/officeDocument/2006/relationships/image" Id="rId5"/><Relationship Target="../media/image27.png" Type="http://schemas.openxmlformats.org/officeDocument/2006/relationships/image" Id="rId8"/><Relationship Target="../media/image17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media/image05.png" Type="http://schemas.openxmlformats.org/officeDocument/2006/relationships/image" Id="rId14"/><Relationship Target="../notesSlides/notesSlide12.xml" Type="http://schemas.openxmlformats.org/officeDocument/2006/relationships/notesSlide" Id="rId2"/><Relationship Target="../media/image31.png" Type="http://schemas.openxmlformats.org/officeDocument/2006/relationships/image" Id="rId12"/><Relationship Target="../media/image32.png" Type="http://schemas.openxmlformats.org/officeDocument/2006/relationships/image" Id="rId13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29.png" Type="http://schemas.openxmlformats.org/officeDocument/2006/relationships/image" Id="rId10"/><Relationship Target="../media/image11.png" Type="http://schemas.openxmlformats.org/officeDocument/2006/relationships/image" Id="rId3"/><Relationship Target="../media/image30.png" Type="http://schemas.openxmlformats.org/officeDocument/2006/relationships/image" Id="rId11"/><Relationship Target="../media/image28.png" Type="http://schemas.openxmlformats.org/officeDocument/2006/relationships/image" Id="rId9"/><Relationship Target="../media/image14.png" Type="http://schemas.openxmlformats.org/officeDocument/2006/relationships/image" Id="rId6"/><Relationship Target="../media/image18.png" Type="http://schemas.openxmlformats.org/officeDocument/2006/relationships/image" Id="rId5"/><Relationship Target="../media/image13.png" Type="http://schemas.openxmlformats.org/officeDocument/2006/relationships/image" Id="rId8"/><Relationship Target="../media/image19.png" Type="http://schemas.openxmlformats.org/officeDocument/2006/relationships/image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youtube.com/v/oKKji3fmVjA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11.png" Type="http://schemas.openxmlformats.org/officeDocument/2006/relationships/image" Id="rId3"/><Relationship Target="../media/image05.png" Type="http://schemas.openxmlformats.org/officeDocument/2006/relationships/image" Id="rId6"/><Relationship Target="../media/image09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jpg" Type="http://schemas.openxmlformats.org/officeDocument/2006/relationships/image" Id="rId4"/><Relationship Target="../media/image11.png" Type="http://schemas.openxmlformats.org/officeDocument/2006/relationships/image" Id="rId3"/><Relationship Target="../media/image05.png" Type="http://schemas.openxmlformats.org/officeDocument/2006/relationships/image" Id="rId9"/><Relationship Target="../media/image04.png" Type="http://schemas.openxmlformats.org/officeDocument/2006/relationships/image" Id="rId6"/><Relationship Target="../media/image06.png" Type="http://schemas.openxmlformats.org/officeDocument/2006/relationships/image" Id="rId5"/><Relationship Target="../media/image08.png" Type="http://schemas.openxmlformats.org/officeDocument/2006/relationships/image" Id="rId8"/><Relationship Target="../media/image07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10"/><Relationship Target="../media/image06.png" Type="http://schemas.openxmlformats.org/officeDocument/2006/relationships/image" Id="rId4"/><Relationship Target="../media/image05.png" Type="http://schemas.openxmlformats.org/officeDocument/2006/relationships/image" Id="rId11"/><Relationship Target="../media/image11.png" Type="http://schemas.openxmlformats.org/officeDocument/2006/relationships/image" Id="rId3"/><Relationship Target="../media/image13.png" Type="http://schemas.openxmlformats.org/officeDocument/2006/relationships/image" Id="rId9"/><Relationship Target="../media/image07.png" Type="http://schemas.openxmlformats.org/officeDocument/2006/relationships/image" Id="rId6"/><Relationship Target="../media/image04.png" Type="http://schemas.openxmlformats.org/officeDocument/2006/relationships/image" Id="rId5"/><Relationship Target="../media/image24.png" Type="http://schemas.openxmlformats.org/officeDocument/2006/relationships/image" Id="rId8"/><Relationship Target="../media/image08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AEEF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591842" x="598475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</a:rPr>
              <a:t>Conecta2</a:t>
            </a: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 t="11030" b="11886" r="0" l="0"/>
          <a:stretch/>
        </p:blipFill>
        <p:spPr>
          <a:xfrm>
            <a:off y="277050" x="2171937"/>
            <a:ext cy="3565300" cx="46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t="10607" b="10052" r="64483" l="2827"/>
          <a:stretch/>
        </p:blipFill>
        <p:spPr>
          <a:xfrm>
            <a:off y="0" x="5667475"/>
            <a:ext cy="5143500" cx="274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y="2279200" x="497775"/>
            <a:ext cy="2864099" cx="45407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Guías interactivas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8062" x="6052162"/>
            <a:ext cy="1999751" cx="199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y="3899100" x="5985575"/>
            <a:ext cy="458399" cx="21290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y="3896675" x="5985582"/>
            <a:ext cy="463249" cx="1877433"/>
            <a:chOff y="3317400" x="5985582"/>
            <a:chExt cy="463249" cx="1877433"/>
          </a:xfrm>
        </p:grpSpPr>
        <p:pic>
          <p:nvPicPr>
            <p:cNvPr id="118" name="Shape 1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y="3317400" x="6451049"/>
              <a:ext cy="463249" cx="483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y="3317400" x="7397557"/>
              <a:ext cy="463249" cx="465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y="3317400" x="5985582"/>
              <a:ext cy="463249" cx="465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y="3317400" x="6934321"/>
              <a:ext cy="463249" cx="4632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Shape 1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930575" x="5985575"/>
            <a:ext cy="463249" cx="4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y="3405850" x="5985575"/>
            <a:ext cy="458399" cx="212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AP a 100 m de ti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4436049" x="8436550"/>
            <a:ext cy="555049" cx="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10607" b="10052" r="64483" l="2827"/>
          <a:stretch/>
        </p:blipFill>
        <p:spPr>
          <a:xfrm>
            <a:off y="0" x="5667475"/>
            <a:ext cy="5143500" cx="274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y="2279200" x="497775"/>
            <a:ext cy="2864099" cx="45407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Guías interactivas</a:t>
            </a:r>
          </a:p>
        </p:txBody>
      </p:sp>
      <p:sp>
        <p:nvSpPr>
          <p:cNvPr id="131" name="Shape 131"/>
          <p:cNvSpPr/>
          <p:nvPr/>
        </p:nvSpPr>
        <p:spPr>
          <a:xfrm>
            <a:off y="3899100" x="5985575"/>
            <a:ext cy="458399" cx="21290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96684" x="6451049"/>
            <a:ext cy="463231" cx="4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96675" x="7397557"/>
            <a:ext cy="463249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896675" x="5985582"/>
            <a:ext cy="463249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896684" x="6934321"/>
            <a:ext cy="463231" cx="46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8">
            <a:alphaModFix/>
          </a:blip>
          <a:srcRect t="0" b="1642" r="-7169" l="7170"/>
          <a:stretch/>
        </p:blipFill>
        <p:spPr>
          <a:xfrm>
            <a:off y="792225" x="5985562"/>
            <a:ext cy="3104450" cx="231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930575" x="5985575"/>
            <a:ext cy="463249" cx="4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y="3204875" x="6299075"/>
            <a:ext cy="384299" cx="1502099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Has llegado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393824" x="6687550"/>
            <a:ext cy="1070274" cx="128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436049" x="8436550"/>
            <a:ext cy="555049" cx="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t="10607" b="10052" r="64483" l="2827"/>
          <a:stretch/>
        </p:blipFill>
        <p:spPr>
          <a:xfrm>
            <a:off y="0" x="5667475"/>
            <a:ext cy="5143500" cx="274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y="2279200" x="497775"/>
            <a:ext cy="2864099" cx="45407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Por y para usuarios</a:t>
            </a:r>
          </a:p>
        </p:txBody>
      </p:sp>
      <p:sp>
        <p:nvSpPr>
          <p:cNvPr id="147" name="Shape 147"/>
          <p:cNvSpPr/>
          <p:nvPr/>
        </p:nvSpPr>
        <p:spPr>
          <a:xfrm>
            <a:off y="3899100" x="5985575"/>
            <a:ext cy="458399" cx="21290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96684" x="6451049"/>
            <a:ext cy="463231" cx="4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95570" x="7397557"/>
            <a:ext cy="465458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896675" x="5985582"/>
            <a:ext cy="463249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896684" x="6934321"/>
            <a:ext cy="463231" cx="46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930575" x="5985575"/>
            <a:ext cy="463249" cx="4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y="3234850" x="6934350"/>
            <a:ext cy="328800" cx="1143900"/>
          </a:xfrm>
          <a:prstGeom prst="roundRect">
            <a:avLst>
              <a:gd fmla="val 16667" name="adj"/>
            </a:avLst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200" lang="en">
                <a:solidFill>
                  <a:srgbClr val="FFFFFF"/>
                </a:solidFill>
              </a:rPr>
              <a:t>Reportar red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y="2573825" x="6244375"/>
            <a:ext cy="328951" cx="1684199"/>
            <a:chOff y="2444075" x="6253625"/>
            <a:chExt cy="328951" cx="1684199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y="2444075" x="6253625"/>
              <a:ext cy="328951" cx="32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y="2444075" x="6934339"/>
              <a:ext cy="328951" cx="32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Shape 15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y="2444075" x="6582576"/>
              <a:ext cy="328951" cx="32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y="2444075" x="7608873"/>
              <a:ext cy="328951" cx="32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Shape 15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y="2444075" x="7263290"/>
              <a:ext cy="328951" cx="328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Shape 160"/>
          <p:cNvSpPr txBox="1"/>
          <p:nvPr/>
        </p:nvSpPr>
        <p:spPr>
          <a:xfrm>
            <a:off y="1528200" x="6139025"/>
            <a:ext cy="375600" cx="163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00AEEF"/>
                </a:solidFill>
              </a:rPr>
              <a:t>Evaluar red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y="1929900" x="6200150"/>
            <a:ext cy="0" cx="1763999"/>
          </a:xfrm>
          <a:prstGeom prst="straightConnector1">
            <a:avLst/>
          </a:prstGeom>
          <a:noFill/>
          <a:ln w="19050" cap="flat">
            <a:solidFill>
              <a:srgbClr val="00AEE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2" name="Shape 162"/>
          <p:cNvSpPr txBox="1"/>
          <p:nvPr/>
        </p:nvSpPr>
        <p:spPr>
          <a:xfrm>
            <a:off y="1975950" x="6235075"/>
            <a:ext cy="265800" cx="170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">
                <a:solidFill>
                  <a:schemeClr val="dk2"/>
                </a:solidFill>
              </a:rPr>
              <a:t>Parque San Miguel Acapatzingo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4436049" x="8436550"/>
            <a:ext cy="555049" cx="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0" x="2631050"/>
            <a:ext cy="5143499" cx="6056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7200" lang="en">
                <a:solidFill>
                  <a:srgbClr val="FFFFFF"/>
                </a:solidFill>
              </a:rPr>
              <a:t>Monetización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7550" x="432575"/>
            <a:ext cy="2513350" cx="25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721775" x="2120050"/>
            <a:ext cy="1517099" cx="6081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</a:rPr>
              <a:t>Monetización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2025" x="917075"/>
            <a:ext cy="1917325" cx="1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y="2373150" x="1739050"/>
            <a:ext cy="1545600" cx="27380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2400" lang="en">
                <a:solidFill>
                  <a:srgbClr val="FF9900"/>
                </a:solidFill>
              </a:rPr>
              <a:t>Inclusión de APs de cadenas de servicios</a:t>
            </a:r>
          </a:p>
        </p:txBody>
      </p:sp>
      <p:sp>
        <p:nvSpPr>
          <p:cNvPr id="177" name="Shape 177"/>
          <p:cNvSpPr/>
          <p:nvPr/>
        </p:nvSpPr>
        <p:spPr>
          <a:xfrm>
            <a:off y="2373150" x="5169525"/>
            <a:ext cy="1545600" cx="27380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2400" lang="en">
                <a:solidFill>
                  <a:srgbClr val="FF9900"/>
                </a:solidFill>
              </a:rPr>
              <a:t>Direcciones basadas en negocios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>
            <a:hlinkClick r:id="rId4"/>
          </p:cNvPr>
          <p:cNvSpPr/>
          <p:nvPr/>
        </p:nvSpPr>
        <p:spPr>
          <a:xfrm>
            <a:off y="0" x="0"/>
            <a:ext cy="5143500" cx="9144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B1850"/>
        </a:solid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800200" x="0"/>
            <a:ext cy="1554000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</a:rPr>
              <a:t>Internet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61375" x="8461875"/>
            <a:ext cy="682124" cx="682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y="839450" x="2834250"/>
            <a:ext cy="3475499" cx="3475499"/>
          </a:xfrm>
          <a:prstGeom prst="ellipse">
            <a:avLst/>
          </a:prstGeom>
          <a:noFill/>
          <a:ln w="38100" cap="flat">
            <a:solidFill>
              <a:srgbClr val="FFFFFF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y="646225" x="1353575"/>
            <a:ext cy="682200" cx="160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Noticias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405700" x="6012000"/>
            <a:ext cy="682200" cx="222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Networking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4086050" x="837500"/>
            <a:ext cy="682200" cx="222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Marketing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3331600" x="6462150"/>
            <a:ext cy="682200" cx="222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Redes sociales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2213737" x="256450"/>
            <a:ext cy="682200" cx="222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Educación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800200" x="6740750"/>
            <a:ext cy="682200" cx="222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rgbClr val="FFFFFF"/>
                </a:solidFill>
              </a:rPr>
              <a:t>Innovación</a:t>
            </a:r>
          </a:p>
        </p:txBody>
      </p:sp>
      <p:cxnSp>
        <p:nvCxnSpPr>
          <p:cNvPr id="45" name="Shape 45"/>
          <p:cNvCxnSpPr/>
          <p:nvPr/>
        </p:nvCxnSpPr>
        <p:spPr>
          <a:xfrm>
            <a:off y="1328425" x="2023650"/>
            <a:ext cy="362400" cx="810600"/>
          </a:xfrm>
          <a:prstGeom prst="straightConnector1">
            <a:avLst/>
          </a:prstGeom>
          <a:noFill/>
          <a:ln w="1143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6" name="Shape 46"/>
          <p:cNvCxnSpPr/>
          <p:nvPr/>
        </p:nvCxnSpPr>
        <p:spPr>
          <a:xfrm>
            <a:off y="3655025" x="6164400"/>
            <a:ext cy="207900" cx="739800"/>
          </a:xfrm>
          <a:prstGeom prst="straightConnector1">
            <a:avLst/>
          </a:prstGeom>
          <a:noFill/>
          <a:ln w="1143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7" name="Shape 47"/>
          <p:cNvCxnSpPr/>
          <p:nvPr/>
        </p:nvCxnSpPr>
        <p:spPr>
          <a:xfrm rot="10800000" flipH="1">
            <a:off y="954324" x="6012000"/>
            <a:ext cy="374100" cx="549900"/>
          </a:xfrm>
          <a:prstGeom prst="straightConnector1">
            <a:avLst/>
          </a:prstGeom>
          <a:noFill/>
          <a:ln w="1143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8" name="Shape 48"/>
          <p:cNvCxnSpPr/>
          <p:nvPr/>
        </p:nvCxnSpPr>
        <p:spPr>
          <a:xfrm rot="10800000" flipH="1">
            <a:off y="3899174" x="2834250"/>
            <a:ext cy="444000" cx="357599"/>
          </a:xfrm>
          <a:prstGeom prst="straightConnector1">
            <a:avLst/>
          </a:prstGeom>
          <a:noFill/>
          <a:ln w="1143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9" name="Shape 49"/>
          <p:cNvCxnSpPr/>
          <p:nvPr/>
        </p:nvCxnSpPr>
        <p:spPr>
          <a:xfrm>
            <a:off y="2872237" x="1932300"/>
            <a:ext cy="32400" cx="770700"/>
          </a:xfrm>
          <a:prstGeom prst="straightConnector1">
            <a:avLst/>
          </a:prstGeom>
          <a:noFill/>
          <a:ln w="1143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0" name="Shape 50"/>
          <p:cNvCxnSpPr/>
          <p:nvPr/>
        </p:nvCxnSpPr>
        <p:spPr>
          <a:xfrm rot="10800000" flipH="1">
            <a:off y="2432749" x="6441000"/>
            <a:ext cy="231600" cx="736199"/>
          </a:xfrm>
          <a:prstGeom prst="straightConnector1">
            <a:avLst/>
          </a:prstGeom>
          <a:noFill/>
          <a:ln w="114300" cap="flat">
            <a:solidFill>
              <a:srgbClr val="FFFFFF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B1850"/>
        </a:solidFill>
      </p:bgPr>
    </p:bg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5" x="1488075"/>
            <a:ext cy="857400" cx="3453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800" lang="en">
                <a:solidFill>
                  <a:srgbClr val="FFFFFF"/>
                </a:solidFill>
              </a:rPr>
              <a:t>Necesidad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7275" x="461975"/>
            <a:ext cy="1082850" cx="10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y="1257475" x="1842575"/>
            <a:ext cy="1545600" cx="27380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2400" lang="en">
                <a:solidFill>
                  <a:srgbClr val="BB1850"/>
                </a:solidFill>
              </a:rPr>
              <a:t>Solo 43.5% de la población usa internet</a:t>
            </a:r>
          </a:p>
        </p:txBody>
      </p:sp>
      <p:sp>
        <p:nvSpPr>
          <p:cNvPr id="58" name="Shape 58"/>
          <p:cNvSpPr/>
          <p:nvPr/>
        </p:nvSpPr>
        <p:spPr>
          <a:xfrm>
            <a:off y="1257475" x="5295900"/>
            <a:ext cy="1545600" cx="27380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2400" lang="en">
                <a:solidFill>
                  <a:srgbClr val="BB1850"/>
                </a:solidFill>
              </a:rPr>
              <a:t>11.9% cuenta con un servicio de banda ancha fija y móvil</a:t>
            </a:r>
          </a:p>
        </p:txBody>
      </p:sp>
      <p:sp>
        <p:nvSpPr>
          <p:cNvPr id="59" name="Shape 59"/>
          <p:cNvSpPr/>
          <p:nvPr/>
        </p:nvSpPr>
        <p:spPr>
          <a:xfrm>
            <a:off y="3226250" x="1842575"/>
            <a:ext cy="1545600" cx="6191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600"/>
              </a:spcBef>
              <a:buNone/>
            </a:pPr>
            <a:r>
              <a:rPr sz="2400" lang="en">
                <a:solidFill>
                  <a:srgbClr val="BB1850"/>
                </a:solidFill>
              </a:rPr>
              <a:t>1/3 de la población del país vive en </a:t>
            </a:r>
            <a:r>
              <a:rPr b="1" sz="2400" lang="en">
                <a:solidFill>
                  <a:srgbClr val="BB1850"/>
                </a:solidFill>
              </a:rPr>
              <a:t>localidades sin acceso a alguna red de fibra óptica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925"/>
        </a:solidFill>
      </p:bgPr>
    </p:bg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y="150" x="2968925"/>
            <a:ext cy="5143499" cx="5184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9600" lang="en">
                <a:solidFill>
                  <a:srgbClr val="FFFFFF"/>
                </a:solidFill>
              </a:rPr>
              <a:t>Objetivo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6350" x="903275"/>
            <a:ext cy="2471100" cx="24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925"/>
        </a:solid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y="819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800" lang="en">
                <a:solidFill>
                  <a:srgbClr val="FFFFFF"/>
                </a:solidFill>
              </a:rPr>
              <a:t>Conectar</a:t>
            </a:r>
            <a:r>
              <a:rPr lang="en">
                <a:solidFill>
                  <a:srgbClr val="FFFFFF"/>
                </a:solidFill>
              </a:rPr>
              <a:t> a los </a:t>
            </a:r>
            <a:r>
              <a:rPr sz="3600" lang="en">
                <a:solidFill>
                  <a:srgbClr val="FFFFFF"/>
                </a:solidFill>
              </a:rPr>
              <a:t>ciudadanos </a:t>
            </a:r>
            <a:r>
              <a:rPr lang="en">
                <a:solidFill>
                  <a:srgbClr val="FFFFFF"/>
                </a:solidFill>
              </a:rPr>
              <a:t>con los </a:t>
            </a:r>
            <a:r>
              <a:rPr sz="4800" lang="en">
                <a:solidFill>
                  <a:srgbClr val="FFFFFF"/>
                </a:solidFill>
              </a:rPr>
              <a:t>espacios públicos </a:t>
            </a:r>
            <a:r>
              <a:rPr lang="en">
                <a:solidFill>
                  <a:srgbClr val="FFFFFF"/>
                </a:solidFill>
              </a:rPr>
              <a:t>que brindan conectividad de </a:t>
            </a:r>
            <a:r>
              <a:rPr sz="3600" lang="en">
                <a:solidFill>
                  <a:srgbClr val="FFFFFF"/>
                </a:solidFill>
              </a:rPr>
              <a:t>banda ancha</a:t>
            </a:r>
            <a:r>
              <a:rPr lang="en">
                <a:solidFill>
                  <a:srgbClr val="FFFFFF"/>
                </a:solidFill>
              </a:rPr>
              <a:t> de manera </a:t>
            </a:r>
            <a:r>
              <a:rPr sz="9600" lang="en">
                <a:solidFill>
                  <a:srgbClr val="FFFFFF"/>
                </a:solidFill>
              </a:rPr>
              <a:t>gratuita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00025" x="8124325"/>
            <a:ext cy="943474" cx="9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376150" x="0"/>
            <a:ext cy="2405099" cx="4855199"/>
          </a:xfrm>
          <a:prstGeom prst="rect">
            <a:avLst/>
          </a:prstGeom>
          <a:solidFill>
            <a:srgbClr val="00AEEF"/>
          </a:solidFill>
        </p:spPr>
        <p:txBody>
          <a:bodyPr bIns="91425" rIns="91425" lIns="91425" tIns="91425" anchor="ctr" anchorCtr="0">
            <a:noAutofit/>
          </a:bodyPr>
          <a:lstStyle/>
          <a:p>
            <a:pPr indent="0" marL="914400">
              <a:spcBef>
                <a:spcPts val="0"/>
              </a:spcBef>
              <a:buNone/>
            </a:pPr>
            <a:r>
              <a:rPr sz="4800" lang="en">
                <a:solidFill>
                  <a:srgbClr val="FFFFFF"/>
                </a:solidFill>
              </a:rPr>
              <a:t>Descripción de la App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t="10607" b="10052" r="64483" l="2827"/>
          <a:stretch/>
        </p:blipFill>
        <p:spPr>
          <a:xfrm>
            <a:off y="0" x="5667475"/>
            <a:ext cy="5143500" cx="274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t="3468" b="3038" r="0" l="0"/>
          <a:stretch/>
        </p:blipFill>
        <p:spPr>
          <a:xfrm>
            <a:off y="768475" x="5954400"/>
            <a:ext cy="3645451" cx="219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785400" x="5450"/>
            <a:ext cy="992449" cx="9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436049" x="8436550"/>
            <a:ext cy="555049" cx="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10607" b="10052" r="64483" l="2827"/>
          <a:stretch/>
        </p:blipFill>
        <p:spPr>
          <a:xfrm>
            <a:off y="0" x="5667475"/>
            <a:ext cy="5143500" cx="274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t="0" b="21141" r="0" l="0"/>
          <a:stretch/>
        </p:blipFill>
        <p:spPr>
          <a:xfrm>
            <a:off y="796097" x="5985575"/>
            <a:ext cy="2985124" cx="21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y="2279200" x="497775"/>
            <a:ext cy="2864099" cx="45407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Recomendación de redes</a:t>
            </a:r>
          </a:p>
        </p:txBody>
      </p:sp>
      <p:sp>
        <p:nvSpPr>
          <p:cNvPr id="88" name="Shape 88"/>
          <p:cNvSpPr/>
          <p:nvPr/>
        </p:nvSpPr>
        <p:spPr>
          <a:xfrm>
            <a:off y="3899100" x="5985575"/>
            <a:ext cy="458399" cx="21290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96684" x="6451049"/>
            <a:ext cy="463231" cx="4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896675" x="7397557"/>
            <a:ext cy="463249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896684" x="5985582"/>
            <a:ext cy="463231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3896675" x="6934321"/>
            <a:ext cy="463249" cx="46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4436049" x="8436550"/>
            <a:ext cy="555049" cx="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10607" b="10052" r="64483" l="2827"/>
          <a:stretch/>
        </p:blipFill>
        <p:spPr>
          <a:xfrm>
            <a:off y="0" x="5667475"/>
            <a:ext cy="5143500" cx="274267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y="2279200" x="497775"/>
            <a:ext cy="2864099" cx="45407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Guías interactivas</a:t>
            </a:r>
          </a:p>
        </p:txBody>
      </p:sp>
      <p:sp>
        <p:nvSpPr>
          <p:cNvPr id="100" name="Shape 100"/>
          <p:cNvSpPr/>
          <p:nvPr/>
        </p:nvSpPr>
        <p:spPr>
          <a:xfrm>
            <a:off y="3899100" x="5985575"/>
            <a:ext cy="458399" cx="2129099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96684" x="6451049"/>
            <a:ext cy="463231" cx="4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96675" x="7397557"/>
            <a:ext cy="463249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896684" x="5985582"/>
            <a:ext cy="463231" cx="465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896675" x="6934321"/>
            <a:ext cy="463249" cx="46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79625" x="5985575"/>
            <a:ext cy="3117050" cx="212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930575" x="5985575"/>
            <a:ext cy="463249" cx="4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303898" x="7863025"/>
            <a:ext cy="520827" cx="1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4436049" x="8436550"/>
            <a:ext cy="555049" cx="5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