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1" r:id="rId4"/>
    <p:sldId id="258" r:id="rId5"/>
    <p:sldId id="260" r:id="rId6"/>
    <p:sldId id="262" r:id="rId7"/>
    <p:sldId id="263" r:id="rId8"/>
    <p:sldId id="265" r:id="rId9"/>
    <p:sldId id="261" r:id="rId10"/>
    <p:sldId id="267" r:id="rId11"/>
    <p:sldId id="275" r:id="rId12"/>
    <p:sldId id="276" r:id="rId13"/>
    <p:sldId id="277" r:id="rId14"/>
    <p:sldId id="278" r:id="rId15"/>
    <p:sldId id="273" r:id="rId16"/>
    <p:sldId id="264" r:id="rId17"/>
    <p:sldId id="272" r:id="rId18"/>
    <p:sldId id="266" r:id="rId19"/>
    <p:sldId id="270" r:id="rId20"/>
    <p:sldId id="268" r:id="rId21"/>
    <p:sldId id="269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585"/>
  </p:normalViewPr>
  <p:slideViewPr>
    <p:cSldViewPr snapToGrid="0" snapToObjects="1">
      <p:cViewPr>
        <p:scale>
          <a:sx n="71" d="100"/>
          <a:sy n="71" d="100"/>
        </p:scale>
        <p:origin x="10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FF5E-C863-E140-8552-03D2FCE9300D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ED8-8349-DC45-8E75-638B644F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FF5E-C863-E140-8552-03D2FCE9300D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ED8-8349-DC45-8E75-638B644F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FF5E-C863-E140-8552-03D2FCE9300D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ED8-8349-DC45-8E75-638B644F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6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FF5E-C863-E140-8552-03D2FCE9300D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ED8-8349-DC45-8E75-638B644F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5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FF5E-C863-E140-8552-03D2FCE9300D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ED8-8349-DC45-8E75-638B644F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FF5E-C863-E140-8552-03D2FCE9300D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ED8-8349-DC45-8E75-638B644F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7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FF5E-C863-E140-8552-03D2FCE9300D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ED8-8349-DC45-8E75-638B644F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FF5E-C863-E140-8552-03D2FCE9300D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ED8-8349-DC45-8E75-638B644F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FF5E-C863-E140-8552-03D2FCE9300D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ED8-8349-DC45-8E75-638B644F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FF5E-C863-E140-8552-03D2FCE9300D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ED8-8349-DC45-8E75-638B644F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FF5E-C863-E140-8552-03D2FCE9300D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AED8-8349-DC45-8E75-638B644F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FF5E-C863-E140-8552-03D2FCE9300D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AED8-8349-DC45-8E75-638B644F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9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kbates/grif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64" y="2364898"/>
            <a:ext cx="2972672" cy="2943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070" y="575734"/>
            <a:ext cx="10703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Buffalo</a:t>
            </a:r>
          </a:p>
          <a:p>
            <a:pPr algn="ctr"/>
            <a:r>
              <a:rPr lang="en-US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Rapid Web Development</a:t>
            </a:r>
            <a:endParaRPr lang="en-US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6935" y="5774265"/>
            <a:ext cx="22981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Manuel Perez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1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3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8" y="629266"/>
            <a:ext cx="10903409" cy="1676603"/>
          </a:xfrm>
        </p:spPr>
        <p:txBody>
          <a:bodyPr>
            <a:normAutofit/>
          </a:bodyPr>
          <a:lstStyle/>
          <a:p>
            <a:r>
              <a:rPr lang="es-ES_tradnl" b="1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Scaffolding</a:t>
            </a:r>
            <a:r>
              <a:rPr lang="es-ES_tradnl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s-ES_tradnl" b="1" dirty="0" err="1">
                <a:latin typeface="Arial Rounded MT Bold" charset="0"/>
                <a:ea typeface="Arial Rounded MT Bold" charset="0"/>
                <a:cs typeface="Arial Rounded MT Bold" charset="0"/>
              </a:rPr>
              <a:t>with</a:t>
            </a:r>
            <a:r>
              <a:rPr lang="es-ES_tradnl" b="1" dirty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s-ES_tradnl" b="1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buffalo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8929" y="3429000"/>
            <a:ext cx="10903408" cy="555812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000" dirty="0"/>
              <a:t>$ </a:t>
            </a:r>
            <a:r>
              <a:rPr lang="es-ES_tradnl" sz="4000" b="1" dirty="0" err="1"/>
              <a:t>buffalo</a:t>
            </a:r>
            <a:r>
              <a:rPr lang="es-ES_tradnl" sz="4000" b="1" dirty="0"/>
              <a:t> </a:t>
            </a:r>
            <a:r>
              <a:rPr lang="es-ES" sz="4000" b="1" dirty="0"/>
              <a:t>g </a:t>
            </a:r>
            <a:r>
              <a:rPr lang="es-ES" sz="4000" b="1" dirty="0" err="1"/>
              <a:t>resource</a:t>
            </a:r>
            <a:r>
              <a:rPr lang="es-ES" sz="4000" b="1" dirty="0"/>
              <a:t> </a:t>
            </a:r>
            <a:r>
              <a:rPr lang="es-ES" sz="4000" dirty="0"/>
              <a:t>&lt;</a:t>
            </a:r>
            <a:r>
              <a:rPr lang="es-ES" sz="4000" dirty="0" err="1"/>
              <a:t>name</a:t>
            </a:r>
            <a:r>
              <a:rPr lang="es-ES" sz="4000" dirty="0"/>
              <a:t>&gt;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2563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Middleware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174782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app.Use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MyMiddleware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g :=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app.Group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("/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api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g.Use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AuthorizeAPIMiddleware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g.GET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("/users",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UsersHandler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app.Middleware.Skip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MyMiddleware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UsersHandler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AnotherHandler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g.Middleware.Clear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Globales:</a:t>
            </a:r>
          </a:p>
          <a:p>
            <a:endParaRPr lang="es-ES_tradnl" dirty="0" smtClean="0"/>
          </a:p>
          <a:p>
            <a:pPr marL="0" indent="0">
              <a:buNone/>
            </a:pPr>
            <a:r>
              <a:rPr lang="es-ES_tradnl" sz="2000" dirty="0" smtClean="0">
                <a:latin typeface="Courier New" charset="0"/>
                <a:ea typeface="Courier New" charset="0"/>
                <a:cs typeface="Courier New" charset="0"/>
              </a:rPr>
              <a:t>"saludo": </a:t>
            </a:r>
            <a:r>
              <a:rPr lang="es-ES_tradnl" sz="2000" dirty="0" err="1" smtClean="0">
                <a:latin typeface="Courier New" charset="0"/>
                <a:ea typeface="Courier New" charset="0"/>
                <a:cs typeface="Courier New" charset="0"/>
              </a:rPr>
              <a:t>func</a:t>
            </a:r>
            <a:r>
              <a:rPr lang="es-ES_tradnl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s-ES_tradnl" sz="20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s-ES_tradnl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2000" i="1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s-ES_tradnl" sz="20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s-ES_tradnl" sz="2000" i="1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s-ES_tradnl" sz="20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None/>
            </a:pPr>
            <a:r>
              <a:rPr lang="es-ES_tradnl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s-ES_tradnl" sz="2000" dirty="0" err="1" smtClean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s-ES_tradnl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2000" dirty="0" err="1" smtClean="0">
                <a:latin typeface="Courier New" charset="0"/>
                <a:ea typeface="Courier New" charset="0"/>
                <a:cs typeface="Courier New" charset="0"/>
              </a:rPr>
              <a:t>fmt.Sprintf</a:t>
            </a:r>
            <a:r>
              <a:rPr lang="es-ES_tradnl" sz="2000" dirty="0" smtClean="0">
                <a:latin typeface="Courier New" charset="0"/>
                <a:ea typeface="Courier New" charset="0"/>
                <a:cs typeface="Courier New" charset="0"/>
              </a:rPr>
              <a:t>("Hola %s!", </a:t>
            </a:r>
            <a:r>
              <a:rPr lang="es-ES_tradnl" sz="20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s-ES_tradnl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s-ES_tradnl" sz="2000" dirty="0" smtClean="0">
                <a:latin typeface="Courier New" charset="0"/>
                <a:ea typeface="Courier New" charset="0"/>
                <a:cs typeface="Courier New" charset="0"/>
              </a:rPr>
              <a:t> },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Específicos de una acción: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sz="2200" dirty="0" err="1" smtClean="0">
                <a:latin typeface="Courier New" charset="0"/>
                <a:ea typeface="Courier New" charset="0"/>
                <a:cs typeface="Courier New" charset="0"/>
              </a:rPr>
              <a:t>c.Set</a:t>
            </a:r>
            <a:r>
              <a:rPr lang="es-ES_tradnl" sz="2200" dirty="0" smtClean="0">
                <a:latin typeface="Courier New" charset="0"/>
                <a:ea typeface="Courier New" charset="0"/>
                <a:cs typeface="Courier New" charset="0"/>
              </a:rPr>
              <a:t>(”saludo", </a:t>
            </a:r>
            <a:r>
              <a:rPr lang="es-ES_tradnl" sz="2200" dirty="0" err="1" smtClean="0">
                <a:latin typeface="Courier New" charset="0"/>
                <a:ea typeface="Courier New" charset="0"/>
                <a:cs typeface="Courier New" charset="0"/>
              </a:rPr>
              <a:t>func</a:t>
            </a:r>
            <a:r>
              <a:rPr lang="es-ES_tradnl" sz="2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s-ES_tradnl" sz="22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s-ES_tradnl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220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s-ES_tradnl" sz="22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s-ES_tradnl" sz="220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s-ES_tradnl" sz="2200" dirty="0" smtClean="0">
                <a:latin typeface="Courier New" charset="0"/>
                <a:ea typeface="Courier New" charset="0"/>
                <a:cs typeface="Courier New" charset="0"/>
              </a:rPr>
              <a:t> { </a:t>
            </a:r>
          </a:p>
          <a:p>
            <a:pPr marL="0" indent="0">
              <a:buNone/>
            </a:pPr>
            <a:r>
              <a:rPr lang="es-ES_tradnl" sz="2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s-ES_tradnl" sz="2200" dirty="0" err="1" smtClean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s-ES_tradnl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2200" dirty="0" err="1" smtClean="0">
                <a:latin typeface="Courier New" charset="0"/>
                <a:ea typeface="Courier New" charset="0"/>
                <a:cs typeface="Courier New" charset="0"/>
              </a:rPr>
              <a:t>fmt.Sprintf</a:t>
            </a:r>
            <a:r>
              <a:rPr lang="es-ES_tradnl" sz="2200" dirty="0" smtClean="0">
                <a:latin typeface="Courier New" charset="0"/>
                <a:ea typeface="Courier New" charset="0"/>
                <a:cs typeface="Courier New" charset="0"/>
              </a:rPr>
              <a:t>(“Hola %s!”, </a:t>
            </a:r>
            <a:r>
              <a:rPr lang="es-ES_tradnl" sz="22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s-ES_tradnl" sz="22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s-ES_tradnl" sz="2200" dirty="0" smtClean="0">
                <a:latin typeface="Courier New" charset="0"/>
                <a:ea typeface="Courier New" charset="0"/>
                <a:cs typeface="Courier New" charset="0"/>
              </a:rPr>
              <a:t>})</a:t>
            </a:r>
          </a:p>
          <a:p>
            <a:endParaRPr lang="es-ES_tradnl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Helpers</a:t>
            </a:r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 con Buffalo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Flash con Buffalo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9246"/>
          </a:xfrm>
        </p:spPr>
        <p:txBody>
          <a:bodyPr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3000" dirty="0">
                <a:latin typeface="+mj-lt"/>
              </a:rPr>
              <a:t>U</a:t>
            </a:r>
            <a:r>
              <a:rPr lang="es-ES_tradnl" sz="3000" dirty="0" smtClean="0">
                <a:latin typeface="+mj-lt"/>
              </a:rPr>
              <a:t>na </a:t>
            </a:r>
            <a:r>
              <a:rPr lang="es-ES_tradnl" sz="3000" dirty="0">
                <a:latin typeface="+mj-lt"/>
              </a:rPr>
              <a:t>forma de comunicar mensajes al usuario desde el interior de la </a:t>
            </a:r>
            <a:r>
              <a:rPr lang="es-ES_tradnl" sz="3000" dirty="0" smtClean="0">
                <a:latin typeface="+mj-lt"/>
              </a:rPr>
              <a:t>aplicación, </a:t>
            </a:r>
            <a:r>
              <a:rPr lang="es-ES_tradnl" sz="3000" dirty="0">
                <a:latin typeface="+mj-lt"/>
              </a:rPr>
              <a:t>pueden ser mensajes de errores, advertencias o mensajes de </a:t>
            </a:r>
            <a:r>
              <a:rPr lang="es-ES_tradnl" sz="3000" dirty="0" smtClean="0">
                <a:latin typeface="+mj-lt"/>
              </a:rPr>
              <a:t>éxito.</a:t>
            </a:r>
            <a:endParaRPr lang="es-ES_tradnl" sz="3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852198"/>
            <a:ext cx="10515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500" dirty="0" err="1" smtClean="0">
                <a:latin typeface="Courier New" charset="0"/>
                <a:ea typeface="Courier New" charset="0"/>
                <a:cs typeface="Courier New" charset="0"/>
              </a:rPr>
              <a:t>c.Flash</a:t>
            </a:r>
            <a:r>
              <a:rPr lang="es-ES_tradnl" sz="2500" dirty="0" smtClean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s-ES_tradnl" sz="2500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s-ES_tradnl" sz="25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s-ES_tradnl" sz="2500" dirty="0" err="1">
                <a:latin typeface="Courier New" charset="0"/>
                <a:ea typeface="Courier New" charset="0"/>
                <a:cs typeface="Courier New" charset="0"/>
              </a:rPr>
              <a:t>success</a:t>
            </a:r>
            <a:r>
              <a:rPr lang="es-ES_tradnl" sz="2500" dirty="0">
                <a:latin typeface="Courier New" charset="0"/>
                <a:ea typeface="Courier New" charset="0"/>
                <a:cs typeface="Courier New" charset="0"/>
              </a:rPr>
              <a:t>", "</a:t>
            </a:r>
            <a:r>
              <a:rPr lang="es-ES_tradnl" sz="2500" dirty="0" err="1" smtClean="0">
                <a:latin typeface="Courier New" charset="0"/>
                <a:ea typeface="Courier New" charset="0"/>
                <a:cs typeface="Courier New" charset="0"/>
              </a:rPr>
              <a:t>User</a:t>
            </a:r>
            <a:r>
              <a:rPr lang="es-ES_tradnl" sz="25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2500" dirty="0" err="1" smtClean="0">
                <a:latin typeface="Courier New" charset="0"/>
                <a:ea typeface="Courier New" charset="0"/>
                <a:cs typeface="Courier New" charset="0"/>
              </a:rPr>
              <a:t>created</a:t>
            </a:r>
            <a:r>
              <a:rPr lang="es-ES_tradnl" sz="2500" dirty="0" smtClean="0">
                <a:latin typeface="Courier New" charset="0"/>
                <a:ea typeface="Courier New" charset="0"/>
                <a:cs typeface="Courier New" charset="0"/>
              </a:rPr>
              <a:t>!”)</a:t>
            </a:r>
          </a:p>
          <a:p>
            <a:endParaRPr lang="es-ES_tradnl" sz="25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_tradnl" sz="2500" dirty="0" smtClean="0">
                <a:latin typeface="Courier New" charset="0"/>
                <a:ea typeface="Courier New" charset="0"/>
                <a:cs typeface="Courier New" charset="0"/>
              </a:rPr>
              <a:t>&lt;h1&gt;&lt;%= flash[“</a:t>
            </a:r>
            <a:r>
              <a:rPr lang="es-ES_tradnl" sz="2500" dirty="0" err="1" smtClean="0">
                <a:latin typeface="Courier New" charset="0"/>
                <a:ea typeface="Courier New" charset="0"/>
                <a:cs typeface="Courier New" charset="0"/>
              </a:rPr>
              <a:t>success</a:t>
            </a:r>
            <a:r>
              <a:rPr lang="es-ES_tradnl" sz="2500" dirty="0" smtClean="0">
                <a:latin typeface="Courier New" charset="0"/>
                <a:ea typeface="Courier New" charset="0"/>
                <a:cs typeface="Courier New" charset="0"/>
              </a:rPr>
              <a:t>”] %&gt;&lt;/h1&gt;</a:t>
            </a:r>
          </a:p>
        </p:txBody>
      </p:sp>
    </p:spTree>
    <p:extLst>
      <p:ext uri="{BB962C8B-B14F-4D97-AF65-F5344CB8AC3E}">
        <p14:creationId xmlns:p14="http://schemas.microsoft.com/office/powerpoint/2010/main" val="165793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981"/>
            <a:ext cx="10515600" cy="604277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github.com/markbates/grift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Tareas con Buffalo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954245"/>
            <a:ext cx="10372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var</a:t>
            </a:r>
            <a:r>
              <a:rPr lang="en-US" sz="2000" dirty="0"/>
              <a:t> _ = Add("</a:t>
            </a:r>
            <a:r>
              <a:rPr lang="en-US" sz="2000" dirty="0" err="1"/>
              <a:t>my_info</a:t>
            </a:r>
            <a:r>
              <a:rPr lang="en-US" sz="2000" dirty="0"/>
              <a:t>", </a:t>
            </a:r>
            <a:r>
              <a:rPr lang="en-US" sz="2000" dirty="0" err="1"/>
              <a:t>func</a:t>
            </a:r>
            <a:r>
              <a:rPr lang="en-US" sz="2000" dirty="0"/>
              <a:t>(c *Context) </a:t>
            </a:r>
            <a:r>
              <a:rPr lang="en-US" sz="2000" i="1" dirty="0"/>
              <a:t>error</a:t>
            </a:r>
            <a:r>
              <a:rPr lang="en-US" sz="2000" dirty="0"/>
              <a:t> {</a:t>
            </a:r>
          </a:p>
          <a:p>
            <a:r>
              <a:rPr lang="en-US" sz="2000" dirty="0"/>
              <a:t>    type </a:t>
            </a:r>
            <a:r>
              <a:rPr lang="en-US" sz="2000" u="sng" dirty="0"/>
              <a:t>Data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        Name </a:t>
            </a:r>
            <a:r>
              <a:rPr lang="en-US" sz="2000" i="1" dirty="0" smtClean="0"/>
              <a:t>string</a:t>
            </a:r>
            <a:endParaRPr lang="en-US" sz="2000" dirty="0" smtClean="0"/>
          </a:p>
          <a:p>
            <a:r>
              <a:rPr lang="en-US" sz="2000" dirty="0" smtClean="0"/>
              <a:t>        Number </a:t>
            </a:r>
            <a:r>
              <a:rPr lang="en-US" sz="2000" i="1" dirty="0" smtClean="0"/>
              <a:t>string</a:t>
            </a:r>
            <a:endParaRPr lang="en-US" sz="2000" dirty="0" smtClean="0"/>
          </a:p>
          <a:p>
            <a:r>
              <a:rPr lang="en-US" sz="2000" dirty="0" smtClean="0"/>
              <a:t>    }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 user := Data{Name: "Manuel", Number: "301257234"}</a:t>
            </a:r>
          </a:p>
          <a:p>
            <a:r>
              <a:rPr lang="en-US" sz="2000" dirty="0"/>
              <a:t>    </a:t>
            </a:r>
            <a:r>
              <a:rPr lang="en-US" sz="2000" dirty="0" err="1"/>
              <a:t>fmt.Printf</a:t>
            </a:r>
            <a:r>
              <a:rPr lang="en-US" sz="2000" dirty="0"/>
              <a:t>("%+v\n", user)</a:t>
            </a:r>
          </a:p>
          <a:p>
            <a:r>
              <a:rPr lang="en-US" sz="2000" dirty="0"/>
              <a:t>    return nil</a:t>
            </a:r>
          </a:p>
          <a:p>
            <a:r>
              <a:rPr lang="en-US" sz="20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491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Crear </a:t>
            </a:r>
            <a:r>
              <a:rPr lang="es-ES_tradnl" sz="4000" b="1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Migraciónes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55813"/>
            <a:ext cx="10515599" cy="82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4000" dirty="0" smtClean="0"/>
              <a:t>$ </a:t>
            </a:r>
            <a:r>
              <a:rPr lang="es-ES_tradnl" sz="4000" b="1" dirty="0" err="1" smtClean="0"/>
              <a:t>buffalo</a:t>
            </a:r>
            <a:r>
              <a:rPr lang="es-ES_tradnl" sz="4000" b="1" dirty="0" smtClean="0"/>
              <a:t> </a:t>
            </a:r>
            <a:r>
              <a:rPr lang="es-ES_tradnl" sz="4000" b="1" dirty="0" err="1" smtClean="0"/>
              <a:t>db</a:t>
            </a:r>
            <a:r>
              <a:rPr lang="es-ES_tradnl" sz="4000" b="1" dirty="0" smtClean="0"/>
              <a:t> g </a:t>
            </a:r>
            <a:r>
              <a:rPr lang="es-ES_tradnl" sz="4000" b="1" dirty="0" err="1" smtClean="0"/>
              <a:t>migration</a:t>
            </a:r>
            <a:r>
              <a:rPr lang="es-ES_tradnl" sz="4000" b="1" dirty="0" smtClean="0"/>
              <a:t> </a:t>
            </a:r>
            <a:r>
              <a:rPr lang="es-ES_tradnl" sz="4000" dirty="0" smtClean="0">
                <a:latin typeface="+mj-lt"/>
              </a:rPr>
              <a:t>&lt;nombre&gt;</a:t>
            </a:r>
            <a:endParaRPr lang="es-ES_tradnl" sz="4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390068"/>
            <a:ext cx="10515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000" dirty="0" smtClean="0"/>
              <a:t>$</a:t>
            </a:r>
            <a:r>
              <a:rPr lang="es-ES_tradnl" sz="3000" b="1" dirty="0" smtClean="0"/>
              <a:t> </a:t>
            </a:r>
            <a:r>
              <a:rPr lang="es-ES_tradnl" sz="3000" b="1" dirty="0" err="1" smtClean="0"/>
              <a:t>buffalo</a:t>
            </a:r>
            <a:r>
              <a:rPr lang="es-ES_tradnl" sz="3000" b="1" dirty="0" smtClean="0"/>
              <a:t> </a:t>
            </a:r>
            <a:r>
              <a:rPr lang="es-ES_tradnl" sz="3000" b="1" dirty="0" err="1" smtClean="0"/>
              <a:t>db</a:t>
            </a:r>
            <a:r>
              <a:rPr lang="es-ES_tradnl" sz="3000" b="1" dirty="0" smtClean="0"/>
              <a:t> g </a:t>
            </a:r>
            <a:r>
              <a:rPr lang="es-ES_tradnl" sz="3000" b="1" dirty="0" err="1" smtClean="0"/>
              <a:t>sql</a:t>
            </a:r>
            <a:r>
              <a:rPr lang="es-ES_tradnl" sz="3000" b="1" dirty="0" smtClean="0"/>
              <a:t> </a:t>
            </a:r>
            <a:r>
              <a:rPr lang="es-ES_tradnl" sz="3000" dirty="0" smtClean="0">
                <a:latin typeface="+mj-lt"/>
              </a:rPr>
              <a:t>&lt;nombre&gt;</a:t>
            </a:r>
            <a:endParaRPr lang="es-ES_tradnl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1439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0.1490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0689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latin typeface="+mj-lt"/>
              </a:rPr>
              <a:t>create_table("users", func(t) </a:t>
            </a:r>
            <a:r>
              <a:rPr lang="en-US" sz="2500" dirty="0" smtClean="0">
                <a:latin typeface="+mj-lt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latin typeface="+mj-lt"/>
              </a:rPr>
              <a:t>	</a:t>
            </a:r>
            <a:r>
              <a:rPr lang="en-US" sz="2500" dirty="0" smtClean="0">
                <a:latin typeface="+mj-lt"/>
              </a:rPr>
              <a:t>t.Column</a:t>
            </a:r>
            <a:r>
              <a:rPr lang="en-US" sz="2500" dirty="0">
                <a:latin typeface="+mj-lt"/>
              </a:rPr>
              <a:t>("name", "string", </a:t>
            </a:r>
            <a:r>
              <a:rPr lang="en-US" sz="2500" dirty="0" smtClean="0">
                <a:latin typeface="+mj-lt"/>
              </a:rPr>
              <a:t>{})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 smtClean="0">
                <a:latin typeface="+mj-lt"/>
              </a:rPr>
              <a:t>})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500" dirty="0">
              <a:latin typeface="+mj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latin typeface="+mj-lt"/>
              </a:rPr>
              <a:t>drop_table("table_name</a:t>
            </a:r>
            <a:r>
              <a:rPr lang="en-US" sz="2500" dirty="0" smtClean="0">
                <a:latin typeface="+mj-lt"/>
              </a:rPr>
              <a:t>")</a:t>
            </a:r>
            <a:endParaRPr lang="en-US" sz="2500" dirty="0">
              <a:latin typeface="+mj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 smtClean="0">
                <a:latin typeface="+mj-lt"/>
              </a:rPr>
              <a:t>rename_table</a:t>
            </a:r>
            <a:r>
              <a:rPr lang="en-US" sz="2500" dirty="0">
                <a:latin typeface="+mj-lt"/>
              </a:rPr>
              <a:t>("old_table_name", "new_table_name</a:t>
            </a:r>
            <a:r>
              <a:rPr lang="en-US" sz="2500" dirty="0" smtClean="0">
                <a:latin typeface="+mj-lt"/>
              </a:rPr>
              <a:t>")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500" dirty="0" smtClean="0">
              <a:latin typeface="+mj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 smtClean="0">
                <a:latin typeface="+mj-lt"/>
              </a:rPr>
              <a:t>add_column</a:t>
            </a:r>
            <a:r>
              <a:rPr lang="en-US" sz="2500" dirty="0">
                <a:latin typeface="+mj-lt"/>
              </a:rPr>
              <a:t>("table_name", "column_name", "string", </a:t>
            </a:r>
            <a:r>
              <a:rPr lang="en-US" sz="2500" dirty="0" smtClean="0">
                <a:latin typeface="+mj-lt"/>
              </a:rPr>
              <a:t>{})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 smtClean="0">
                <a:latin typeface="+mj-lt"/>
              </a:rPr>
              <a:t>drop_column</a:t>
            </a:r>
            <a:r>
              <a:rPr lang="en-US" sz="2500" dirty="0">
                <a:latin typeface="+mj-lt"/>
              </a:rPr>
              <a:t>("table_name", "column_name</a:t>
            </a:r>
            <a:r>
              <a:rPr lang="en-US" sz="2500" dirty="0" smtClean="0">
                <a:latin typeface="+mj-lt"/>
              </a:rPr>
              <a:t>")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 smtClean="0">
                <a:latin typeface="+mj-lt"/>
              </a:rPr>
              <a:t>rename_column</a:t>
            </a:r>
            <a:r>
              <a:rPr lang="en-US" sz="2500" dirty="0">
                <a:latin typeface="+mj-lt"/>
              </a:rPr>
              <a:t>("table_name", "old_column_name", "new_column_name")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Fizz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SQL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 smtClean="0">
                <a:latin typeface="+mj-lt"/>
              </a:rPr>
              <a:t>CREATE TABLE users(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latin typeface="+mj-lt"/>
              </a:rPr>
              <a:t>	</a:t>
            </a:r>
            <a:r>
              <a:rPr lang="en-US" sz="2500" dirty="0" smtClean="0">
                <a:latin typeface="+mj-lt"/>
              </a:rPr>
              <a:t>name VARCHAR(255)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 smtClean="0">
                <a:latin typeface="+mj-lt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500" dirty="0">
              <a:latin typeface="+mj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 smtClean="0">
                <a:latin typeface="+mj-lt"/>
              </a:rPr>
              <a:t>DROP TABLE IF EXISTS </a:t>
            </a:r>
            <a:r>
              <a:rPr lang="en-US" sz="2500" dirty="0" err="1" smtClean="0">
                <a:latin typeface="+mj-lt"/>
              </a:rPr>
              <a:t>table_name</a:t>
            </a:r>
            <a:r>
              <a:rPr lang="en-US" sz="2500" dirty="0" smtClean="0">
                <a:latin typeface="+mj-lt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 smtClean="0">
                <a:latin typeface="+mj-lt"/>
              </a:rPr>
              <a:t>ALTER TABLE </a:t>
            </a:r>
            <a:r>
              <a:rPr lang="en-US" sz="2500" dirty="0" err="1" smtClean="0">
                <a:latin typeface="+mj-lt"/>
              </a:rPr>
              <a:t>old_table_name</a:t>
            </a:r>
            <a:r>
              <a:rPr lang="en-US" sz="2500" dirty="0" smtClean="0">
                <a:latin typeface="+mj-lt"/>
              </a:rPr>
              <a:t> RENAME TO </a:t>
            </a:r>
            <a:r>
              <a:rPr lang="en-US" sz="2500" dirty="0" err="1" smtClean="0">
                <a:latin typeface="+mj-lt"/>
              </a:rPr>
              <a:t>new_table_name</a:t>
            </a:r>
            <a:r>
              <a:rPr lang="en-US" sz="2500" dirty="0" smtClean="0">
                <a:latin typeface="+mj-lt"/>
              </a:rPr>
              <a:t>;</a:t>
            </a:r>
            <a:endParaRPr lang="en-US" sz="2500" dirty="0" smtClean="0">
              <a:latin typeface="+mj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500" dirty="0" smtClean="0">
              <a:latin typeface="+mj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 smtClean="0">
                <a:latin typeface="+mj-lt"/>
              </a:rPr>
              <a:t>ALTER TABLE </a:t>
            </a:r>
            <a:r>
              <a:rPr lang="en-US" sz="2500" dirty="0" err="1" smtClean="0">
                <a:latin typeface="+mj-lt"/>
              </a:rPr>
              <a:t>table_name</a:t>
            </a:r>
            <a:r>
              <a:rPr lang="en-US" sz="2500" dirty="0" smtClean="0">
                <a:latin typeface="+mj-lt"/>
              </a:rPr>
              <a:t> ADD COLUMN </a:t>
            </a:r>
            <a:r>
              <a:rPr lang="en-US" sz="2500" dirty="0" err="1" smtClean="0">
                <a:latin typeface="+mj-lt"/>
              </a:rPr>
              <a:t>column_name</a:t>
            </a:r>
            <a:r>
              <a:rPr lang="en-US" sz="2500" dirty="0" smtClean="0">
                <a:latin typeface="+mj-lt"/>
              </a:rPr>
              <a:t>  VARCHAR(255);</a:t>
            </a:r>
            <a:endParaRPr lang="en-US" sz="2500" dirty="0" smtClean="0">
              <a:latin typeface="+mj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 smtClean="0">
                <a:latin typeface="+mj-lt"/>
              </a:rPr>
              <a:t>ALTER TABLE </a:t>
            </a:r>
            <a:r>
              <a:rPr lang="en-US" sz="2500" dirty="0" err="1" smtClean="0">
                <a:latin typeface="+mj-lt"/>
              </a:rPr>
              <a:t>table_name</a:t>
            </a:r>
            <a:r>
              <a:rPr lang="en-US" sz="2500" dirty="0" smtClean="0">
                <a:latin typeface="+mj-lt"/>
              </a:rPr>
              <a:t> DROP COLUMN </a:t>
            </a:r>
            <a:r>
              <a:rPr lang="en-US" sz="2500" dirty="0" err="1" smtClean="0">
                <a:latin typeface="+mj-lt"/>
              </a:rPr>
              <a:t>column_name</a:t>
            </a:r>
            <a:r>
              <a:rPr lang="en-US" sz="2500" dirty="0" smtClean="0">
                <a:latin typeface="+mj-lt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 smtClean="0">
                <a:latin typeface="+mj-lt"/>
              </a:rPr>
              <a:t>ALTER TABLE </a:t>
            </a:r>
            <a:r>
              <a:rPr lang="en-US" sz="2500" dirty="0" err="1" smtClean="0">
                <a:latin typeface="+mj-lt"/>
              </a:rPr>
              <a:t>table_name</a:t>
            </a:r>
            <a:r>
              <a:rPr lang="en-US" sz="2500" dirty="0" smtClean="0">
                <a:latin typeface="+mj-lt"/>
              </a:rPr>
              <a:t> RENAME </a:t>
            </a:r>
            <a:r>
              <a:rPr lang="en-US" sz="2500" dirty="0" err="1" smtClean="0">
                <a:latin typeface="+mj-lt"/>
              </a:rPr>
              <a:t>old_column_name</a:t>
            </a:r>
            <a:r>
              <a:rPr lang="en-US" sz="2500" dirty="0" smtClean="0">
                <a:latin typeface="+mj-lt"/>
              </a:rPr>
              <a:t> TO </a:t>
            </a:r>
            <a:r>
              <a:rPr lang="en-US" sz="2500" dirty="0" err="1" smtClean="0">
                <a:latin typeface="+mj-lt"/>
              </a:rPr>
              <a:t>new_column_name</a:t>
            </a:r>
            <a:r>
              <a:rPr lang="en-US" sz="2500" dirty="0" smtClean="0">
                <a:latin typeface="+mj-lt"/>
              </a:rPr>
              <a:t>; </a:t>
            </a: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Otros </a:t>
            </a:r>
            <a:r>
              <a:rPr lang="es-ES_tradnl" sz="4000" b="1" dirty="0">
                <a:latin typeface="Arial Rounded MT Bold" charset="0"/>
                <a:ea typeface="Arial Rounded MT Bold" charset="0"/>
                <a:cs typeface="Arial Rounded MT Bold" charset="0"/>
              </a:rPr>
              <a:t>C</a:t>
            </a:r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omandos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49275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000" dirty="0" smtClean="0"/>
              <a:t>$</a:t>
            </a:r>
            <a:r>
              <a:rPr lang="es-ES_tradnl" sz="3000" b="1" dirty="0" smtClean="0"/>
              <a:t> </a:t>
            </a:r>
            <a:r>
              <a:rPr lang="es-ES_tradnl" sz="3000" b="1" dirty="0" err="1" smtClean="0"/>
              <a:t>buffalo</a:t>
            </a:r>
            <a:r>
              <a:rPr lang="es-ES_tradnl" sz="3000" b="1" dirty="0" smtClean="0"/>
              <a:t> test</a:t>
            </a:r>
          </a:p>
          <a:p>
            <a:pPr algn="ctr"/>
            <a:endParaRPr lang="es-ES_tradnl" sz="3000" dirty="0" smtClean="0"/>
          </a:p>
          <a:p>
            <a:pPr algn="ctr"/>
            <a:r>
              <a:rPr lang="es-ES_tradnl" sz="3000" dirty="0" smtClean="0"/>
              <a:t>$</a:t>
            </a:r>
            <a:r>
              <a:rPr lang="es-ES_tradnl" sz="3000" b="1" dirty="0" smtClean="0"/>
              <a:t> </a:t>
            </a:r>
            <a:r>
              <a:rPr lang="es-ES_tradnl" sz="3000" b="1" dirty="0" err="1" smtClean="0"/>
              <a:t>buffalo</a:t>
            </a:r>
            <a:r>
              <a:rPr lang="es-ES_tradnl" sz="3000" b="1" dirty="0" smtClean="0"/>
              <a:t> </a:t>
            </a:r>
            <a:r>
              <a:rPr lang="es-ES_tradnl" sz="3000" b="1" dirty="0" err="1" smtClean="0"/>
              <a:t>build</a:t>
            </a:r>
            <a:r>
              <a:rPr lang="es-ES_tradnl" sz="3000" b="1" dirty="0" smtClean="0"/>
              <a:t> </a:t>
            </a:r>
            <a:r>
              <a:rPr lang="es-ES_tradnl" sz="3000" dirty="0" smtClean="0">
                <a:latin typeface="+mj-lt"/>
              </a:rPr>
              <a:t>[</a:t>
            </a:r>
            <a:r>
              <a:rPr lang="es-ES_tradnl" sz="3000" dirty="0" err="1" smtClean="0">
                <a:latin typeface="+mj-lt"/>
              </a:rPr>
              <a:t>flags</a:t>
            </a:r>
            <a:r>
              <a:rPr lang="es-ES_tradnl" sz="3000" dirty="0" smtClean="0">
                <a:latin typeface="+mj-lt"/>
              </a:rPr>
              <a:t>]</a:t>
            </a:r>
          </a:p>
          <a:p>
            <a:pPr algn="ctr"/>
            <a:endParaRPr lang="es-ES_tradnl" sz="3000" b="1" dirty="0"/>
          </a:p>
          <a:p>
            <a:pPr algn="ctr"/>
            <a:r>
              <a:rPr lang="es-ES_tradnl" sz="3000" dirty="0"/>
              <a:t>$</a:t>
            </a:r>
            <a:r>
              <a:rPr lang="es-ES_tradnl" sz="3000" b="1" dirty="0"/>
              <a:t> </a:t>
            </a:r>
            <a:r>
              <a:rPr lang="es-ES_tradnl" sz="3000" b="1" dirty="0" err="1"/>
              <a:t>buffalo</a:t>
            </a:r>
            <a:r>
              <a:rPr lang="es-ES_tradnl" sz="3000" b="1" dirty="0"/>
              <a:t> </a:t>
            </a:r>
            <a:r>
              <a:rPr lang="es-ES_tradnl" sz="3000" b="1" dirty="0" err="1" smtClean="0"/>
              <a:t>db</a:t>
            </a:r>
            <a:r>
              <a:rPr lang="es-ES_tradnl" sz="3000" b="1" dirty="0" smtClean="0"/>
              <a:t> </a:t>
            </a:r>
            <a:r>
              <a:rPr lang="es-ES_tradnl" sz="3000" b="1" dirty="0" err="1" smtClean="0"/>
              <a:t>create</a:t>
            </a:r>
            <a:r>
              <a:rPr lang="es-ES_tradnl" sz="3000" b="1" dirty="0" smtClean="0"/>
              <a:t> -e </a:t>
            </a:r>
            <a:r>
              <a:rPr lang="es-ES_tradnl" sz="3000" dirty="0" smtClean="0"/>
              <a:t>&lt;</a:t>
            </a:r>
            <a:r>
              <a:rPr lang="es-ES_tradnl" sz="3000" dirty="0" smtClean="0"/>
              <a:t>entorno</a:t>
            </a:r>
            <a:r>
              <a:rPr lang="es-ES_tradnl" sz="3000" dirty="0" smtClean="0"/>
              <a:t>&gt;</a:t>
            </a:r>
            <a:endParaRPr lang="es-ES_tradnl" sz="3000" dirty="0" smtClean="0"/>
          </a:p>
          <a:p>
            <a:pPr algn="ctr"/>
            <a:endParaRPr lang="es-ES_tradnl" sz="3000" b="1" dirty="0"/>
          </a:p>
          <a:p>
            <a:pPr algn="ctr"/>
            <a:r>
              <a:rPr lang="es-ES_tradnl" sz="3000" dirty="0"/>
              <a:t>$</a:t>
            </a:r>
            <a:r>
              <a:rPr lang="es-ES_tradnl" sz="3000" b="1" dirty="0"/>
              <a:t> </a:t>
            </a:r>
            <a:r>
              <a:rPr lang="es-ES_tradnl" sz="3000" b="1" dirty="0" err="1"/>
              <a:t>buffalo</a:t>
            </a:r>
            <a:r>
              <a:rPr lang="es-ES_tradnl" sz="3000" b="1" dirty="0"/>
              <a:t> </a:t>
            </a:r>
            <a:r>
              <a:rPr lang="es-ES_tradnl" sz="3000" b="1" dirty="0" err="1"/>
              <a:t>db</a:t>
            </a:r>
            <a:r>
              <a:rPr lang="es-ES_tradnl" sz="3000" b="1" dirty="0"/>
              <a:t> </a:t>
            </a:r>
            <a:r>
              <a:rPr lang="es-ES_tradnl" sz="3000" b="1" dirty="0" err="1" smtClean="0"/>
              <a:t>drop</a:t>
            </a:r>
            <a:r>
              <a:rPr lang="es-ES_tradnl" sz="3000" b="1" dirty="0" smtClean="0"/>
              <a:t> </a:t>
            </a:r>
            <a:r>
              <a:rPr lang="es-ES_tradnl" sz="3000" dirty="0"/>
              <a:t>[</a:t>
            </a:r>
            <a:r>
              <a:rPr lang="es-ES_tradnl" sz="3000" dirty="0" err="1"/>
              <a:t>flags</a:t>
            </a:r>
            <a:r>
              <a:rPr lang="es-ES_tradnl" sz="3000" dirty="0" smtClean="0"/>
              <a:t>]</a:t>
            </a:r>
          </a:p>
          <a:p>
            <a:pPr algn="ctr"/>
            <a:endParaRPr lang="es-ES_tradnl" sz="3000" dirty="0"/>
          </a:p>
          <a:p>
            <a:pPr algn="ctr"/>
            <a:r>
              <a:rPr lang="es-ES_tradnl" sz="3000" dirty="0"/>
              <a:t>$</a:t>
            </a:r>
            <a:r>
              <a:rPr lang="es-ES_tradnl" sz="3000" b="1" dirty="0"/>
              <a:t> </a:t>
            </a:r>
            <a:r>
              <a:rPr lang="es-ES_tradnl" sz="3000" b="1" dirty="0" err="1"/>
              <a:t>buffalo</a:t>
            </a:r>
            <a:r>
              <a:rPr lang="es-ES_tradnl" sz="3000" b="1" dirty="0"/>
              <a:t> </a:t>
            </a:r>
            <a:r>
              <a:rPr lang="es-ES_tradnl" sz="3000" b="1" dirty="0" err="1" smtClean="0"/>
              <a:t>console</a:t>
            </a:r>
            <a:endParaRPr lang="es-ES_tradnl" sz="3000" b="1" dirty="0"/>
          </a:p>
        </p:txBody>
      </p:sp>
    </p:spTree>
    <p:extLst>
      <p:ext uri="{BB962C8B-B14F-4D97-AF65-F5344CB8AC3E}">
        <p14:creationId xmlns:p14="http://schemas.microsoft.com/office/powerpoint/2010/main" val="8629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Despliegue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52" y="2043953"/>
            <a:ext cx="8284095" cy="34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Buffalo ?</a:t>
            </a:r>
            <a:endParaRPr lang="en-US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714" y="2492188"/>
            <a:ext cx="7030571" cy="2384611"/>
          </a:xfrm>
        </p:spPr>
        <p:txBody>
          <a:bodyPr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3000" b="1" dirty="0" smtClean="0">
                <a:latin typeface="+mj-lt"/>
              </a:rPr>
              <a:t>Buffalo</a:t>
            </a:r>
            <a:r>
              <a:rPr lang="es-ES_tradnl" sz="3000" dirty="0" smtClean="0">
                <a:latin typeface="+mj-lt"/>
              </a:rPr>
              <a:t> es un </a:t>
            </a:r>
            <a:r>
              <a:rPr lang="es-ES_tradnl" sz="3000" dirty="0" err="1" smtClean="0">
                <a:latin typeface="+mj-lt"/>
              </a:rPr>
              <a:t>framework</a:t>
            </a:r>
            <a:r>
              <a:rPr lang="es-ES_tradnl" sz="3000" dirty="0" smtClean="0">
                <a:latin typeface="+mj-lt"/>
              </a:rPr>
              <a:t> de desarrollo web para </a:t>
            </a:r>
            <a:r>
              <a:rPr lang="es-ES_tradnl" sz="3000" b="1" dirty="0" err="1" smtClean="0">
                <a:latin typeface="+mj-lt"/>
              </a:rPr>
              <a:t>Go</a:t>
            </a:r>
            <a:r>
              <a:rPr lang="es-ES_tradnl" sz="3000" dirty="0">
                <a:latin typeface="+mj-lt"/>
              </a:rPr>
              <a:t> </a:t>
            </a:r>
            <a:r>
              <a:rPr lang="es-ES_tradnl" sz="3000" dirty="0" smtClean="0">
                <a:latin typeface="+mj-lt"/>
              </a:rPr>
              <a:t>que genera una lista de archivos de </a:t>
            </a:r>
            <a:r>
              <a:rPr lang="es-ES_tradnl" sz="3000" dirty="0" err="1" smtClean="0">
                <a:latin typeface="+mj-lt"/>
              </a:rPr>
              <a:t>js</a:t>
            </a:r>
            <a:r>
              <a:rPr lang="es-ES_tradnl" sz="3000" dirty="0" smtClean="0">
                <a:latin typeface="+mj-lt"/>
              </a:rPr>
              <a:t>, </a:t>
            </a:r>
            <a:r>
              <a:rPr lang="es-ES_tradnl" sz="3000" dirty="0" err="1" smtClean="0">
                <a:latin typeface="+mj-lt"/>
              </a:rPr>
              <a:t>scss</a:t>
            </a:r>
            <a:r>
              <a:rPr lang="es-ES_tradnl" sz="3000" dirty="0" smtClean="0">
                <a:latin typeface="+mj-lt"/>
              </a:rPr>
              <a:t>, base de datos, enrutamiento, etc. Crea una aplicación completa y lista para ser ejecutada.</a:t>
            </a:r>
            <a:endParaRPr lang="es-ES_tradnl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91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1" t="19908" r="30534" b="14132"/>
          <a:stretch/>
        </p:blipFill>
        <p:spPr>
          <a:xfrm>
            <a:off x="4634746" y="2529910"/>
            <a:ext cx="950261" cy="127327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060139" y="2529910"/>
            <a:ext cx="1541930" cy="116461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0" t="65856" r="14040"/>
          <a:stretch/>
        </p:blipFill>
        <p:spPr>
          <a:xfrm>
            <a:off x="6060138" y="2610451"/>
            <a:ext cx="1541930" cy="10840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896443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$ </a:t>
            </a:r>
            <a:r>
              <a:rPr lang="en-US" sz="2000" dirty="0" err="1" smtClean="0"/>
              <a:t>heroku</a:t>
            </a:r>
            <a:r>
              <a:rPr lang="en-US" sz="2000" dirty="0" smtClean="0"/>
              <a:t> </a:t>
            </a:r>
            <a:r>
              <a:rPr lang="en-US" sz="2000" dirty="0"/>
              <a:t>create </a:t>
            </a:r>
            <a:r>
              <a:rPr lang="en-US" sz="2000" dirty="0" smtClean="0"/>
              <a:t>&lt;</a:t>
            </a:r>
            <a:r>
              <a:rPr lang="en-US" sz="2000" dirty="0" err="1" smtClean="0"/>
              <a:t>nombre</a:t>
            </a:r>
            <a:r>
              <a:rPr lang="en-US" sz="2000" dirty="0" smtClean="0"/>
              <a:t>&gt; --</a:t>
            </a:r>
            <a:r>
              <a:rPr lang="en-US" sz="2000" dirty="0" err="1"/>
              <a:t>buildpack</a:t>
            </a:r>
            <a:r>
              <a:rPr lang="en-US" sz="2000" dirty="0"/>
              <a:t> http://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ryandotsmith</a:t>
            </a:r>
            <a:r>
              <a:rPr lang="en-US" sz="2000" dirty="0"/>
              <a:t>/null-</a:t>
            </a:r>
            <a:r>
              <a:rPr lang="en-US" sz="2000" dirty="0" err="1"/>
              <a:t>buildpack.git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309217"/>
            <a:ext cx="522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/>
              <a:t>heroku</a:t>
            </a:r>
            <a:r>
              <a:rPr lang="en-US" sz="2000" dirty="0"/>
              <a:t> </a:t>
            </a:r>
            <a:r>
              <a:rPr lang="en-US" sz="2000" dirty="0" err="1"/>
              <a:t>config:set</a:t>
            </a:r>
            <a:r>
              <a:rPr lang="en-US" sz="2000" dirty="0"/>
              <a:t> GO_ENV=production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2633628" y="5056096"/>
            <a:ext cx="1541930" cy="116461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t="53872" r="59215" b="29673"/>
          <a:stretch/>
        </p:blipFill>
        <p:spPr>
          <a:xfrm>
            <a:off x="1226168" y="5092227"/>
            <a:ext cx="932329" cy="11284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0" t="65856" r="14040"/>
          <a:stretch/>
        </p:blipFill>
        <p:spPr>
          <a:xfrm>
            <a:off x="2633628" y="5092227"/>
            <a:ext cx="1207086" cy="8486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9" t="16267" r="9200" b="78272"/>
          <a:stretch/>
        </p:blipFill>
        <p:spPr>
          <a:xfrm>
            <a:off x="3404593" y="5585166"/>
            <a:ext cx="555811" cy="4956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60137" y="4261520"/>
            <a:ext cx="5916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/>
              <a:t>heroku</a:t>
            </a:r>
            <a:r>
              <a:rPr lang="en-US" sz="2000" dirty="0"/>
              <a:t> </a:t>
            </a:r>
            <a:r>
              <a:rPr lang="en-US" sz="2000" dirty="0" err="1"/>
              <a:t>addons:create</a:t>
            </a:r>
            <a:r>
              <a:rPr lang="en-US" sz="2000" dirty="0"/>
              <a:t> </a:t>
            </a:r>
            <a:r>
              <a:rPr lang="en-US" sz="2000" dirty="0" err="1"/>
              <a:t>heroku-postgresql:hobby-dev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8444750" y="4977501"/>
            <a:ext cx="1541930" cy="116461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t="53872" r="59215" b="29673"/>
          <a:stretch/>
        </p:blipFill>
        <p:spPr>
          <a:xfrm>
            <a:off x="7280942" y="4995566"/>
            <a:ext cx="932329" cy="11284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0" t="65856" r="14040"/>
          <a:stretch/>
        </p:blipFill>
        <p:spPr>
          <a:xfrm>
            <a:off x="8444750" y="5149713"/>
            <a:ext cx="1125321" cy="7911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9" t="16267" r="9200" b="78272"/>
          <a:stretch/>
        </p:blipFill>
        <p:spPr>
          <a:xfrm>
            <a:off x="9373930" y="5545300"/>
            <a:ext cx="555811" cy="4956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9" t="23854" r="9439" b="71247"/>
          <a:stretch/>
        </p:blipFill>
        <p:spPr>
          <a:xfrm>
            <a:off x="9363362" y="5053006"/>
            <a:ext cx="519953" cy="444597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Abastecimiento </a:t>
            </a:r>
            <a:r>
              <a:rPr lang="es-ES_tradnl" sz="4000" b="1" dirty="0">
                <a:latin typeface="Arial Rounded MT Bold" charset="0"/>
                <a:ea typeface="Arial Rounded MT Bold" charset="0"/>
                <a:cs typeface="Arial Rounded MT Bold" charset="0"/>
              </a:rPr>
              <a:t>de nuestra </a:t>
            </a:r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aplicación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74652" y="3654372"/>
            <a:ext cx="245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nombre.herokuapp.com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8"/>
          <a:stretch/>
        </p:blipFill>
        <p:spPr>
          <a:xfrm>
            <a:off x="1635983" y="1852052"/>
            <a:ext cx="7770607" cy="1930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9" t="15164" r="2194" b="70196"/>
          <a:stretch/>
        </p:blipFill>
        <p:spPr>
          <a:xfrm>
            <a:off x="9406590" y="0"/>
            <a:ext cx="2785410" cy="13286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Despliegue a </a:t>
            </a:r>
            <a:r>
              <a:rPr lang="es-ES_tradnl" sz="4000" b="1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Heroku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7" t="32418" r="56725" b="47199"/>
          <a:stretch/>
        </p:blipFill>
        <p:spPr>
          <a:xfrm>
            <a:off x="1873549" y="4267203"/>
            <a:ext cx="1666004" cy="1843274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 flipH="1">
            <a:off x="2393501" y="2691749"/>
            <a:ext cx="7013089" cy="1091359"/>
          </a:xfrm>
          <a:prstGeom prst="bentConnector3">
            <a:avLst>
              <a:gd name="adj1" fmla="val -1527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93501" y="3783109"/>
            <a:ext cx="0" cy="4661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0" t="65856" r="14040"/>
          <a:stretch/>
        </p:blipFill>
        <p:spPr>
          <a:xfrm>
            <a:off x="1413441" y="4733369"/>
            <a:ext cx="1207086" cy="8486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1" t="33978" r="12279" b="54248"/>
          <a:stretch/>
        </p:blipFill>
        <p:spPr>
          <a:xfrm>
            <a:off x="6365574" y="4343081"/>
            <a:ext cx="1330579" cy="1044000"/>
          </a:xfrm>
          <a:prstGeom prst="rect">
            <a:avLst/>
          </a:prstGeom>
        </p:spPr>
      </p:pic>
      <p:pic>
        <p:nvPicPr>
          <p:cNvPr id="20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2" t="38951" r="16138" b="49186"/>
          <a:stretch/>
        </p:blipFill>
        <p:spPr>
          <a:xfrm>
            <a:off x="7803630" y="4877414"/>
            <a:ext cx="1330579" cy="229002"/>
          </a:xfrm>
          <a:prstGeom prst="rect">
            <a:avLst/>
          </a:prstGeom>
        </p:spPr>
      </p:pic>
      <p:pic>
        <p:nvPicPr>
          <p:cNvPr id="22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2" t="38951" r="16138" b="49186"/>
          <a:stretch/>
        </p:blipFill>
        <p:spPr>
          <a:xfrm>
            <a:off x="3635076" y="4878070"/>
            <a:ext cx="1330579" cy="22900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7" t="33464" r="35136" b="47199"/>
          <a:stretch/>
        </p:blipFill>
        <p:spPr>
          <a:xfrm>
            <a:off x="5061178" y="4269356"/>
            <a:ext cx="1304397" cy="17792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9" t="33952" r="3047" b="48344"/>
          <a:stretch/>
        </p:blipFill>
        <p:spPr>
          <a:xfrm>
            <a:off x="9337221" y="4396868"/>
            <a:ext cx="1211662" cy="16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3793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7368" y="422431"/>
            <a:ext cx="72346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Gracias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3751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>
                <a:latin typeface="Arial Rounded MT Bold" charset="0"/>
                <a:ea typeface="Arial Rounded MT Bold" charset="0"/>
                <a:cs typeface="Arial Rounded MT Bold" charset="0"/>
              </a:rPr>
              <a:t>Requisitos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7196" y="1720886"/>
            <a:ext cx="3810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000" b="1" dirty="0" err="1" smtClean="0">
                <a:ea typeface="Arial Rounded MT Bold" charset="0"/>
                <a:cs typeface="Arial Rounded MT Bold" charset="0"/>
              </a:rPr>
              <a:t>Golang</a:t>
            </a:r>
            <a:r>
              <a:rPr lang="es-ES_tradnl" sz="3000" b="1" dirty="0" smtClean="0">
                <a:ea typeface="Arial Rounded MT Bold" charset="0"/>
                <a:cs typeface="Arial Rounded MT Bold" charset="0"/>
              </a:rPr>
              <a:t> </a:t>
            </a:r>
            <a:r>
              <a:rPr lang="es-ES_tradnl" sz="3000" b="1" dirty="0" err="1" smtClean="0">
                <a:ea typeface="Arial Rounded MT Bold" charset="0"/>
                <a:cs typeface="Arial Rounded MT Bold" charset="0"/>
              </a:rPr>
              <a:t>version</a:t>
            </a:r>
            <a:r>
              <a:rPr lang="es-ES_tradnl" sz="3000" b="1" dirty="0" smtClean="0">
                <a:ea typeface="Arial Rounded MT Bold" charset="0"/>
                <a:cs typeface="Arial Rounded MT Bold" charset="0"/>
              </a:rPr>
              <a:t> &gt;= 1.7</a:t>
            </a:r>
            <a:endParaRPr lang="en-US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9" y="1949758"/>
            <a:ext cx="3482188" cy="3482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196" y="5740100"/>
            <a:ext cx="10803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>
                <a:ea typeface="Arial Rounded MT Bold" charset="0"/>
                <a:cs typeface="Arial Rounded MT Bold" charset="0"/>
              </a:rPr>
              <a:t>Configurar $GOPATH: </a:t>
            </a:r>
            <a:r>
              <a:rPr lang="en-US" b="1" dirty="0" smtClean="0"/>
              <a:t>$GOPATH = $HOME/go   ---   $PATH </a:t>
            </a:r>
            <a:r>
              <a:rPr lang="en-US" b="1" dirty="0"/>
              <a:t>= </a:t>
            </a:r>
            <a:r>
              <a:rPr lang="en-US" b="1" dirty="0" smtClean="0"/>
              <a:t>$PATH:$GOPATH/bin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0069" y="1672759"/>
            <a:ext cx="24515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ea typeface="Arial Rounded MT Bold" charset="0"/>
                <a:cs typeface="Arial Rounded MT Bold" charset="0"/>
              </a:rPr>
              <a:t>GCC</a:t>
            </a:r>
            <a:endParaRPr lang="en-US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3" r="23506"/>
          <a:stretch/>
        </p:blipFill>
        <p:spPr>
          <a:xfrm>
            <a:off x="5049105" y="2330295"/>
            <a:ext cx="2282513" cy="2562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72" y="2330295"/>
            <a:ext cx="2877467" cy="21581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91721" y="1672759"/>
            <a:ext cx="38593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smtClean="0">
                <a:ea typeface="Arial Rounded MT Bold" charset="0"/>
                <a:cs typeface="Arial Rounded MT Bold" charset="0"/>
              </a:rPr>
              <a:t>[opcional] </a:t>
            </a:r>
            <a:r>
              <a:rPr lang="es-ES_tradnl" sz="3000" b="1" dirty="0" err="1" smtClean="0">
                <a:ea typeface="Arial Rounded MT Bold" charset="0"/>
                <a:cs typeface="Arial Rounded MT Bold" charset="0"/>
              </a:rPr>
              <a:t>node</a:t>
            </a:r>
            <a:r>
              <a:rPr lang="es-ES_tradnl" sz="3000" b="1" dirty="0" smtClean="0">
                <a:ea typeface="Arial Rounded MT Bold" charset="0"/>
                <a:cs typeface="Arial Rounded MT Bold" charset="0"/>
              </a:rPr>
              <a:t> y </a:t>
            </a:r>
            <a:r>
              <a:rPr lang="es-ES_tradnl" sz="3000" b="1" dirty="0" err="1" smtClean="0">
                <a:ea typeface="Arial Rounded MT Bold" charset="0"/>
                <a:cs typeface="Arial Rounded MT Bold" charset="0"/>
              </a:rPr>
              <a:t>npm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091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Instalación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5178"/>
            <a:ext cx="10515600" cy="1796116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go </a:t>
            </a:r>
            <a:r>
              <a:rPr lang="en-US" sz="3000" dirty="0">
                <a:latin typeface="+mj-lt"/>
              </a:rPr>
              <a:t>get -u </a:t>
            </a:r>
            <a:r>
              <a:rPr lang="en-US" sz="3000" dirty="0" err="1" smtClean="0">
                <a:latin typeface="+mj-lt"/>
              </a:rPr>
              <a:t>github.com</a:t>
            </a:r>
            <a:r>
              <a:rPr lang="en-US" sz="3000" dirty="0" smtClean="0">
                <a:latin typeface="+mj-lt"/>
              </a:rPr>
              <a:t>/</a:t>
            </a:r>
            <a:r>
              <a:rPr lang="en-US" sz="3000" dirty="0" err="1" smtClean="0">
                <a:latin typeface="+mj-lt"/>
              </a:rPr>
              <a:t>gobuffalo</a:t>
            </a:r>
            <a:r>
              <a:rPr lang="en-US" sz="3000" dirty="0" smtClean="0">
                <a:latin typeface="+mj-lt"/>
              </a:rPr>
              <a:t>/buffalo/buffalo</a:t>
            </a:r>
          </a:p>
          <a:p>
            <a:endParaRPr lang="en-US" sz="3000" dirty="0" smtClean="0">
              <a:latin typeface="+mj-lt"/>
            </a:endParaRPr>
          </a:p>
          <a:p>
            <a:r>
              <a:rPr lang="en-US" sz="3000" dirty="0">
                <a:latin typeface="+mj-lt"/>
              </a:rPr>
              <a:t>go get -v -u -tags </a:t>
            </a:r>
            <a:r>
              <a:rPr lang="en-US" sz="3000" dirty="0" err="1">
                <a:latin typeface="+mj-lt"/>
              </a:rPr>
              <a:t>nosqlite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github.com</a:t>
            </a:r>
            <a:r>
              <a:rPr lang="en-US" sz="3000" dirty="0">
                <a:latin typeface="+mj-lt"/>
              </a:rPr>
              <a:t>/</a:t>
            </a:r>
            <a:r>
              <a:rPr lang="en-US" sz="3000" dirty="0" err="1">
                <a:latin typeface="+mj-lt"/>
              </a:rPr>
              <a:t>gobuffalo</a:t>
            </a:r>
            <a:r>
              <a:rPr lang="en-US" sz="3000" dirty="0">
                <a:latin typeface="+mj-lt"/>
              </a:rPr>
              <a:t>/buffalo/buffalo</a:t>
            </a:r>
          </a:p>
        </p:txBody>
      </p:sp>
    </p:spTree>
    <p:extLst>
      <p:ext uri="{BB962C8B-B14F-4D97-AF65-F5344CB8AC3E}">
        <p14:creationId xmlns:p14="http://schemas.microsoft.com/office/powerpoint/2010/main" val="17448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6034" y="2766919"/>
            <a:ext cx="8187765" cy="82792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000" dirty="0" smtClean="0"/>
              <a:t>$ </a:t>
            </a:r>
            <a:r>
              <a:rPr lang="es-ES_tradnl" sz="4000" b="1" dirty="0" err="1" smtClean="0"/>
              <a:t>buffalo</a:t>
            </a:r>
            <a:r>
              <a:rPr lang="es-ES_tradnl" sz="4000" b="1" dirty="0" smtClean="0"/>
              <a:t> new </a:t>
            </a:r>
            <a:r>
              <a:rPr lang="es-ES_tradnl" sz="4000" dirty="0" smtClean="0">
                <a:latin typeface="+mj-lt"/>
              </a:rPr>
              <a:t>&lt;nombre&gt;</a:t>
            </a:r>
            <a:endParaRPr lang="es-ES_tradnl" sz="4000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66034" y="365125"/>
            <a:ext cx="8187766" cy="1325563"/>
          </a:xfrm>
        </p:spPr>
        <p:txBody>
          <a:bodyPr>
            <a:normAutofit/>
          </a:bodyPr>
          <a:lstStyle/>
          <a:p>
            <a:pPr algn="ctr"/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Creando un nuevo Proyecto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6034" y="4999680"/>
            <a:ext cx="8187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000" dirty="0" smtClean="0"/>
              <a:t>$</a:t>
            </a:r>
            <a:r>
              <a:rPr lang="es-ES_tradnl" sz="3000" b="1" dirty="0" smtClean="0"/>
              <a:t> </a:t>
            </a:r>
            <a:r>
              <a:rPr lang="es-ES_tradnl" sz="3000" b="1" dirty="0" err="1" smtClean="0"/>
              <a:t>buffalo</a:t>
            </a:r>
            <a:r>
              <a:rPr lang="es-ES_tradnl" sz="3000" b="1" dirty="0" smtClean="0"/>
              <a:t> new</a:t>
            </a:r>
            <a:r>
              <a:rPr lang="es-ES_tradnl" sz="3000" dirty="0" smtClean="0"/>
              <a:t> </a:t>
            </a:r>
            <a:r>
              <a:rPr lang="es-ES_tradnl" sz="3000" dirty="0" smtClean="0">
                <a:latin typeface="+mj-lt"/>
              </a:rPr>
              <a:t>&lt;nombre&gt;</a:t>
            </a:r>
            <a:r>
              <a:rPr lang="es-ES_tradnl" sz="3000" dirty="0" smtClean="0"/>
              <a:t> </a:t>
            </a:r>
            <a:r>
              <a:rPr lang="es-ES_tradnl" sz="3000" b="1" dirty="0" smtClean="0"/>
              <a:t>--</a:t>
            </a:r>
            <a:r>
              <a:rPr lang="es-ES_tradnl" sz="3000" b="1" dirty="0" err="1" smtClean="0"/>
              <a:t>db-type</a:t>
            </a:r>
            <a:r>
              <a:rPr lang="es-ES_tradnl" sz="3000" b="1" dirty="0" smtClean="0"/>
              <a:t> sqlite3</a:t>
            </a:r>
          </a:p>
          <a:p>
            <a:pPr algn="ctr"/>
            <a:endParaRPr lang="es-ES_tradnl" sz="3000" dirty="0" smtClean="0"/>
          </a:p>
          <a:p>
            <a:pPr algn="ctr"/>
            <a:r>
              <a:rPr lang="es-ES_tradnl" sz="3000" dirty="0" smtClean="0"/>
              <a:t>$</a:t>
            </a:r>
            <a:r>
              <a:rPr lang="es-ES_tradnl" sz="3000" b="1" dirty="0" smtClean="0"/>
              <a:t> </a:t>
            </a:r>
            <a:r>
              <a:rPr lang="es-ES_tradnl" sz="3000" b="1" dirty="0" err="1" smtClean="0"/>
              <a:t>buffalo</a:t>
            </a:r>
            <a:r>
              <a:rPr lang="es-ES_tradnl" sz="3000" b="1" dirty="0" smtClean="0"/>
              <a:t> new</a:t>
            </a:r>
            <a:r>
              <a:rPr lang="es-ES_tradnl" sz="3000" dirty="0" smtClean="0"/>
              <a:t> </a:t>
            </a:r>
            <a:r>
              <a:rPr lang="es-ES_tradnl" sz="3000" dirty="0" smtClean="0">
                <a:latin typeface="+mj-lt"/>
              </a:rPr>
              <a:t>&lt;nombre&gt; </a:t>
            </a:r>
            <a:r>
              <a:rPr lang="es-ES_tradnl" sz="3000" b="1" dirty="0" smtClean="0">
                <a:latin typeface="+mj-lt"/>
              </a:rPr>
              <a:t> </a:t>
            </a:r>
            <a:r>
              <a:rPr lang="es-ES_tradnl" sz="3000" b="1" dirty="0" smtClean="0"/>
              <a:t>--</a:t>
            </a:r>
            <a:r>
              <a:rPr lang="es-ES_tradnl" sz="3000" b="1" dirty="0" err="1" smtClean="0"/>
              <a:t>skip</a:t>
            </a:r>
            <a:r>
              <a:rPr lang="es-ES_tradnl" sz="3000" b="1" dirty="0" smtClean="0"/>
              <a:t>-pop</a:t>
            </a:r>
            <a:endParaRPr lang="es-ES_tradnl" sz="3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8" r="36556"/>
          <a:stretch/>
        </p:blipFill>
        <p:spPr>
          <a:xfrm>
            <a:off x="484094" y="365125"/>
            <a:ext cx="2681940" cy="61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696275"/>
            <a:ext cx="10515600" cy="82792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000" dirty="0" smtClean="0"/>
              <a:t>$ </a:t>
            </a:r>
            <a:r>
              <a:rPr lang="es-ES_tradnl" sz="4000" b="1" dirty="0" err="1" smtClean="0"/>
              <a:t>buffalo</a:t>
            </a:r>
            <a:r>
              <a:rPr lang="es-ES_tradnl" sz="4000" b="1" dirty="0" smtClean="0"/>
              <a:t> </a:t>
            </a:r>
            <a:r>
              <a:rPr lang="es-ES_tradnl" sz="4000" b="1" dirty="0" err="1" smtClean="0"/>
              <a:t>db</a:t>
            </a:r>
            <a:r>
              <a:rPr lang="es-ES_tradnl" sz="4000" b="1" dirty="0" smtClean="0"/>
              <a:t> </a:t>
            </a:r>
            <a:r>
              <a:rPr lang="es-ES_tradnl" sz="4000" b="1" dirty="0" err="1" smtClean="0"/>
              <a:t>create</a:t>
            </a:r>
            <a:r>
              <a:rPr lang="es-ES_tradnl" sz="4000" b="1" dirty="0" smtClean="0"/>
              <a:t> </a:t>
            </a:r>
            <a:r>
              <a:rPr lang="mr-IN" sz="4000" b="1" dirty="0" smtClean="0"/>
              <a:t>–</a:t>
            </a:r>
            <a:r>
              <a:rPr lang="es-ES_tradnl" sz="4000" b="1" dirty="0" smtClean="0"/>
              <a:t>a</a:t>
            </a:r>
            <a:endParaRPr lang="es-ES_tradnl" sz="4000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Crear Base de Datos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357719"/>
            <a:ext cx="3644153" cy="82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s-ES" sz="4000" smtClean="0"/>
              <a:t>Development</a:t>
            </a:r>
            <a:endParaRPr lang="es-ES_tradnl" sz="40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09646" y="5357719"/>
            <a:ext cx="3644153" cy="82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s-ES" sz="4000" dirty="0" err="1" smtClean="0"/>
              <a:t>Production</a:t>
            </a:r>
            <a:endParaRPr lang="es-ES_tradnl" sz="4000" dirty="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73923" y="5357719"/>
            <a:ext cx="3644153" cy="82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s-ES" sz="4000" dirty="0" smtClean="0"/>
              <a:t>Test</a:t>
            </a:r>
            <a:endParaRPr lang="es-ES_tradnl" sz="4000" dirty="0">
              <a:latin typeface="+mj-lt"/>
            </a:endParaRPr>
          </a:p>
        </p:txBody>
      </p:sp>
      <p:cxnSp>
        <p:nvCxnSpPr>
          <p:cNvPr id="8" name="Straight Connector 7"/>
          <p:cNvCxnSpPr>
            <a:stCxn id="3" idx="2"/>
            <a:endCxn id="5" idx="0"/>
          </p:cNvCxnSpPr>
          <p:nvPr/>
        </p:nvCxnSpPr>
        <p:spPr>
          <a:xfrm flipH="1">
            <a:off x="2660277" y="3524203"/>
            <a:ext cx="3435722" cy="183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7" idx="0"/>
          </p:cNvCxnSpPr>
          <p:nvPr/>
        </p:nvCxnSpPr>
        <p:spPr>
          <a:xfrm>
            <a:off x="6095999" y="3524203"/>
            <a:ext cx="1" cy="183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6" idx="0"/>
          </p:cNvCxnSpPr>
          <p:nvPr/>
        </p:nvCxnSpPr>
        <p:spPr>
          <a:xfrm>
            <a:off x="6095999" y="3524203"/>
            <a:ext cx="3435724" cy="183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3358589"/>
            <a:ext cx="10515600" cy="998257"/>
          </a:xfr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6000" dirty="0" smtClean="0"/>
              <a:t>$ </a:t>
            </a:r>
            <a:r>
              <a:rPr lang="es-ES_tradnl" sz="6000" b="1" dirty="0" err="1" smtClean="0"/>
              <a:t>buffalo</a:t>
            </a:r>
            <a:r>
              <a:rPr lang="es-ES_tradnl" sz="6000" b="1" dirty="0" smtClean="0"/>
              <a:t> </a:t>
            </a:r>
            <a:r>
              <a:rPr lang="es-ES" sz="6000" b="1" dirty="0" err="1" smtClean="0"/>
              <a:t>dev</a:t>
            </a:r>
            <a:endParaRPr lang="es-ES_tradnl" sz="6000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Ejecutar nuestra aplicación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04966" y="4270965"/>
            <a:ext cx="3370729" cy="18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Modelos y Acciones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2470292"/>
            <a:ext cx="10515600" cy="82792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000" dirty="0" smtClean="0"/>
              <a:t>$ </a:t>
            </a:r>
            <a:r>
              <a:rPr lang="es-ES_tradnl" sz="4000" b="1" dirty="0" err="1" smtClean="0"/>
              <a:t>buffalo</a:t>
            </a:r>
            <a:r>
              <a:rPr lang="es-ES_tradnl" sz="4000" b="1" dirty="0" smtClean="0"/>
              <a:t> </a:t>
            </a:r>
            <a:r>
              <a:rPr lang="es-ES_tradnl" sz="4000" b="1" dirty="0" err="1" smtClean="0"/>
              <a:t>db</a:t>
            </a:r>
            <a:r>
              <a:rPr lang="es-ES_tradnl" sz="4000" b="1" dirty="0" smtClean="0"/>
              <a:t> </a:t>
            </a:r>
            <a:r>
              <a:rPr lang="es-ES_tradnl" sz="4000" b="1" dirty="0" err="1" smtClean="0"/>
              <a:t>generate</a:t>
            </a:r>
            <a:r>
              <a:rPr lang="es-ES_tradnl" sz="4000" b="1" dirty="0" smtClean="0"/>
              <a:t> </a:t>
            </a:r>
            <a:r>
              <a:rPr lang="es-ES_tradnl" sz="4000" b="1" dirty="0" err="1" smtClean="0"/>
              <a:t>model</a:t>
            </a:r>
            <a:r>
              <a:rPr lang="es-ES_tradnl" sz="4000" b="1" dirty="0" smtClean="0"/>
              <a:t> </a:t>
            </a:r>
            <a:r>
              <a:rPr lang="es-ES_tradnl" sz="4000" dirty="0" smtClean="0">
                <a:latin typeface="+mj-lt"/>
              </a:rPr>
              <a:t>&lt;nombre&gt;</a:t>
            </a:r>
            <a:endParaRPr lang="es-ES_tradnl" sz="4000" dirty="0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741205"/>
            <a:ext cx="10515599" cy="82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4000" dirty="0" smtClean="0"/>
              <a:t>$ </a:t>
            </a:r>
            <a:r>
              <a:rPr lang="es-ES_tradnl" sz="4000" b="1" dirty="0" err="1" smtClean="0"/>
              <a:t>buffalo</a:t>
            </a:r>
            <a:r>
              <a:rPr lang="es-ES_tradnl" sz="4000" b="1" dirty="0" smtClean="0"/>
              <a:t> </a:t>
            </a:r>
            <a:r>
              <a:rPr lang="es-ES_tradnl" sz="4000" b="1" dirty="0" err="1"/>
              <a:t>generate</a:t>
            </a:r>
            <a:r>
              <a:rPr lang="es-ES_tradnl" sz="4000" b="1" dirty="0"/>
              <a:t> </a:t>
            </a:r>
            <a:r>
              <a:rPr lang="es-ES_tradnl" sz="4000" b="1" dirty="0" err="1" smtClean="0"/>
              <a:t>action</a:t>
            </a:r>
            <a:r>
              <a:rPr lang="es-ES_tradnl" sz="4000" b="1" dirty="0" smtClean="0"/>
              <a:t> </a:t>
            </a:r>
            <a:r>
              <a:rPr lang="es-ES_tradnl" sz="4000" dirty="0" smtClean="0">
                <a:latin typeface="+mj-lt"/>
              </a:rPr>
              <a:t>&lt;nombre&gt;</a:t>
            </a:r>
            <a:endParaRPr lang="es-ES_tradnl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40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Ejecutar </a:t>
            </a:r>
            <a:r>
              <a:rPr lang="es-ES_tradnl" sz="4000" b="1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Migraciónes</a:t>
            </a:r>
            <a:endParaRPr lang="es-ES_tradnl" sz="4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1" y="3537884"/>
            <a:ext cx="10515599" cy="82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s-ES_tradnl" sz="4000" dirty="0" smtClean="0"/>
              <a:t>$ </a:t>
            </a:r>
            <a:r>
              <a:rPr lang="es-ES_tradnl" sz="4000" b="1" dirty="0" err="1" smtClean="0"/>
              <a:t>buffalo</a:t>
            </a:r>
            <a:r>
              <a:rPr lang="es-ES_tradnl" sz="4000" b="1" dirty="0" smtClean="0"/>
              <a:t> </a:t>
            </a:r>
            <a:r>
              <a:rPr lang="es-ES_tradnl" sz="4000" b="1" dirty="0" err="1" smtClean="0"/>
              <a:t>db</a:t>
            </a:r>
            <a:r>
              <a:rPr lang="es-ES_tradnl" sz="4000" b="1" dirty="0" smtClean="0"/>
              <a:t> </a:t>
            </a:r>
            <a:r>
              <a:rPr lang="es-ES_tradnl" sz="4000" b="1" dirty="0" err="1" smtClean="0"/>
              <a:t>migrate</a:t>
            </a:r>
            <a:r>
              <a:rPr lang="es-ES_tradnl" sz="4000" b="1" dirty="0" smtClean="0"/>
              <a:t> [up | </a:t>
            </a:r>
            <a:r>
              <a:rPr lang="es-ES_tradnl" sz="4000" b="1" dirty="0" err="1" smtClean="0"/>
              <a:t>down</a:t>
            </a:r>
            <a:r>
              <a:rPr lang="es-ES_tradnl" sz="4000" b="1" dirty="0"/>
              <a:t>]</a:t>
            </a:r>
            <a:endParaRPr lang="es-ES_tradnl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50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372</Words>
  <Application>Microsoft Macintosh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Rounded MT Bold</vt:lpstr>
      <vt:lpstr>Calibri</vt:lpstr>
      <vt:lpstr>Calibri Light</vt:lpstr>
      <vt:lpstr>Courier New</vt:lpstr>
      <vt:lpstr>Mangal</vt:lpstr>
      <vt:lpstr>Arial</vt:lpstr>
      <vt:lpstr>Office Theme</vt:lpstr>
      <vt:lpstr>PowerPoint Presentation</vt:lpstr>
      <vt:lpstr>Buffalo ?</vt:lpstr>
      <vt:lpstr>Requisitos</vt:lpstr>
      <vt:lpstr>Instalación</vt:lpstr>
      <vt:lpstr>Creando un nuevo Proyecto</vt:lpstr>
      <vt:lpstr>Crear Base de Datos</vt:lpstr>
      <vt:lpstr>Ejecutar nuestra aplicación</vt:lpstr>
      <vt:lpstr>Modelos y Acciones</vt:lpstr>
      <vt:lpstr>Ejecutar Migraciónes</vt:lpstr>
      <vt:lpstr>Scaffolding with buffalo</vt:lpstr>
      <vt:lpstr>Middleware</vt:lpstr>
      <vt:lpstr>Helpers con Buffalo</vt:lpstr>
      <vt:lpstr>Flash con Buffalo</vt:lpstr>
      <vt:lpstr>Tareas con Buffalo</vt:lpstr>
      <vt:lpstr>Crear Migraciónes</vt:lpstr>
      <vt:lpstr>Fizz</vt:lpstr>
      <vt:lpstr>SQL</vt:lpstr>
      <vt:lpstr>Otros Comandos</vt:lpstr>
      <vt:lpstr>Despliegue</vt:lpstr>
      <vt:lpstr>Abastecimiento de nuestra aplicación</vt:lpstr>
      <vt:lpstr>Despliegue a Heroku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PEREZ LAMADRID MANUEL ESTEBAN</dc:creator>
  <cp:lastModifiedBy>PEREZ LAMADRID MANUEL ESTEBAN</cp:lastModifiedBy>
  <cp:revision>73</cp:revision>
  <dcterms:created xsi:type="dcterms:W3CDTF">2017-05-05T16:15:32Z</dcterms:created>
  <dcterms:modified xsi:type="dcterms:W3CDTF">2017-05-21T00:53:45Z</dcterms:modified>
</cp:coreProperties>
</file>