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9" r:id="rId11"/>
    <p:sldId id="265" r:id="rId12"/>
    <p:sldId id="266" r:id="rId13"/>
    <p:sldId id="267" r:id="rId14"/>
    <p:sldId id="268" r:id="rId15"/>
    <p:sldId id="280" r:id="rId16"/>
    <p:sldId id="269" r:id="rId17"/>
    <p:sldId id="271" r:id="rId18"/>
    <p:sldId id="272" r:id="rId19"/>
    <p:sldId id="278" r:id="rId20"/>
    <p:sldId id="277" r:id="rId21"/>
    <p:sldId id="275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18" autoAdjust="0"/>
  </p:normalViewPr>
  <p:slideViewPr>
    <p:cSldViewPr>
      <p:cViewPr varScale="1">
        <p:scale>
          <a:sx n="100" d="100"/>
          <a:sy n="100" d="100"/>
        </p:scale>
        <p:origin x="-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Functional Programming with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Mark Perry</a:t>
            </a:r>
          </a:p>
          <a:p>
            <a:r>
              <a:rPr lang="en-AU" dirty="0" smtClean="0"/>
              <a:t>Dialog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 Parameters and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Null – Tony Hoare’s billion dollar mistake</a:t>
            </a:r>
          </a:p>
          <a:p>
            <a:pPr>
              <a:buNone/>
            </a:pPr>
            <a:r>
              <a:rPr lang="en-US" dirty="0" smtClean="0"/>
              <a:t>	“I call it my billion-dollar mistake. It was the invention of the null reference in 1965. …I couldn't resist the temptation to put in a null reference, simply because it was so easy to implement. This has led to innumerable errors, vulnerabilities, and system crashes, which have probably caused a billion dollars of pain and damage in the last forty years.”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600200"/>
            <a:ext cx="502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 Maybe a = Nothing | Just a </a:t>
            </a:r>
          </a:p>
          <a:p>
            <a:endParaRPr lang="en-AU" dirty="0" smtClean="0"/>
          </a:p>
          <a:p>
            <a:r>
              <a:rPr lang="en-US" dirty="0" err="1" smtClean="0"/>
              <a:t>ghci</a:t>
            </a:r>
            <a:r>
              <a:rPr lang="en-US" dirty="0" smtClean="0"/>
              <a:t>&gt; Just "</a:t>
            </a:r>
            <a:r>
              <a:rPr lang="en-US" dirty="0" err="1" smtClean="0"/>
              <a:t>Haha</a:t>
            </a:r>
            <a:r>
              <a:rPr lang="en-US" dirty="0" smtClean="0"/>
              <a:t>"  </a:t>
            </a:r>
          </a:p>
          <a:p>
            <a:r>
              <a:rPr lang="en-US" dirty="0" smtClean="0"/>
              <a:t>Just "</a:t>
            </a:r>
            <a:r>
              <a:rPr lang="en-US" dirty="0" err="1" smtClean="0"/>
              <a:t>Haha</a:t>
            </a:r>
            <a:r>
              <a:rPr lang="en-US" dirty="0" smtClean="0"/>
              <a:t>"  </a:t>
            </a:r>
          </a:p>
          <a:p>
            <a:r>
              <a:rPr lang="en-US" dirty="0" err="1" smtClean="0"/>
              <a:t>ghci</a:t>
            </a:r>
            <a:r>
              <a:rPr lang="en-US" dirty="0" smtClean="0"/>
              <a:t>&gt; :t Just 84  </a:t>
            </a:r>
          </a:p>
          <a:p>
            <a:r>
              <a:rPr lang="en-US" dirty="0" smtClean="0"/>
              <a:t>Just 84 :: (Num t) =&gt; Maybe t  </a:t>
            </a:r>
          </a:p>
          <a:p>
            <a:r>
              <a:rPr lang="en-US" dirty="0" err="1" smtClean="0"/>
              <a:t>ghci</a:t>
            </a:r>
            <a:r>
              <a:rPr lang="en-US" dirty="0" smtClean="0"/>
              <a:t>&gt; :t Nothing  </a:t>
            </a:r>
          </a:p>
          <a:p>
            <a:r>
              <a:rPr lang="en-US" dirty="0" smtClean="0"/>
              <a:t>Nothing :: Maybe a  </a:t>
            </a:r>
          </a:p>
          <a:p>
            <a:endParaRPr lang="en-US" dirty="0"/>
          </a:p>
        </p:txBody>
      </p:sp>
      <p:pic>
        <p:nvPicPr>
          <p:cNvPr id="5" name="Picture 4" descr="Tony_Ho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21336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Typeclasses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Interface that defines behaviour</a:t>
            </a:r>
          </a:p>
          <a:p>
            <a:r>
              <a:rPr lang="en-US" dirty="0" err="1" smtClean="0"/>
              <a:t>Eq</a:t>
            </a:r>
            <a:r>
              <a:rPr lang="en-US" dirty="0" smtClean="0"/>
              <a:t>, </a:t>
            </a:r>
            <a:r>
              <a:rPr lang="en-US" dirty="0" err="1" smtClean="0"/>
              <a:t>Ord</a:t>
            </a:r>
            <a:r>
              <a:rPr lang="en-US" dirty="0" smtClean="0"/>
              <a:t>, </a:t>
            </a:r>
            <a:r>
              <a:rPr lang="en-US" dirty="0" err="1" smtClean="0"/>
              <a:t>Enum</a:t>
            </a:r>
            <a:r>
              <a:rPr lang="en-US" dirty="0" smtClean="0"/>
              <a:t>, Bounded, Show, Read.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24200"/>
            <a:ext cx="80255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 Person = Person { </a:t>
            </a:r>
            <a:r>
              <a:rPr lang="en-US" dirty="0" err="1" smtClean="0"/>
              <a:t>firstName</a:t>
            </a:r>
            <a:r>
              <a:rPr lang="en-US" dirty="0" smtClean="0"/>
              <a:t> :: String  </a:t>
            </a:r>
          </a:p>
          <a:p>
            <a:r>
              <a:rPr lang="en-US" dirty="0" smtClean="0"/>
              <a:t>                     , </a:t>
            </a:r>
            <a:r>
              <a:rPr lang="en-US" dirty="0" err="1" smtClean="0"/>
              <a:t>lastName</a:t>
            </a:r>
            <a:r>
              <a:rPr lang="en-US" dirty="0" smtClean="0"/>
              <a:t> :: String  </a:t>
            </a:r>
          </a:p>
          <a:p>
            <a:r>
              <a:rPr lang="en-US" dirty="0" smtClean="0"/>
              <a:t>                     , age :: </a:t>
            </a:r>
            <a:r>
              <a:rPr lang="en-US" dirty="0" err="1" smtClean="0"/>
              <a:t>Int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       } deriving (</a:t>
            </a:r>
            <a:r>
              <a:rPr lang="en-US" dirty="0" err="1" smtClean="0"/>
              <a:t>Eq</a:t>
            </a:r>
            <a:r>
              <a:rPr lang="en-US" dirty="0" smtClean="0"/>
              <a:t>, Show, Read)  </a:t>
            </a:r>
          </a:p>
          <a:p>
            <a:endParaRPr lang="en-US" dirty="0" smtClean="0"/>
          </a:p>
          <a:p>
            <a:r>
              <a:rPr lang="en-US" dirty="0" err="1" smtClean="0"/>
              <a:t>ghci</a:t>
            </a:r>
            <a:r>
              <a:rPr lang="en-US" dirty="0" smtClean="0"/>
              <a:t>&gt; let </a:t>
            </a:r>
            <a:r>
              <a:rPr lang="en-US" dirty="0" err="1" smtClean="0"/>
              <a:t>mikeD</a:t>
            </a:r>
            <a:r>
              <a:rPr lang="en-US" dirty="0" smtClean="0"/>
              <a:t> = Person {</a:t>
            </a:r>
            <a:r>
              <a:rPr lang="en-US" dirty="0" err="1" smtClean="0"/>
              <a:t>firstName</a:t>
            </a:r>
            <a:r>
              <a:rPr lang="en-US" dirty="0" smtClean="0"/>
              <a:t> = "Michael", </a:t>
            </a:r>
            <a:r>
              <a:rPr lang="en-US" dirty="0" err="1" smtClean="0"/>
              <a:t>lastName</a:t>
            </a:r>
            <a:r>
              <a:rPr lang="en-US" dirty="0" smtClean="0"/>
              <a:t> = "Diamond", age = 43}  </a:t>
            </a:r>
          </a:p>
          <a:p>
            <a:r>
              <a:rPr lang="en-US" dirty="0" err="1" smtClean="0"/>
              <a:t>ghci</a:t>
            </a:r>
            <a:r>
              <a:rPr lang="en-US" dirty="0" smtClean="0"/>
              <a:t>&gt; </a:t>
            </a:r>
            <a:r>
              <a:rPr lang="en-US" dirty="0" err="1" smtClean="0"/>
              <a:t>mikeD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Person {</a:t>
            </a:r>
            <a:r>
              <a:rPr lang="en-US" dirty="0" err="1" smtClean="0"/>
              <a:t>firstName</a:t>
            </a:r>
            <a:r>
              <a:rPr lang="en-US" dirty="0" smtClean="0"/>
              <a:t> = "Michael", </a:t>
            </a:r>
            <a:r>
              <a:rPr lang="en-US" dirty="0" err="1" smtClean="0"/>
              <a:t>lastName</a:t>
            </a:r>
            <a:r>
              <a:rPr lang="en-US" dirty="0" smtClean="0"/>
              <a:t> = "Diamond", age = 43}  </a:t>
            </a:r>
          </a:p>
          <a:p>
            <a:r>
              <a:rPr lang="en-US" dirty="0" err="1" smtClean="0"/>
              <a:t>ghci</a:t>
            </a:r>
            <a:r>
              <a:rPr lang="en-US" dirty="0" smtClean="0"/>
              <a:t>&gt; "</a:t>
            </a:r>
            <a:r>
              <a:rPr lang="en-US" dirty="0" err="1" smtClean="0"/>
              <a:t>mikeD</a:t>
            </a:r>
            <a:r>
              <a:rPr lang="en-US" dirty="0" smtClean="0"/>
              <a:t> is: " ++ show </a:t>
            </a:r>
            <a:r>
              <a:rPr lang="en-US" dirty="0" err="1" smtClean="0"/>
              <a:t>mikeD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mikeD</a:t>
            </a:r>
            <a:r>
              <a:rPr lang="en-US" dirty="0" smtClean="0"/>
              <a:t> is: Person {</a:t>
            </a:r>
            <a:r>
              <a:rPr lang="en-US" dirty="0" err="1" smtClean="0"/>
              <a:t>firstName</a:t>
            </a:r>
            <a:r>
              <a:rPr lang="en-US" dirty="0" smtClean="0"/>
              <a:t> = \"Michael\", </a:t>
            </a:r>
            <a:r>
              <a:rPr lang="en-US" dirty="0" err="1" smtClean="0"/>
              <a:t>lastName</a:t>
            </a:r>
            <a:r>
              <a:rPr lang="en-US" dirty="0" smtClean="0"/>
              <a:t> = \"Diamond\", age = 43}"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981200"/>
            <a:ext cx="29418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length' :: (Num b) =&gt; [a] -&gt; b  </a:t>
            </a:r>
          </a:p>
          <a:p>
            <a:r>
              <a:rPr lang="en-US" dirty="0" smtClean="0"/>
              <a:t>length' [] = 0  </a:t>
            </a:r>
          </a:p>
          <a:p>
            <a:r>
              <a:rPr lang="en-US" dirty="0" smtClean="0"/>
              <a:t>length' (_:</a:t>
            </a:r>
            <a:r>
              <a:rPr lang="en-US" dirty="0" err="1" smtClean="0"/>
              <a:t>xs</a:t>
            </a:r>
            <a:r>
              <a:rPr lang="en-US" dirty="0" smtClean="0"/>
              <a:t>) = 1 + length' </a:t>
            </a:r>
            <a:r>
              <a:rPr lang="en-US" dirty="0" err="1" smtClean="0"/>
              <a:t>xs</a:t>
            </a:r>
            <a:r>
              <a:rPr lang="en-US" dirty="0" smtClean="0"/>
              <a:t>  </a:t>
            </a:r>
          </a:p>
          <a:p>
            <a:endParaRPr lang="en-AU" dirty="0" smtClean="0"/>
          </a:p>
          <a:p>
            <a:r>
              <a:rPr lang="pt-BR" dirty="0" smtClean="0"/>
              <a:t>sum' :: (Num a) =&gt; [a] -&gt; a  </a:t>
            </a:r>
          </a:p>
          <a:p>
            <a:r>
              <a:rPr lang="pt-BR" dirty="0" smtClean="0"/>
              <a:t>sum' [] = 0  </a:t>
            </a:r>
          </a:p>
          <a:p>
            <a:r>
              <a:rPr lang="pt-BR" dirty="0" smtClean="0"/>
              <a:t>sum' (x:xs) = x + sum' xs 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752600"/>
            <a:ext cx="516603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reverse' :: [a] -&gt; [a]  </a:t>
            </a:r>
          </a:p>
          <a:p>
            <a:r>
              <a:rPr lang="pt-BR" dirty="0" smtClean="0"/>
              <a:t>reverse' [] = []  </a:t>
            </a:r>
          </a:p>
          <a:p>
            <a:r>
              <a:rPr lang="pt-BR" dirty="0" smtClean="0"/>
              <a:t>reverse' (x:xs) = reverse' xs ++ [x]  </a:t>
            </a:r>
          </a:p>
          <a:p>
            <a:endParaRPr lang="pt-BR" dirty="0" smtClean="0"/>
          </a:p>
          <a:p>
            <a:r>
              <a:rPr lang="en-US" dirty="0" err="1" smtClean="0"/>
              <a:t>quicksort</a:t>
            </a:r>
            <a:r>
              <a:rPr lang="en-US" dirty="0" smtClean="0"/>
              <a:t> :: (</a:t>
            </a:r>
            <a:r>
              <a:rPr lang="en-US" dirty="0" err="1" smtClean="0"/>
              <a:t>Ord</a:t>
            </a:r>
            <a:r>
              <a:rPr lang="en-US" dirty="0" smtClean="0"/>
              <a:t> a) =&gt; [a] -&gt; [a]  </a:t>
            </a:r>
          </a:p>
          <a:p>
            <a:r>
              <a:rPr lang="en-US" dirty="0" err="1" smtClean="0"/>
              <a:t>quicksort</a:t>
            </a:r>
            <a:r>
              <a:rPr lang="en-US" dirty="0" smtClean="0"/>
              <a:t> [] = []  </a:t>
            </a:r>
          </a:p>
          <a:p>
            <a:r>
              <a:rPr lang="en-US" dirty="0" err="1" smtClean="0"/>
              <a:t>quicksort</a:t>
            </a:r>
            <a:r>
              <a:rPr lang="en-US" dirty="0" smtClean="0"/>
              <a:t> (x:xs) = 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smallerSorted</a:t>
            </a:r>
            <a:r>
              <a:rPr lang="en-US" dirty="0" smtClean="0"/>
              <a:t> ++ [x] ++ </a:t>
            </a:r>
            <a:r>
              <a:rPr lang="en-US" dirty="0" err="1" smtClean="0"/>
              <a:t>biggerSorted</a:t>
            </a:r>
            <a:endParaRPr lang="en-US" dirty="0" smtClean="0"/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smallerSorted</a:t>
            </a:r>
            <a:r>
              <a:rPr lang="en-US" dirty="0" smtClean="0"/>
              <a:t> = </a:t>
            </a:r>
            <a:r>
              <a:rPr lang="en-US" dirty="0" err="1" smtClean="0"/>
              <a:t>quicksort</a:t>
            </a:r>
            <a:r>
              <a:rPr lang="en-US" dirty="0" smtClean="0"/>
              <a:t> [a | a &lt;- </a:t>
            </a:r>
            <a:r>
              <a:rPr lang="en-US" dirty="0" err="1" smtClean="0"/>
              <a:t>xs</a:t>
            </a:r>
            <a:r>
              <a:rPr lang="en-US" dirty="0" smtClean="0"/>
              <a:t>, a &lt;= x]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biggerSorted</a:t>
            </a:r>
            <a:r>
              <a:rPr lang="en-US" dirty="0" smtClean="0"/>
              <a:t> = </a:t>
            </a:r>
            <a:r>
              <a:rPr lang="en-US" dirty="0" err="1" smtClean="0"/>
              <a:t>quicksort</a:t>
            </a:r>
            <a:r>
              <a:rPr lang="en-US" dirty="0" smtClean="0"/>
              <a:t> [a | a &lt;- </a:t>
            </a:r>
            <a:r>
              <a:rPr lang="en-US" dirty="0" err="1" smtClean="0"/>
              <a:t>xs</a:t>
            </a:r>
            <a:r>
              <a:rPr lang="en-US" dirty="0" smtClean="0"/>
              <a:t>, a &gt; x]  </a:t>
            </a:r>
          </a:p>
          <a:p>
            <a:endParaRPr lang="en-AU" dirty="0" smtClean="0"/>
          </a:p>
          <a:p>
            <a:r>
              <a:rPr lang="en-US" dirty="0" err="1" smtClean="0"/>
              <a:t>quicksort</a:t>
            </a:r>
            <a:r>
              <a:rPr lang="en-US" dirty="0" smtClean="0"/>
              <a:t> (x:xs) =       </a:t>
            </a:r>
          </a:p>
          <a:p>
            <a:r>
              <a:rPr lang="en-US" dirty="0" smtClean="0"/>
              <a:t>let </a:t>
            </a:r>
            <a:r>
              <a:rPr lang="en-US" dirty="0" err="1" smtClean="0"/>
              <a:t>smallerSorted</a:t>
            </a:r>
            <a:r>
              <a:rPr lang="en-US" dirty="0" smtClean="0"/>
              <a:t> = </a:t>
            </a:r>
            <a:r>
              <a:rPr lang="en-US" dirty="0" err="1" smtClean="0"/>
              <a:t>quicksort</a:t>
            </a:r>
            <a:r>
              <a:rPr lang="en-US" dirty="0" smtClean="0"/>
              <a:t> [a | a &lt;- </a:t>
            </a:r>
            <a:r>
              <a:rPr lang="en-US" dirty="0" err="1" smtClean="0"/>
              <a:t>xs</a:t>
            </a:r>
            <a:r>
              <a:rPr lang="en-US" dirty="0" smtClean="0"/>
              <a:t>, a &lt;= x]          </a:t>
            </a:r>
          </a:p>
          <a:p>
            <a:r>
              <a:rPr lang="en-US" dirty="0" err="1" smtClean="0"/>
              <a:t>biggerSorted</a:t>
            </a:r>
            <a:r>
              <a:rPr lang="en-US" dirty="0" smtClean="0"/>
              <a:t> = </a:t>
            </a:r>
            <a:r>
              <a:rPr lang="en-US" dirty="0" err="1" smtClean="0"/>
              <a:t>quicksort</a:t>
            </a:r>
            <a:r>
              <a:rPr lang="en-US" dirty="0" smtClean="0"/>
              <a:t> [a | a &lt;- </a:t>
            </a:r>
            <a:r>
              <a:rPr lang="en-US" dirty="0" err="1" smtClean="0"/>
              <a:t>xs</a:t>
            </a:r>
            <a:r>
              <a:rPr lang="en-US" dirty="0" smtClean="0"/>
              <a:t>, a &gt; x]      </a:t>
            </a:r>
          </a:p>
          <a:p>
            <a:r>
              <a:rPr lang="en-US" dirty="0" smtClean="0"/>
              <a:t>in  </a:t>
            </a:r>
            <a:r>
              <a:rPr lang="en-US" dirty="0" err="1" smtClean="0"/>
              <a:t>smallerSorted</a:t>
            </a:r>
            <a:r>
              <a:rPr lang="en-US" dirty="0" smtClean="0"/>
              <a:t> ++ [x] ++ </a:t>
            </a:r>
            <a:r>
              <a:rPr lang="en-US" dirty="0" err="1" smtClean="0"/>
              <a:t>biggerSorted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2133600"/>
            <a:ext cx="2674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Need to remove </a:t>
            </a:r>
            <a:r>
              <a:rPr lang="en-AU" dirty="0" err="1" smtClean="0"/>
              <a:t>quicksort</a:t>
            </a:r>
            <a:r>
              <a:rPr lang="en-AU" dirty="0" smtClean="0"/>
              <a:t> </a:t>
            </a:r>
          </a:p>
          <a:p>
            <a:r>
              <a:rPr lang="en-AU" dirty="0" smtClean="0"/>
              <a:t>and add something else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676400"/>
            <a:ext cx="50544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applyTwice</a:t>
            </a:r>
            <a:r>
              <a:rPr lang="en-US" dirty="0" smtClean="0"/>
              <a:t> :: (a -&gt; a) -&gt; a -&gt; a  </a:t>
            </a:r>
            <a:r>
              <a:rPr lang="en-US" dirty="0" err="1" smtClean="0"/>
              <a:t>applyTwice</a:t>
            </a:r>
            <a:r>
              <a:rPr lang="en-US" dirty="0" smtClean="0"/>
              <a:t> f x = f (f x)</a:t>
            </a:r>
          </a:p>
          <a:p>
            <a:r>
              <a:rPr lang="en-US" dirty="0" err="1" smtClean="0"/>
              <a:t>ghci</a:t>
            </a:r>
            <a:r>
              <a:rPr lang="en-US" dirty="0" smtClean="0"/>
              <a:t>&gt; </a:t>
            </a:r>
            <a:r>
              <a:rPr lang="en-US" dirty="0" err="1" smtClean="0"/>
              <a:t>applyTwice</a:t>
            </a:r>
            <a:r>
              <a:rPr lang="en-US" dirty="0" smtClean="0"/>
              <a:t> (+3) 10  </a:t>
            </a:r>
          </a:p>
          <a:p>
            <a:r>
              <a:rPr lang="en-US" dirty="0" smtClean="0"/>
              <a:t>16  </a:t>
            </a:r>
          </a:p>
          <a:p>
            <a:r>
              <a:rPr lang="en-US" dirty="0" err="1" smtClean="0"/>
              <a:t>ghci</a:t>
            </a:r>
            <a:r>
              <a:rPr lang="en-US" dirty="0" smtClean="0"/>
              <a:t>&gt; </a:t>
            </a:r>
            <a:r>
              <a:rPr lang="en-US" dirty="0" err="1" smtClean="0"/>
              <a:t>applyTwice</a:t>
            </a:r>
            <a:r>
              <a:rPr lang="en-US" dirty="0" smtClean="0"/>
              <a:t> (++ " HAHA") "HEY"  </a:t>
            </a:r>
          </a:p>
          <a:p>
            <a:r>
              <a:rPr lang="en-US" dirty="0" smtClean="0"/>
              <a:t>"HEY HAHA </a:t>
            </a:r>
            <a:r>
              <a:rPr lang="en-US" dirty="0" err="1" smtClean="0"/>
              <a:t>HAHA</a:t>
            </a:r>
            <a:r>
              <a:rPr lang="en-US" dirty="0" smtClean="0"/>
              <a:t>"  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US" dirty="0" smtClean="0"/>
              <a:t>map :: (a -&gt; b) -&gt; [a] -&gt; [b]  </a:t>
            </a:r>
          </a:p>
          <a:p>
            <a:r>
              <a:rPr lang="en-US" dirty="0" smtClean="0"/>
              <a:t>map _ [] = []  </a:t>
            </a:r>
          </a:p>
          <a:p>
            <a:r>
              <a:rPr lang="en-US" dirty="0" smtClean="0"/>
              <a:t>map f (x:xs) = f x : map f </a:t>
            </a:r>
            <a:r>
              <a:rPr lang="en-US" dirty="0" err="1" smtClean="0"/>
              <a:t>xs</a:t>
            </a:r>
            <a:r>
              <a:rPr lang="en-US" dirty="0" smtClean="0"/>
              <a:t> </a:t>
            </a:r>
          </a:p>
          <a:p>
            <a:endParaRPr lang="en-AU" dirty="0" smtClean="0"/>
          </a:p>
          <a:p>
            <a:r>
              <a:rPr lang="en-US" dirty="0" err="1" smtClean="0"/>
              <a:t>ghci</a:t>
            </a:r>
            <a:r>
              <a:rPr lang="en-US" dirty="0" smtClean="0"/>
              <a:t>&gt; map (+3) [1,5,3,1,6]  </a:t>
            </a:r>
          </a:p>
          <a:p>
            <a:r>
              <a:rPr lang="en-US" dirty="0" smtClean="0"/>
              <a:t>[4,8,6,4,9]  </a:t>
            </a:r>
          </a:p>
          <a:p>
            <a:endParaRPr lang="en-AU" dirty="0" smtClean="0"/>
          </a:p>
          <a:p>
            <a:r>
              <a:rPr lang="pt-BR" dirty="0" smtClean="0"/>
              <a:t>product' :: (Num a) =&gt; [a] -&gt; a  </a:t>
            </a:r>
          </a:p>
          <a:p>
            <a:r>
              <a:rPr lang="pt-BR" dirty="0" smtClean="0"/>
              <a:t>product' = foldr1 (*) 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828800"/>
            <a:ext cx="51660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 smtClean="0"/>
          </a:p>
          <a:p>
            <a:r>
              <a:rPr lang="en-US" dirty="0" err="1" smtClean="0"/>
              <a:t>quicksort</a:t>
            </a:r>
            <a:r>
              <a:rPr lang="en-US" dirty="0" smtClean="0"/>
              <a:t> :: (</a:t>
            </a:r>
            <a:r>
              <a:rPr lang="en-US" dirty="0" err="1" smtClean="0"/>
              <a:t>Ord</a:t>
            </a:r>
            <a:r>
              <a:rPr lang="en-US" dirty="0" smtClean="0"/>
              <a:t> a) =&gt; [a] -&gt; [a]  </a:t>
            </a:r>
          </a:p>
          <a:p>
            <a:r>
              <a:rPr lang="en-US" dirty="0" err="1" smtClean="0"/>
              <a:t>quicksort</a:t>
            </a:r>
            <a:r>
              <a:rPr lang="en-US" dirty="0" smtClean="0"/>
              <a:t> [] = []  </a:t>
            </a:r>
          </a:p>
          <a:p>
            <a:r>
              <a:rPr lang="en-US" dirty="0" err="1" smtClean="0"/>
              <a:t>quicksort</a:t>
            </a:r>
            <a:r>
              <a:rPr lang="en-US" dirty="0" smtClean="0"/>
              <a:t> (x:xs) = 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smallerSorted</a:t>
            </a:r>
            <a:r>
              <a:rPr lang="en-US" dirty="0" smtClean="0"/>
              <a:t> ++ [x] ++ </a:t>
            </a:r>
            <a:r>
              <a:rPr lang="en-US" dirty="0" err="1" smtClean="0"/>
              <a:t>biggerSorted</a:t>
            </a:r>
            <a:endParaRPr lang="en-US" dirty="0" smtClean="0"/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smallerSorted</a:t>
            </a:r>
            <a:r>
              <a:rPr lang="en-US" dirty="0" smtClean="0"/>
              <a:t> = </a:t>
            </a:r>
            <a:r>
              <a:rPr lang="en-US" dirty="0" err="1" smtClean="0"/>
              <a:t>quicksort</a:t>
            </a:r>
            <a:r>
              <a:rPr lang="en-US" dirty="0" smtClean="0"/>
              <a:t> [a | a &lt;- </a:t>
            </a:r>
            <a:r>
              <a:rPr lang="en-US" dirty="0" err="1" smtClean="0"/>
              <a:t>xs</a:t>
            </a:r>
            <a:r>
              <a:rPr lang="en-US" dirty="0" smtClean="0"/>
              <a:t>, a &lt;= x]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biggerSorted</a:t>
            </a:r>
            <a:r>
              <a:rPr lang="en-US" dirty="0" smtClean="0"/>
              <a:t> = </a:t>
            </a:r>
            <a:r>
              <a:rPr lang="en-US" dirty="0" err="1" smtClean="0"/>
              <a:t>quicksort</a:t>
            </a:r>
            <a:r>
              <a:rPr lang="en-US" dirty="0" smtClean="0"/>
              <a:t> [a | a &lt;- </a:t>
            </a:r>
            <a:r>
              <a:rPr lang="en-US" dirty="0" err="1" smtClean="0"/>
              <a:t>xs</a:t>
            </a:r>
            <a:r>
              <a:rPr lang="en-US" dirty="0" smtClean="0"/>
              <a:t>, a &gt; x]  </a:t>
            </a:r>
          </a:p>
          <a:p>
            <a:endParaRPr lang="en-AU" dirty="0" smtClean="0"/>
          </a:p>
          <a:p>
            <a:r>
              <a:rPr lang="en-US" dirty="0" err="1" smtClean="0"/>
              <a:t>quicksort</a:t>
            </a:r>
            <a:r>
              <a:rPr lang="en-US" dirty="0" smtClean="0"/>
              <a:t> (x:xs) =       </a:t>
            </a:r>
          </a:p>
          <a:p>
            <a:r>
              <a:rPr lang="en-US" dirty="0" smtClean="0"/>
              <a:t>let </a:t>
            </a:r>
            <a:r>
              <a:rPr lang="en-US" dirty="0" err="1" smtClean="0"/>
              <a:t>smallerSorted</a:t>
            </a:r>
            <a:r>
              <a:rPr lang="en-US" dirty="0" smtClean="0"/>
              <a:t> = </a:t>
            </a:r>
            <a:r>
              <a:rPr lang="en-US" dirty="0" err="1" smtClean="0"/>
              <a:t>quicksort</a:t>
            </a:r>
            <a:r>
              <a:rPr lang="en-US" dirty="0" smtClean="0"/>
              <a:t> [a | a &lt;- </a:t>
            </a:r>
            <a:r>
              <a:rPr lang="en-US" dirty="0" err="1" smtClean="0"/>
              <a:t>xs</a:t>
            </a:r>
            <a:r>
              <a:rPr lang="en-US" dirty="0" smtClean="0"/>
              <a:t>, a &lt;= x]          </a:t>
            </a:r>
          </a:p>
          <a:p>
            <a:r>
              <a:rPr lang="en-US" dirty="0" err="1" smtClean="0"/>
              <a:t>biggerSorted</a:t>
            </a:r>
            <a:r>
              <a:rPr lang="en-US" dirty="0" smtClean="0"/>
              <a:t> = </a:t>
            </a:r>
            <a:r>
              <a:rPr lang="en-US" dirty="0" err="1" smtClean="0"/>
              <a:t>quicksort</a:t>
            </a:r>
            <a:r>
              <a:rPr lang="en-US" dirty="0" smtClean="0"/>
              <a:t> [a | a &lt;- </a:t>
            </a:r>
            <a:r>
              <a:rPr lang="en-US" dirty="0" err="1" smtClean="0"/>
              <a:t>xs</a:t>
            </a:r>
            <a:r>
              <a:rPr lang="en-US" dirty="0" smtClean="0"/>
              <a:t>, a &gt; x]      </a:t>
            </a:r>
          </a:p>
          <a:p>
            <a:r>
              <a:rPr lang="en-US" dirty="0" smtClean="0"/>
              <a:t>in  </a:t>
            </a:r>
            <a:r>
              <a:rPr lang="en-US" dirty="0" err="1" smtClean="0"/>
              <a:t>smallerSorted</a:t>
            </a:r>
            <a:r>
              <a:rPr lang="en-US" dirty="0" smtClean="0"/>
              <a:t> ++ [x] ++ </a:t>
            </a:r>
            <a:r>
              <a:rPr lang="en-US" dirty="0" err="1" smtClean="0"/>
              <a:t>biggerSorted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905000"/>
            <a:ext cx="44793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ghci</a:t>
            </a:r>
            <a:r>
              <a:rPr lang="en-US" dirty="0" smtClean="0"/>
              <a:t>&gt; :t </a:t>
            </a:r>
            <a:r>
              <a:rPr lang="en-US" dirty="0" err="1" smtClean="0"/>
              <a:t>putStrLn</a:t>
            </a:r>
            <a:r>
              <a:rPr lang="en-US" dirty="0" smtClean="0"/>
              <a:t>  </a:t>
            </a:r>
          </a:p>
          <a:p>
            <a:r>
              <a:rPr lang="en-US" dirty="0" err="1" smtClean="0"/>
              <a:t>putStrLn</a:t>
            </a:r>
            <a:r>
              <a:rPr lang="en-US" dirty="0" smtClean="0"/>
              <a:t> :: String -&gt; IO ()  </a:t>
            </a:r>
          </a:p>
          <a:p>
            <a:r>
              <a:rPr lang="en-US" dirty="0" err="1" smtClean="0"/>
              <a:t>ghci</a:t>
            </a:r>
            <a:r>
              <a:rPr lang="en-US" dirty="0" smtClean="0"/>
              <a:t>&gt; :t </a:t>
            </a:r>
            <a:r>
              <a:rPr lang="en-US" dirty="0" err="1" smtClean="0"/>
              <a:t>putStrLn</a:t>
            </a:r>
            <a:r>
              <a:rPr lang="en-US" dirty="0" smtClean="0"/>
              <a:t> "hello, world"  </a:t>
            </a:r>
          </a:p>
          <a:p>
            <a:r>
              <a:rPr lang="en-US" dirty="0" err="1" smtClean="0"/>
              <a:t>putStrLn</a:t>
            </a:r>
            <a:r>
              <a:rPr lang="en-US" dirty="0" smtClean="0"/>
              <a:t> "hello, world" :: IO ()  </a:t>
            </a:r>
          </a:p>
          <a:p>
            <a:endParaRPr lang="en-AU" dirty="0" smtClean="0"/>
          </a:p>
          <a:p>
            <a:r>
              <a:rPr lang="en-US" dirty="0" smtClean="0"/>
              <a:t>main = do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putStrLn</a:t>
            </a:r>
            <a:r>
              <a:rPr lang="en-US" dirty="0" smtClean="0"/>
              <a:t> "Hello, what's your name?"  </a:t>
            </a:r>
          </a:p>
          <a:p>
            <a:r>
              <a:rPr lang="en-US" dirty="0" smtClean="0"/>
              <a:t>    name &lt;- </a:t>
            </a:r>
            <a:r>
              <a:rPr lang="en-US" dirty="0" err="1" smtClean="0"/>
              <a:t>getLine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putStrLn</a:t>
            </a:r>
            <a:r>
              <a:rPr lang="en-US" dirty="0" smtClean="0"/>
              <a:t> ("Hey " ++ name ++ ", you rock!") 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Functional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Reverse Polish Notation</a:t>
            </a:r>
          </a:p>
          <a:p>
            <a:pPr lvl="1"/>
            <a:r>
              <a:rPr lang="en-AU" dirty="0" smtClean="0"/>
              <a:t>For: </a:t>
            </a:r>
            <a:r>
              <a:rPr lang="en-US" dirty="0" smtClean="0"/>
              <a:t>10 - (4 + 3) * 2, use: 10 4 3 + 2 * 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70024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solveRPN</a:t>
            </a:r>
            <a:r>
              <a:rPr lang="en-US" dirty="0" smtClean="0"/>
              <a:t> :: (Num a, Read a) =&gt; String -&gt; a  </a:t>
            </a:r>
          </a:p>
          <a:p>
            <a:r>
              <a:rPr lang="en-US" dirty="0" err="1" smtClean="0"/>
              <a:t>solveRPN</a:t>
            </a:r>
            <a:r>
              <a:rPr lang="en-US" dirty="0" smtClean="0"/>
              <a:t> expression = head (</a:t>
            </a:r>
            <a:r>
              <a:rPr lang="en-US" dirty="0" err="1" smtClean="0"/>
              <a:t>foldl</a:t>
            </a:r>
            <a:r>
              <a:rPr lang="en-US" dirty="0" smtClean="0"/>
              <a:t> </a:t>
            </a:r>
            <a:r>
              <a:rPr lang="en-US" dirty="0" err="1" smtClean="0"/>
              <a:t>foldingFunction</a:t>
            </a:r>
            <a:r>
              <a:rPr lang="en-US" dirty="0" smtClean="0"/>
              <a:t> [] (words  expression))</a:t>
            </a:r>
          </a:p>
          <a:p>
            <a:r>
              <a:rPr lang="en-US" dirty="0" smtClean="0"/>
              <a:t>    where   </a:t>
            </a:r>
            <a:r>
              <a:rPr lang="en-US" dirty="0" err="1" smtClean="0"/>
              <a:t>foldingFunction</a:t>
            </a:r>
            <a:r>
              <a:rPr lang="en-US" dirty="0" smtClean="0"/>
              <a:t> (x:y:ys) "*" = (x * y):</a:t>
            </a:r>
            <a:r>
              <a:rPr lang="en-US" dirty="0" err="1" smtClean="0"/>
              <a:t>ys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foldingFunction</a:t>
            </a:r>
            <a:r>
              <a:rPr lang="en-US" dirty="0" smtClean="0"/>
              <a:t> (x:y:ys) "+" = (x + y):</a:t>
            </a:r>
            <a:r>
              <a:rPr lang="en-US" dirty="0" err="1" smtClean="0"/>
              <a:t>ys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foldingFunction</a:t>
            </a:r>
            <a:r>
              <a:rPr lang="en-US" dirty="0" smtClean="0"/>
              <a:t> (x:y:ys) "-" = (y - x):</a:t>
            </a:r>
            <a:r>
              <a:rPr lang="en-US" dirty="0" err="1" smtClean="0"/>
              <a:t>ys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foldingFunction</a:t>
            </a:r>
            <a:r>
              <a:rPr lang="en-US" dirty="0" smtClean="0"/>
              <a:t> </a:t>
            </a:r>
            <a:r>
              <a:rPr lang="en-US" dirty="0" err="1" smtClean="0"/>
              <a:t>xs</a:t>
            </a:r>
            <a:r>
              <a:rPr lang="en-US" dirty="0" smtClean="0"/>
              <a:t> </a:t>
            </a:r>
            <a:r>
              <a:rPr lang="en-US" dirty="0" err="1" smtClean="0"/>
              <a:t>numberString</a:t>
            </a:r>
            <a:r>
              <a:rPr lang="en-US" dirty="0" smtClean="0"/>
              <a:t> = read </a:t>
            </a:r>
            <a:r>
              <a:rPr lang="en-US" dirty="0" err="1" smtClean="0"/>
              <a:t>numberString:xs</a:t>
            </a:r>
            <a:r>
              <a:rPr lang="en-US" dirty="0" smtClean="0"/>
              <a:t>  </a:t>
            </a:r>
          </a:p>
          <a:p>
            <a:endParaRPr lang="en-AU" dirty="0" smtClean="0"/>
          </a:p>
          <a:p>
            <a:r>
              <a:rPr lang="it-IT" dirty="0" smtClean="0"/>
              <a:t>ghci&gt; solveRPN "2 3 +"  </a:t>
            </a:r>
          </a:p>
          <a:p>
            <a:r>
              <a:rPr lang="it-IT" dirty="0" smtClean="0"/>
              <a:t>5  </a:t>
            </a:r>
            <a:endParaRPr lang="en-US" dirty="0" smtClean="0"/>
          </a:p>
          <a:p>
            <a:r>
              <a:rPr lang="it-IT" dirty="0" smtClean="0"/>
              <a:t>ghci&gt; solveRPN "10 4 3 + 2 * -"  </a:t>
            </a:r>
          </a:p>
          <a:p>
            <a:r>
              <a:rPr lang="it-IT" dirty="0" smtClean="0"/>
              <a:t>-4  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QuickCheck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438400"/>
            <a:ext cx="49811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 file: ch11/QC-</a:t>
            </a:r>
            <a:r>
              <a:rPr lang="en-US" dirty="0" err="1" smtClean="0"/>
              <a:t>basics.hs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prop_idempotent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r>
              <a:rPr lang="en-US" dirty="0" smtClean="0"/>
              <a:t> = </a:t>
            </a:r>
            <a:r>
              <a:rPr lang="en-US" dirty="0" err="1" smtClean="0"/>
              <a:t>qsort</a:t>
            </a:r>
            <a:r>
              <a:rPr lang="en-US" dirty="0" smtClean="0"/>
              <a:t> (</a:t>
            </a:r>
            <a:r>
              <a:rPr lang="en-US" dirty="0" err="1" smtClean="0"/>
              <a:t>qsort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r>
              <a:rPr lang="en-US" dirty="0" smtClean="0"/>
              <a:t>) == </a:t>
            </a:r>
            <a:r>
              <a:rPr lang="en-US" dirty="0" err="1" smtClean="0"/>
              <a:t>qsort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endParaRPr lang="en-US" dirty="0" smtClean="0"/>
          </a:p>
          <a:p>
            <a:r>
              <a:rPr lang="en-US" dirty="0" err="1" smtClean="0"/>
              <a:t>prop_minimum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r>
              <a:rPr lang="en-US" dirty="0" smtClean="0"/>
              <a:t> = head (</a:t>
            </a:r>
            <a:r>
              <a:rPr lang="en-US" dirty="0" err="1" smtClean="0"/>
              <a:t>qsort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r>
              <a:rPr lang="en-US" dirty="0" smtClean="0"/>
              <a:t>) == minimum </a:t>
            </a:r>
            <a:r>
              <a:rPr lang="en-US" dirty="0" err="1" smtClean="0"/>
              <a:t>xs</a:t>
            </a:r>
            <a:endParaRPr lang="en-US" smtClean="0"/>
          </a:p>
          <a:p>
            <a:endParaRPr lang="en-AU" dirty="0" smtClean="0"/>
          </a:p>
          <a:p>
            <a:r>
              <a:rPr lang="fr-FR" dirty="0" err="1" smtClean="0"/>
              <a:t>ghci</a:t>
            </a:r>
            <a:r>
              <a:rPr lang="fr-FR" dirty="0" smtClean="0"/>
              <a:t>&gt; </a:t>
            </a:r>
            <a:r>
              <a:rPr lang="fr-FR" b="1" dirty="0" err="1" smtClean="0"/>
              <a:t>prop_idempotent</a:t>
            </a:r>
            <a:r>
              <a:rPr lang="fr-FR" b="1" dirty="0" smtClean="0"/>
              <a:t> [1..100]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err="1" smtClean="0"/>
              <a:t>True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ghci</a:t>
            </a:r>
            <a:r>
              <a:rPr lang="fr-FR" dirty="0" smtClean="0"/>
              <a:t>&gt; </a:t>
            </a:r>
            <a:r>
              <a:rPr lang="fr-FR" b="1" dirty="0" err="1" smtClean="0"/>
              <a:t>prop_idempotent</a:t>
            </a:r>
            <a:r>
              <a:rPr lang="fr-FR" b="1" dirty="0" smtClean="0"/>
              <a:t> [1,5,2,1,2,0,9]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err="1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Haskell is:</a:t>
            </a:r>
          </a:p>
          <a:p>
            <a:r>
              <a:rPr lang="en-US" dirty="0" smtClean="0"/>
              <a:t>purely functional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higher order</a:t>
            </a:r>
          </a:p>
          <a:p>
            <a:r>
              <a:rPr lang="en-US" dirty="0" smtClean="0"/>
              <a:t>strongly statically typed with inference</a:t>
            </a:r>
          </a:p>
          <a:p>
            <a:r>
              <a:rPr lang="en-US" dirty="0" smtClean="0"/>
              <a:t>general purpose</a:t>
            </a:r>
          </a:p>
          <a:p>
            <a:r>
              <a:rPr lang="en-AU" dirty="0" smtClean="0"/>
              <a:t>elegant and concise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Interpreters (</a:t>
            </a:r>
            <a:r>
              <a:rPr lang="en-AU" dirty="0" err="1" smtClean="0"/>
              <a:t>GHCi</a:t>
            </a:r>
            <a:r>
              <a:rPr lang="en-AU" dirty="0" smtClean="0"/>
              <a:t>, Hugs)</a:t>
            </a:r>
          </a:p>
          <a:p>
            <a:r>
              <a:rPr lang="en-AU" dirty="0" smtClean="0"/>
              <a:t>Compilers (GHC, </a:t>
            </a:r>
            <a:r>
              <a:rPr lang="en-AU" dirty="0" err="1" smtClean="0"/>
              <a:t>Jhc</a:t>
            </a:r>
            <a:r>
              <a:rPr lang="en-AU" dirty="0" smtClean="0"/>
              <a:t>, </a:t>
            </a:r>
            <a:r>
              <a:rPr lang="en-AU" dirty="0" err="1" smtClean="0"/>
              <a:t>Yhc</a:t>
            </a:r>
            <a:r>
              <a:rPr lang="en-AU" dirty="0" smtClean="0"/>
              <a:t>)</a:t>
            </a:r>
          </a:p>
          <a:p>
            <a:r>
              <a:rPr lang="en-AU" dirty="0" smtClean="0"/>
              <a:t>Environments (</a:t>
            </a:r>
            <a:r>
              <a:rPr lang="en-AU" dirty="0" err="1" smtClean="0"/>
              <a:t>emacs</a:t>
            </a:r>
            <a:r>
              <a:rPr lang="en-AU" dirty="0" smtClean="0"/>
              <a:t>, vim, Visual Studio)</a:t>
            </a:r>
          </a:p>
          <a:p>
            <a:r>
              <a:rPr lang="en-AU" dirty="0" smtClean="0"/>
              <a:t>Coverage testing</a:t>
            </a:r>
          </a:p>
          <a:p>
            <a:r>
              <a:rPr lang="en-AU" dirty="0" smtClean="0"/>
              <a:t>Testing (</a:t>
            </a:r>
            <a:r>
              <a:rPr lang="en-AU" dirty="0" err="1" smtClean="0"/>
              <a:t>QuickCheck</a:t>
            </a:r>
            <a:r>
              <a:rPr lang="en-AU" dirty="0" smtClean="0"/>
              <a:t>)</a:t>
            </a:r>
          </a:p>
          <a:p>
            <a:r>
              <a:rPr lang="en-AU" dirty="0" smtClean="0"/>
              <a:t>Libraries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Advanced Types</a:t>
            </a:r>
          </a:p>
          <a:p>
            <a:r>
              <a:rPr lang="en-AU" dirty="0" smtClean="0"/>
              <a:t>Meta programming</a:t>
            </a:r>
          </a:p>
          <a:p>
            <a:r>
              <a:rPr lang="en-AU" dirty="0" err="1" smtClean="0"/>
              <a:t>DSLs</a:t>
            </a:r>
            <a:endParaRPr lang="en-AU" dirty="0" smtClean="0"/>
          </a:p>
          <a:p>
            <a:r>
              <a:rPr lang="en-AU" dirty="0" smtClean="0"/>
              <a:t>Monads, transformers and arrows</a:t>
            </a:r>
          </a:p>
          <a:p>
            <a:r>
              <a:rPr lang="en-AU" dirty="0" smtClean="0"/>
              <a:t>Parallelism</a:t>
            </a:r>
          </a:p>
          <a:p>
            <a:r>
              <a:rPr lang="en-AU" dirty="0" smtClean="0"/>
              <a:t>Software transactional memory (STM)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Books</a:t>
            </a:r>
          </a:p>
          <a:p>
            <a:r>
              <a:rPr lang="en-AU" dirty="0" smtClean="0"/>
              <a:t>Websites</a:t>
            </a:r>
          </a:p>
          <a:p>
            <a:r>
              <a:rPr lang="en-AU" dirty="0" smtClean="0"/>
              <a:t>Environment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Functional programming will change how you think</a:t>
            </a:r>
          </a:p>
          <a:p>
            <a:pPr lvl="1"/>
            <a:r>
              <a:rPr lang="en-AU" dirty="0" smtClean="0"/>
              <a:t>Imperative (mainstream) languages use states</a:t>
            </a:r>
          </a:p>
          <a:p>
            <a:pPr lvl="1"/>
            <a:r>
              <a:rPr lang="en-AU" dirty="0" smtClean="0"/>
              <a:t>Functional languages use values</a:t>
            </a:r>
          </a:p>
          <a:p>
            <a:r>
              <a:rPr lang="en-AU" dirty="0" smtClean="0"/>
              <a:t>You’ll be a better programmer</a:t>
            </a:r>
          </a:p>
          <a:p>
            <a:r>
              <a:rPr lang="en-AU" dirty="0" smtClean="0"/>
              <a:t>Others</a:t>
            </a:r>
          </a:p>
          <a:p>
            <a:pPr lvl="1"/>
            <a:r>
              <a:rPr lang="en-AU" dirty="0" smtClean="0"/>
              <a:t>Shorter, more maintainable code</a:t>
            </a:r>
          </a:p>
          <a:p>
            <a:pPr lvl="1"/>
            <a:r>
              <a:rPr lang="en-AU" dirty="0" smtClean="0"/>
              <a:t>Fewer errors, higher reliability</a:t>
            </a:r>
          </a:p>
          <a:p>
            <a:pPr lvl="1"/>
            <a:r>
              <a:rPr lang="en-AU" dirty="0" smtClean="0"/>
              <a:t>Smaller semantic gap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Languages</a:t>
            </a:r>
          </a:p>
          <a:p>
            <a:r>
              <a:rPr lang="en-AU" dirty="0" smtClean="0"/>
              <a:t>Functional: Haskell, LISP, ML, Erlang, F#</a:t>
            </a:r>
          </a:p>
          <a:p>
            <a:r>
              <a:rPr lang="en-AU" dirty="0" smtClean="0"/>
              <a:t>Hybrid: </a:t>
            </a:r>
            <a:r>
              <a:rPr lang="en-AU" dirty="0" err="1" smtClean="0"/>
              <a:t>OCaml</a:t>
            </a:r>
            <a:r>
              <a:rPr lang="en-AU" dirty="0" smtClean="0"/>
              <a:t>, </a:t>
            </a:r>
            <a:r>
              <a:rPr lang="en-AU" dirty="0" err="1" smtClean="0"/>
              <a:t>Scala</a:t>
            </a:r>
            <a:endParaRPr lang="en-AU" dirty="0" smtClean="0"/>
          </a:p>
          <a:p>
            <a:pPr>
              <a:buNone/>
            </a:pPr>
            <a:r>
              <a:rPr lang="en-AU" dirty="0" smtClean="0"/>
              <a:t>Applications</a:t>
            </a:r>
          </a:p>
          <a:p>
            <a:r>
              <a:rPr lang="en-AU" dirty="0" smtClean="0"/>
              <a:t>financial analysis, telecommunications, hardware design, cryptography, web, facial recognition, compilers, spreadsheets, SQL, expert systems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In 1987 more than 12 languages</a:t>
            </a:r>
          </a:p>
          <a:p>
            <a:r>
              <a:rPr lang="en-AU" sz="2400" dirty="0" smtClean="0"/>
              <a:t>Research community to standardise</a:t>
            </a:r>
          </a:p>
          <a:p>
            <a:r>
              <a:rPr lang="en-AU" sz="2400" dirty="0" smtClean="0"/>
              <a:t>Designed by committee</a:t>
            </a:r>
          </a:p>
          <a:p>
            <a:r>
              <a:rPr lang="en-AU" sz="2400" dirty="0" smtClean="0"/>
              <a:t>Haskell 1.0 specification published 1990</a:t>
            </a:r>
          </a:p>
          <a:p>
            <a:r>
              <a:rPr lang="en-AU" sz="2400" dirty="0" smtClean="0"/>
              <a:t>Named after logician Haskell Curry</a:t>
            </a:r>
          </a:p>
          <a:p>
            <a:r>
              <a:rPr lang="en-AU" sz="2400" dirty="0" smtClean="0"/>
              <a:t>Significant people: Peyton Jones, </a:t>
            </a:r>
            <a:r>
              <a:rPr lang="en-AU" sz="2400" dirty="0" err="1" smtClean="0"/>
              <a:t>Wadler</a:t>
            </a:r>
            <a:r>
              <a:rPr lang="en-AU" sz="2400" dirty="0" smtClean="0"/>
              <a:t>, Hughes, </a:t>
            </a:r>
            <a:r>
              <a:rPr lang="en-AU" sz="2400" dirty="0" err="1" smtClean="0"/>
              <a:t>Hudak</a:t>
            </a:r>
            <a:r>
              <a:rPr lang="en-AU" sz="2400" dirty="0" smtClean="0"/>
              <a:t>.</a:t>
            </a:r>
            <a:endParaRPr lang="en-US" sz="2400" dirty="0"/>
          </a:p>
        </p:txBody>
      </p:sp>
      <p:pic>
        <p:nvPicPr>
          <p:cNvPr id="7" name="Picture 6" descr="John_Hugh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1" y="4267200"/>
            <a:ext cx="1600200" cy="1844566"/>
          </a:xfrm>
          <a:prstGeom prst="rect">
            <a:avLst/>
          </a:prstGeom>
        </p:spPr>
      </p:pic>
      <p:pic>
        <p:nvPicPr>
          <p:cNvPr id="8" name="Picture 7" descr="philip-wadl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4267200"/>
            <a:ext cx="1905000" cy="1905000"/>
          </a:xfrm>
          <a:prstGeom prst="rect">
            <a:avLst/>
          </a:prstGeom>
        </p:spPr>
      </p:pic>
      <p:pic>
        <p:nvPicPr>
          <p:cNvPr id="9" name="Picture 8" descr="SimonPeytonJon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4267200"/>
            <a:ext cx="1447800" cy="1851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Haskell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2098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public </a:t>
            </a:r>
            <a:r>
              <a:rPr lang="en-AU" dirty="0" err="1" smtClean="0"/>
              <a:t>int</a:t>
            </a:r>
            <a:r>
              <a:rPr lang="en-AU" dirty="0" smtClean="0"/>
              <a:t> add(final </a:t>
            </a:r>
            <a:r>
              <a:rPr lang="en-AU" dirty="0" err="1" smtClean="0"/>
              <a:t>int</a:t>
            </a:r>
            <a:r>
              <a:rPr lang="en-AU" dirty="0" smtClean="0"/>
              <a:t> x, final </a:t>
            </a:r>
            <a:r>
              <a:rPr lang="en-AU" dirty="0" err="1" smtClean="0"/>
              <a:t>int</a:t>
            </a:r>
            <a:r>
              <a:rPr lang="en-AU" dirty="0" smtClean="0"/>
              <a:t> y) { </a:t>
            </a:r>
          </a:p>
          <a:p>
            <a:r>
              <a:rPr lang="en-AU" dirty="0" smtClean="0"/>
              <a:t>	return x + y; </a:t>
            </a:r>
          </a:p>
          <a:p>
            <a:r>
              <a:rPr lang="en-AU" dirty="0" smtClean="0"/>
              <a:t>}</a:t>
            </a:r>
          </a:p>
          <a:p>
            <a:endParaRPr lang="en-AU" dirty="0" smtClean="0"/>
          </a:p>
          <a:p>
            <a:r>
              <a:rPr lang="en-AU" dirty="0" smtClean="0"/>
              <a:t>new Instance().add(1, 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47244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::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s-ES" dirty="0" err="1" smtClean="0"/>
              <a:t>add</a:t>
            </a:r>
            <a:r>
              <a:rPr lang="es-ES" dirty="0" smtClean="0"/>
              <a:t> x y = x + y</a:t>
            </a:r>
          </a:p>
          <a:p>
            <a:endParaRPr lang="es-ES" dirty="0" smtClean="0"/>
          </a:p>
          <a:p>
            <a:r>
              <a:rPr lang="en-US" dirty="0" smtClean="0"/>
              <a:t>add 1 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pPr>
              <a:buNone/>
            </a:pPr>
            <a:endParaRPr lang="en-AU" sz="2000" dirty="0" smtClean="0"/>
          </a:p>
          <a:p>
            <a:pPr>
              <a:buNone/>
            </a:pPr>
            <a:r>
              <a:rPr lang="en-AU" sz="2000" dirty="0" err="1" smtClean="0"/>
              <a:t>Concatentation</a:t>
            </a:r>
            <a:r>
              <a:rPr lang="en-AU" sz="2000" dirty="0" smtClean="0"/>
              <a:t> “++”</a:t>
            </a:r>
          </a:p>
          <a:p>
            <a:endParaRPr lang="en-AU" sz="2000" dirty="0" smtClean="0"/>
          </a:p>
          <a:p>
            <a:endParaRPr lang="en-AU" sz="2000" dirty="0" smtClean="0"/>
          </a:p>
          <a:p>
            <a:pPr>
              <a:buNone/>
            </a:pPr>
            <a:endParaRPr lang="en-AU" sz="2000" dirty="0" smtClean="0"/>
          </a:p>
          <a:p>
            <a:pPr>
              <a:buNone/>
            </a:pPr>
            <a:r>
              <a:rPr lang="en-AU" sz="2000" dirty="0" smtClean="0"/>
              <a:t>Cons (</a:t>
            </a:r>
            <a:r>
              <a:rPr lang="en-AU" sz="2000" dirty="0" err="1" smtClean="0"/>
              <a:t>prepend</a:t>
            </a:r>
            <a:r>
              <a:rPr lang="en-AU" sz="2000" dirty="0" smtClean="0"/>
              <a:t>) “:”</a:t>
            </a:r>
          </a:p>
          <a:p>
            <a:pPr>
              <a:buNone/>
            </a:pPr>
            <a:endParaRPr lang="en-AU" sz="2000" dirty="0" smtClean="0"/>
          </a:p>
          <a:p>
            <a:pPr>
              <a:buNone/>
            </a:pPr>
            <a:endParaRPr lang="en-AU" sz="2000" dirty="0" smtClean="0"/>
          </a:p>
          <a:p>
            <a:pPr>
              <a:buNone/>
            </a:pPr>
            <a:r>
              <a:rPr lang="en-AU" sz="2000" dirty="0" smtClean="0"/>
              <a:t>Others: head, tail, length, null, reverse, take, </a:t>
            </a:r>
            <a:r>
              <a:rPr lang="en-AU" sz="2000" dirty="0" err="1" smtClean="0"/>
              <a:t>elem</a:t>
            </a:r>
            <a:endParaRPr lang="en-AU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4478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ghci</a:t>
            </a:r>
            <a:r>
              <a:rPr lang="en-US" dirty="0" smtClean="0"/>
              <a:t>&gt; let </a:t>
            </a:r>
            <a:r>
              <a:rPr lang="en-US" dirty="0" err="1" smtClean="0"/>
              <a:t>lostNumbers</a:t>
            </a:r>
            <a:r>
              <a:rPr lang="en-US" dirty="0" smtClean="0"/>
              <a:t> = [4,8,15,16,23,42]  </a:t>
            </a:r>
          </a:p>
          <a:p>
            <a:r>
              <a:rPr lang="en-US" dirty="0" err="1" smtClean="0"/>
              <a:t>ghci</a:t>
            </a:r>
            <a:r>
              <a:rPr lang="en-US" dirty="0" smtClean="0"/>
              <a:t>&gt; </a:t>
            </a:r>
            <a:r>
              <a:rPr lang="en-US" dirty="0" err="1" smtClean="0"/>
              <a:t>lostNumbers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[4,8,15,16,23,42] 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048000"/>
            <a:ext cx="3094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ghci</a:t>
            </a:r>
            <a:r>
              <a:rPr lang="en-US" dirty="0" smtClean="0"/>
              <a:t>&gt; [1,2,3,4] ++ [9,10,11,12]  </a:t>
            </a:r>
          </a:p>
          <a:p>
            <a:r>
              <a:rPr lang="en-US" dirty="0" smtClean="0"/>
              <a:t>[1,2,3,4,9,10,11,12] 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4419600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ghci</a:t>
            </a:r>
            <a:r>
              <a:rPr lang="en-US" dirty="0" smtClean="0"/>
              <a:t>&gt; 5:[1,2,3,4,5]  </a:t>
            </a:r>
          </a:p>
          <a:p>
            <a:r>
              <a:rPr lang="en-US" dirty="0" smtClean="0"/>
              <a:t>[5,1,2,3,4,5] 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Lists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Ranges</a:t>
            </a:r>
          </a:p>
          <a:p>
            <a:endParaRPr lang="en-AU" dirty="0" smtClean="0"/>
          </a:p>
          <a:p>
            <a:r>
              <a:rPr lang="en-AU" dirty="0" smtClean="0"/>
              <a:t>List Comprehension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133600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ghci</a:t>
            </a:r>
            <a:r>
              <a:rPr lang="en-US" dirty="0" smtClean="0"/>
              <a:t>&gt; [2,4..20]  </a:t>
            </a:r>
          </a:p>
          <a:p>
            <a:r>
              <a:rPr lang="en-US" dirty="0" smtClean="0"/>
              <a:t>[2,4,6,8,10,12,14,16,18,20] 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581400"/>
            <a:ext cx="4027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ghci&gt; [x*2 | x &lt;- [1..10]]  </a:t>
            </a:r>
          </a:p>
          <a:p>
            <a:r>
              <a:rPr lang="pl-PL" dirty="0" smtClean="0"/>
              <a:t>[2,4,6,8,10,12,14,16,18,20] </a:t>
            </a:r>
            <a:endParaRPr lang="en-AU" dirty="0" smtClean="0"/>
          </a:p>
          <a:p>
            <a:endParaRPr lang="en-AU" dirty="0" smtClean="0"/>
          </a:p>
          <a:p>
            <a:r>
              <a:rPr lang="da-DK" dirty="0" smtClean="0"/>
              <a:t>ghci&gt; [ x | x &lt;- [50..100], x `mod` 7 == 3]  </a:t>
            </a:r>
          </a:p>
          <a:p>
            <a:r>
              <a:rPr lang="da-DK" dirty="0" smtClean="0"/>
              <a:t>[52,59,66,73,80,87,94]   </a:t>
            </a:r>
          </a:p>
          <a:p>
            <a:r>
              <a:rPr lang="pl-PL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Algebraic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 Types and Value Constructors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 </a:t>
            </a:r>
            <a:r>
              <a:rPr lang="en-US" dirty="0" err="1" smtClean="0"/>
              <a:t>Bool</a:t>
            </a:r>
            <a:r>
              <a:rPr lang="en-US" dirty="0" smtClean="0"/>
              <a:t> = False | True</a:t>
            </a:r>
          </a:p>
          <a:p>
            <a:endParaRPr lang="en-AU" dirty="0" smtClean="0"/>
          </a:p>
          <a:p>
            <a:r>
              <a:rPr lang="en-US" dirty="0" smtClean="0"/>
              <a:t>data Shape = Circle Float </a:t>
            </a:r>
            <a:r>
              <a:rPr lang="en-US" dirty="0" err="1" smtClean="0"/>
              <a:t>Float</a:t>
            </a:r>
            <a:r>
              <a:rPr lang="en-US" dirty="0" smtClean="0"/>
              <a:t> </a:t>
            </a:r>
            <a:r>
              <a:rPr lang="en-US" dirty="0" err="1" smtClean="0"/>
              <a:t>Float</a:t>
            </a:r>
            <a:r>
              <a:rPr lang="en-US" dirty="0" smtClean="0"/>
              <a:t> | Rectangle Float </a:t>
            </a:r>
            <a:r>
              <a:rPr lang="en-US" dirty="0" err="1" smtClean="0"/>
              <a:t>Float</a:t>
            </a:r>
            <a:r>
              <a:rPr lang="en-US" dirty="0" smtClean="0"/>
              <a:t> </a:t>
            </a:r>
            <a:r>
              <a:rPr lang="en-US" dirty="0" err="1" smtClean="0"/>
              <a:t>Float</a:t>
            </a:r>
            <a:r>
              <a:rPr lang="en-US" dirty="0" smtClean="0"/>
              <a:t> </a:t>
            </a:r>
            <a:r>
              <a:rPr lang="en-US" dirty="0" err="1" smtClean="0"/>
              <a:t>Float</a:t>
            </a:r>
            <a:endParaRPr lang="en-US" dirty="0" smtClean="0"/>
          </a:p>
          <a:p>
            <a:endParaRPr lang="en-AU" dirty="0" smtClean="0"/>
          </a:p>
          <a:p>
            <a:r>
              <a:rPr lang="en-US" dirty="0" err="1" smtClean="0"/>
              <a:t>ghci</a:t>
            </a:r>
            <a:r>
              <a:rPr lang="en-US" dirty="0" smtClean="0"/>
              <a:t>&gt; :t Circle  </a:t>
            </a:r>
          </a:p>
          <a:p>
            <a:r>
              <a:rPr lang="en-US" dirty="0" smtClean="0"/>
              <a:t>Circle :: Float -&gt; Float -&gt; Float -&gt; Shape  </a:t>
            </a:r>
          </a:p>
          <a:p>
            <a:endParaRPr lang="en-AU" dirty="0" smtClean="0"/>
          </a:p>
          <a:p>
            <a:r>
              <a:rPr lang="en-US" dirty="0" smtClean="0"/>
              <a:t>surface :: Shape -&gt; Float  </a:t>
            </a:r>
          </a:p>
          <a:p>
            <a:r>
              <a:rPr lang="en-US" dirty="0" smtClean="0"/>
              <a:t>surface (Circle _ _ r) = pi * r ^ 2  </a:t>
            </a:r>
          </a:p>
          <a:p>
            <a:r>
              <a:rPr lang="en-US" dirty="0" smtClean="0"/>
              <a:t>surface (Rectangle x1 y1 x2 y2) = (abs $ x2 - x1) * (abs $ y2 - y1) 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411</Words>
  <Application>Microsoft Office PowerPoint</Application>
  <PresentationFormat>On-screen Show (4:3)</PresentationFormat>
  <Paragraphs>237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Functional Programming with Haskell</vt:lpstr>
      <vt:lpstr>What is Haskell</vt:lpstr>
      <vt:lpstr>Why should I care?</vt:lpstr>
      <vt:lpstr>In practice</vt:lpstr>
      <vt:lpstr>History</vt:lpstr>
      <vt:lpstr>Functions</vt:lpstr>
      <vt:lpstr>Lists</vt:lpstr>
      <vt:lpstr>Lists (2)</vt:lpstr>
      <vt:lpstr>Algebraic Data Types</vt:lpstr>
      <vt:lpstr>Type Parameters and Null</vt:lpstr>
      <vt:lpstr>Typeclasses</vt:lpstr>
      <vt:lpstr>Pattern Matching</vt:lpstr>
      <vt:lpstr>Recursion</vt:lpstr>
      <vt:lpstr>Higher Order Functions</vt:lpstr>
      <vt:lpstr>Quicksort</vt:lpstr>
      <vt:lpstr>Modules</vt:lpstr>
      <vt:lpstr>IO</vt:lpstr>
      <vt:lpstr>Functional Thinking</vt:lpstr>
      <vt:lpstr>QuickCheck</vt:lpstr>
      <vt:lpstr>Tools</vt:lpstr>
      <vt:lpstr>Advanced Features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Functional Programming</dc:title>
  <dc:creator/>
  <cp:lastModifiedBy>Mark Perry</cp:lastModifiedBy>
  <cp:revision>21</cp:revision>
  <dcterms:created xsi:type="dcterms:W3CDTF">2006-08-16T00:00:00Z</dcterms:created>
  <dcterms:modified xsi:type="dcterms:W3CDTF">2011-11-25T06:56:27Z</dcterms:modified>
</cp:coreProperties>
</file>