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solidFill>
                  <a:srgbClr val="ffffff"/>
                </a:solidFill>
                <a:latin typeface="Arial"/>
              </a:rPr>
              <a:t>Klik om de opmaak van de titeltekst te bewerken</a:t>
            </a:r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150" spc="-1" strike="noStrike">
                <a:solidFill>
                  <a:srgbClr val="ffffff"/>
                </a:solidFill>
                <a:latin typeface="Arial"/>
              </a:rPr>
              <a:t>Klik om de opmaak van de overzichtstekst te bewerken</a:t>
            </a:r>
            <a:endParaRPr b="0" lang="nl-NL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Tweede overzichtsniveau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ffffff"/>
                </a:solidFill>
                <a:latin typeface="Arial"/>
              </a:rPr>
              <a:t>Derde overzichtsniveau</a:t>
            </a:r>
            <a:endParaRPr b="0" lang="nl-NL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Vierde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Vijfde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Zesde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Zevende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solidFill>
                  <a:srgbClr val="ffffff"/>
                </a:solidFill>
                <a:latin typeface="Arial"/>
              </a:rPr>
              <a:t>&lt;datum/tijd&gt;</a:t>
            </a:r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nl-NL" sz="1400" spc="-1" strike="noStrike">
                <a:solidFill>
                  <a:srgbClr val="ffffff"/>
                </a:solidFill>
                <a:latin typeface="Arial"/>
              </a:rPr>
              <a:t>&lt;voettekst&gt;</a:t>
            </a:r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FFA8F1D-0401-432E-A746-728749B3E88C}" type="slidenum">
              <a:rPr b="0" lang="nl-NL" sz="1400" spc="-1" strike="noStrike">
                <a:solidFill>
                  <a:srgbClr val="ffffff"/>
                </a:solidFill>
                <a:latin typeface="Arial"/>
              </a:rPr>
              <a:t>&lt;getal&gt;</a:t>
            </a:fld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3300" spc="-1" strike="noStrike">
                <a:latin typeface="Arial"/>
              </a:rPr>
              <a:t>Klik om de opmaak van de titeltekst te bewerken</a:t>
            </a:r>
            <a:endParaRPr b="0" lang="nl-NL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Klik om de opmaak van de overzichtstekst te bewerken</a:t>
            </a:r>
            <a:endParaRPr b="0" lang="nl-NL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latin typeface="Arial"/>
              </a:rPr>
              <a:t>Tweede overzichtsniveau</a:t>
            </a:r>
            <a:endParaRPr b="0" lang="nl-NL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Derde overzichtsniveau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500" spc="-1" strike="noStrike">
                <a:latin typeface="Arial"/>
              </a:rPr>
              <a:t>Vierde overzichtsniveau</a:t>
            </a:r>
            <a:endParaRPr b="0" lang="nl-NL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latin typeface="Arial"/>
              </a:rPr>
              <a:t>Vijfde overzichtsniveau</a:t>
            </a:r>
            <a:endParaRPr b="0" lang="nl-NL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latin typeface="Arial"/>
              </a:rPr>
              <a:t>Zesde overzichtsniveau</a:t>
            </a:r>
            <a:endParaRPr b="0" lang="nl-NL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latin typeface="Arial"/>
              </a:rPr>
              <a:t>Zevende overzichtsniveau</a:t>
            </a:r>
            <a:endParaRPr b="0" lang="nl-NL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latin typeface="Arial"/>
              </a:rPr>
              <a:t>&lt;datum/tijd&gt;</a:t>
            </a:r>
            <a:endParaRPr b="0" lang="nl-NL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nl-NL" sz="1400" spc="-1" strike="noStrike">
                <a:latin typeface="Arial"/>
              </a:rPr>
              <a:t>&lt;voettekst&gt;</a:t>
            </a:r>
            <a:endParaRPr b="0" lang="nl-NL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9BCF1F3-363C-4909-ACAC-BAB6C0A69A68}" type="slidenum">
              <a:rPr b="0" lang="nl-NL" sz="1400" spc="-1" strike="noStrike">
                <a:latin typeface="Arial"/>
              </a:rPr>
              <a:t>&lt;getal&gt;</a:t>
            </a:fld>
            <a:endParaRPr b="0" lang="nl-N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solidFill>
                  <a:srgbClr val="ffffff"/>
                </a:solidFill>
                <a:latin typeface="Arial"/>
              </a:rPr>
              <a:t>Klik om de opmaak van de titeltekst te bewerken</a:t>
            </a:r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150" spc="-1" strike="noStrike">
                <a:solidFill>
                  <a:srgbClr val="ffffff"/>
                </a:solidFill>
                <a:latin typeface="Arial"/>
              </a:rPr>
              <a:t>Klik om de opmaak van de overzichtstekst te bewerken</a:t>
            </a:r>
            <a:endParaRPr b="0" lang="nl-NL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Tweede overzichtsniveau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ffffff"/>
                </a:solidFill>
                <a:latin typeface="Arial"/>
              </a:rPr>
              <a:t>Derde overzichtsniveau</a:t>
            </a:r>
            <a:endParaRPr b="0" lang="nl-NL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Vierde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Vijfde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Zesde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Zevende overzichtsniveau</a:t>
            </a:r>
            <a:endParaRPr b="0" lang="nl-NL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solidFill>
                  <a:srgbClr val="ffffff"/>
                </a:solidFill>
                <a:latin typeface="Arial"/>
              </a:rPr>
              <a:t>&lt;datum/tijd&gt;</a:t>
            </a:r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nl-NL" sz="1400" spc="-1" strike="noStrike">
                <a:solidFill>
                  <a:srgbClr val="ffffff"/>
                </a:solidFill>
                <a:latin typeface="Arial"/>
              </a:rPr>
              <a:t>&lt;voettekst&gt;</a:t>
            </a:r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1F03A4F-FF42-49A2-B6EA-70B4485857F4}" type="slidenum">
              <a:rPr b="0" lang="nl-NL" sz="1400" spc="-1" strike="noStrike">
                <a:solidFill>
                  <a:srgbClr val="ffffff"/>
                </a:solidFill>
                <a:latin typeface="Arial"/>
              </a:rPr>
              <a:t>&lt;getal&gt;</a:t>
            </a:fld>
            <a:endParaRPr b="0" lang="nl-NL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3300" spc="-1" strike="noStrike">
                <a:latin typeface="Arial"/>
              </a:rPr>
              <a:t>Klik om de opmaak van de titeltekst te bewerken</a:t>
            </a:r>
            <a:endParaRPr b="0" lang="nl-NL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Klik om de opmaak van de overzichtstekst te bewerken</a:t>
            </a:r>
            <a:endParaRPr b="0" lang="nl-NL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100" spc="-1" strike="noStrike">
                <a:latin typeface="Arial"/>
              </a:rPr>
              <a:t>Tweede overzichtsniveau</a:t>
            </a:r>
            <a:endParaRPr b="0" lang="nl-NL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latin typeface="Arial"/>
              </a:rPr>
              <a:t>Derde overzichtsniveau</a:t>
            </a:r>
            <a:endParaRPr b="0" lang="nl-NL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500" spc="-1" strike="noStrike">
                <a:latin typeface="Arial"/>
              </a:rPr>
              <a:t>Vierde overzichtsniveau</a:t>
            </a:r>
            <a:endParaRPr b="0" lang="nl-NL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latin typeface="Arial"/>
              </a:rPr>
              <a:t>Vijfde overzichtsniveau</a:t>
            </a:r>
            <a:endParaRPr b="0" lang="nl-NL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latin typeface="Arial"/>
              </a:rPr>
              <a:t>Zesde overzichtsniveau</a:t>
            </a:r>
            <a:endParaRPr b="0" lang="nl-NL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latin typeface="Arial"/>
              </a:rPr>
              <a:t>Zevende overzichtsniveau</a:t>
            </a:r>
            <a:endParaRPr b="0" lang="nl-NL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latin typeface="Arial"/>
              </a:rPr>
              <a:t>&lt;datum/tijd&gt;</a:t>
            </a:r>
            <a:endParaRPr b="0" lang="nl-NL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nl-NL" sz="1400" spc="-1" strike="noStrike">
                <a:latin typeface="Arial"/>
              </a:rPr>
              <a:t>&lt;voettekst&gt;</a:t>
            </a:r>
            <a:endParaRPr b="0" lang="nl-NL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1AA96E9-5457-437C-BF59-F3F6A65E25A4}" type="slidenum">
              <a:rPr b="0" lang="nl-NL" sz="1400" spc="-1" strike="noStrike">
                <a:latin typeface="Arial"/>
              </a:rPr>
              <a:t>&lt;getal&gt;</a:t>
            </a:fld>
            <a:endParaRPr b="0" lang="nl-NL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solidFill>
                  <a:srgbClr val="ffffff"/>
                </a:solidFill>
                <a:latin typeface="Arial"/>
              </a:rPr>
              <a:t>Level_26_Opdracht-Scrum</a:t>
            </a:r>
            <a:endParaRPr b="0" lang="nl-NL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nl-NL" sz="2400" spc="-1" strike="noStrike">
                <a:solidFill>
                  <a:srgbClr val="ffffff"/>
                </a:solidFill>
                <a:latin typeface="Arial"/>
              </a:rPr>
              <a:t>Scrum deep dive</a:t>
            </a:r>
            <a:endParaRPr b="0" lang="nl-NL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nl-NL" sz="3300" spc="-1" strike="noStrike">
                <a:latin typeface="Arial"/>
              </a:rPr>
              <a:t>1. De oorsprong van Scrum</a:t>
            </a:r>
            <a:endParaRPr b="0" lang="nl-NL" sz="33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200" spc="-1" strike="noStrike">
                <a:latin typeface="Arial"/>
              </a:rPr>
              <a:t>Wat is Scrum? Waar komt het vandaan? Waarom is het ontstaan?</a:t>
            </a:r>
            <a:endParaRPr b="0" lang="nl-NL" sz="12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200" spc="-1" strike="noStrike">
                <a:latin typeface="Arial"/>
              </a:rPr>
              <a:t>Scrum is een </a:t>
            </a:r>
            <a:r>
              <a:rPr b="0" i="1" lang="nl-NL" sz="1200" spc="-1" strike="noStrike">
                <a:latin typeface="Arial"/>
              </a:rPr>
              <a:t>framework</a:t>
            </a:r>
            <a:r>
              <a:rPr b="0" lang="nl-NL" sz="1200" spc="-1" strike="noStrike">
                <a:latin typeface="Arial"/>
              </a:rPr>
              <a:t> of </a:t>
            </a:r>
            <a:r>
              <a:rPr b="0" i="1" lang="nl-NL" sz="1200" spc="-1" strike="noStrike">
                <a:latin typeface="Arial"/>
              </a:rPr>
              <a:t>methodiek</a:t>
            </a:r>
            <a:r>
              <a:rPr b="0" lang="nl-NL" sz="1200" spc="-1" strike="noStrike">
                <a:latin typeface="Arial"/>
              </a:rPr>
              <a:t> die door Jeff Sutherland en Ken Schwaber in de vroege jaren 90 tot stand is gekomen. Dit </a:t>
            </a:r>
            <a:r>
              <a:rPr b="0" i="1" lang="nl-NL" sz="1200" spc="-1" strike="noStrike">
                <a:latin typeface="Arial"/>
              </a:rPr>
              <a:t>framework</a:t>
            </a:r>
            <a:r>
              <a:rPr b="0" lang="nl-NL" sz="1200" spc="-1" strike="noStrike">
                <a:latin typeface="Arial"/>
              </a:rPr>
              <a:t> is gebaseerd op empirisme, dit is een theorie die er vanuit gaat dat kennis onstaat uit ervaringen en dat beslissingen worden genomen op basis van wat bekend is.</a:t>
            </a:r>
            <a:endParaRPr b="0" lang="nl-NL" sz="12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200" spc="-1" strike="noStrike">
                <a:latin typeface="Arial"/>
              </a:rPr>
              <a:t>De naam 'Scrum' komt voort uit een paper geschreven door Takeuchi en Nonaka, 2 erkende </a:t>
            </a:r>
            <a:r>
              <a:rPr b="0" i="1" lang="nl-NL" sz="1200" spc="-1" strike="noStrike">
                <a:latin typeface="Arial"/>
              </a:rPr>
              <a:t>management-denkers</a:t>
            </a:r>
            <a:r>
              <a:rPr b="0" lang="nl-NL" sz="1200" spc="-1" strike="noStrike">
                <a:latin typeface="Arial"/>
              </a:rPr>
              <a:t>. Zij verwezen naar de sport rugby, waarbij het belang van teamwork werd benadrukt.</a:t>
            </a:r>
            <a:endParaRPr b="0" lang="nl-NL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nl-NL" sz="33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nl-N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 txBox="1"/>
          <p:nvPr/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nl-NL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2021-07-06T11:18:37Z</dcterms:created>
  <dc:creator/>
  <dc:description/>
  <dc:language>nl-NL</dc:language>
  <cp:lastModifiedBy/>
  <dcterms:modified xsi:type="dcterms:W3CDTF">2021-07-06T11:45:18Z</dcterms:modified>
  <cp:revision>5</cp:revision>
  <dc:subject/>
  <dc:title>Blueprint Plans</dc:title>
</cp:coreProperties>
</file>