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84" r:id="rId7"/>
    <p:sldId id="278" r:id="rId8"/>
    <p:sldId id="270" r:id="rId9"/>
    <p:sldId id="267" r:id="rId10"/>
    <p:sldId id="268" r:id="rId11"/>
    <p:sldId id="269" r:id="rId12"/>
    <p:sldId id="271" r:id="rId13"/>
    <p:sldId id="273" r:id="rId14"/>
    <p:sldId id="272" r:id="rId15"/>
    <p:sldId id="287" r:id="rId16"/>
    <p:sldId id="279" r:id="rId17"/>
    <p:sldId id="280" r:id="rId18"/>
    <p:sldId id="281" r:id="rId19"/>
    <p:sldId id="282" r:id="rId20"/>
    <p:sldId id="28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6"/>
    <p:restoredTop sz="86472"/>
  </p:normalViewPr>
  <p:slideViewPr>
    <p:cSldViewPr snapToGrid="0" snapToObjects="1">
      <p:cViewPr varScale="1">
        <p:scale>
          <a:sx n="62" d="100"/>
          <a:sy n="6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A89B-4A82-D144-A238-0B3C3B29BB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24C6F-E06A-9742-8C2A-869A40D1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Timeframe: 1095 days, 156 weeks, 36 months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bar chart shows the trip count for each type of weather. We can see that majority of trips were taken during mostly cloudy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above scatter plot there is a moderate correlation between the distance in kms and the trip fare since the correlation number is 0.73, closer to 1. The r-squared is also near 1 which means that 72.6% of the variance for the trip fare can be explained by the distance in kms. The linear equation shows a positive linear regression line between the 2 variables, which means that an increase in the distance in kms corresponds to an increase in the trip fare.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pie chart shows the top 5 vehicle make models used by UBER drivers in Russia. The 1st one is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Hyunday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Solaris, a south Korean car, which is sold as Hyundai Accent in the USA. For the Russian market it is assembled by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plant in Taganrog. The 2nd one is the Volkswagen Polo, a car produced by the German manufacturer Volkswagen since 1975. The 3rd one is Kia Rio, another South Korean car.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3 above boxplots show 3 different distributions of prices/km in the 3 Russian cities.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 plot representing the distribution of prices/km in Saint Petersburg is very short comparted to the other 2, which shows less variability in the data while the boxplot representing prices/km in Moscow shows the highest variability.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Moscow boxplot shows a symmetric/normal distribution as the median falls in the middle of the Interquartile range, the other 2 boxplots show a very skewed distribution: the Ekaterinburg boxplot is skewed to the right and the Saint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Peterburg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skewed to the left.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whiskers indicate data's minimum and maximum.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Saint Petersburg boxplot shows a low outlier.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 testing: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is less than 0.05, there is a significant difference between the mean prices of UBER rides in the 3 Russian cities.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678 drivers total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Calculate the correlation coefficient and linear regression model for Hour of day time # and Trip Count for the UBER Data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Coorelation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identified to be pretty good with 0.8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coorelation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coefficient.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Hour_Time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'Hour'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Trip_Count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'Trip Count'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effectLst/>
              </a:rPr>
              <a:t>correlation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st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pearsonr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Hour_Time,Trip_Count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coefficient between both factors is {round(correlation[0],2)}"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Calculate the linear regression model for for Hour of day time and Trip Count for the UBER Data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'Hour'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y_values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'Trip Count'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effectLst/>
              </a:rPr>
              <a:t>(slope,</a:t>
            </a:r>
            <a:r>
              <a:rPr lang="en-US" dirty="0"/>
              <a:t> </a:t>
            </a:r>
            <a:r>
              <a:rPr lang="en-US" dirty="0">
                <a:effectLst/>
              </a:rPr>
              <a:t>intercept,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rvalue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pvalue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stderr)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linregress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y_values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regress_values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/>
              <a:t> </a:t>
            </a:r>
            <a:r>
              <a:rPr lang="en-US" dirty="0">
                <a:effectLst/>
              </a:rPr>
              <a:t>slope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dirty="0">
                <a:effectLst/>
              </a:rPr>
              <a:t>intercept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regression values for each hour of the day as part of linear regression model is:"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regress_values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Plot the linear regression model on top of the previous scatter plot.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line_eq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 = 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en-US" dirty="0">
                <a:effectLst/>
              </a:rPr>
              <a:t>(slope,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>
                <a:effectLst/>
              </a:rPr>
              <a:t>))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 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en-US" dirty="0">
                <a:effectLst/>
              </a:rPr>
              <a:t>(intercept,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>
                <a:effectLst/>
              </a:rPr>
              <a:t>))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scatter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x_values,y_values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plot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x_values,regress_values,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annotate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line_eq</a:t>
            </a:r>
            <a:r>
              <a:rPr lang="en-US" dirty="0">
                <a:effectLst/>
              </a:rPr>
              <a:t>,(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dirty="0">
                <a:effectLst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>
                <a:effectLst/>
              </a:rPr>
              <a:t>),</a:t>
            </a:r>
            <a:r>
              <a:rPr lang="en-US" dirty="0" err="1">
                <a:effectLst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</a:t>
            </a:r>
            <a:r>
              <a:rPr lang="en-US" dirty="0">
                <a:effectLst/>
              </a:rPr>
              <a:t>,color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="red"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'Time in Hour'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'Count of Trips'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r-squared is: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show</a:t>
            </a:r>
            <a:r>
              <a:rPr lang="en-US" dirty="0">
                <a:effectLst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eepmalaagarwal/Project_one_MAD/blob/master/UberMadCoo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63F99199-8A85-6B46-9E4D-EAC03CAD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b="22963"/>
          <a:stretch/>
        </p:blipFill>
        <p:spPr>
          <a:xfrm>
            <a:off x="-1572" y="10"/>
            <a:ext cx="12192031" cy="491506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7045A-3727-504E-9F1C-CDD5E636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MAD Team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AEE-0347-B347-885F-B310C439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Michela </a:t>
            </a:r>
            <a:r>
              <a:rPr lang="en-US" sz="1500" dirty="0" err="1">
                <a:solidFill>
                  <a:srgbClr val="FFFFFF"/>
                </a:solidFill>
              </a:rPr>
              <a:t>petrozzi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Alienor Viollet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Deepmala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agarwal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1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18F-6956-5B4A-AF64-1A52C115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Top 5 cars among Uber drivers</a:t>
            </a:r>
          </a:p>
        </p:txBody>
      </p:sp>
      <p:pic>
        <p:nvPicPr>
          <p:cNvPr id="6" name="Content Placeholder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4A6A2E5-EE68-F143-A4D2-F5741BD49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571" t="17142" r="39324" b="19596"/>
          <a:stretch/>
        </p:blipFill>
        <p:spPr>
          <a:xfrm>
            <a:off x="1036636" y="2039815"/>
            <a:ext cx="5362243" cy="431878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0C65D-BC14-C14D-B01E-4D54B94AB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20039" y="2050366"/>
            <a:ext cx="5835325" cy="17505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358CF9-6C68-194C-BCCD-A38463EC3C0C}"/>
              </a:ext>
            </a:extLst>
          </p:cNvPr>
          <p:cNvSpPr txBox="1"/>
          <p:nvPr/>
        </p:nvSpPr>
        <p:spPr>
          <a:xfrm>
            <a:off x="6227180" y="4074289"/>
            <a:ext cx="482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Hyunday</a:t>
            </a:r>
            <a:r>
              <a:rPr lang="en-US" dirty="0"/>
              <a:t> Solaris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Volkswagen Polo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Kia 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35C5-6E2E-4368-890E-2CC32B51C468}"/>
              </a:ext>
            </a:extLst>
          </p:cNvPr>
          <p:cNvSpPr txBox="1"/>
          <p:nvPr/>
        </p:nvSpPr>
        <p:spPr>
          <a:xfrm>
            <a:off x="8570563" y="5408145"/>
            <a:ext cx="375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Data slicing using sort and top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7CA0-AE49-6849-A4E0-229F36E2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Price per km comparison in the 3 Russian cities</a:t>
            </a:r>
          </a:p>
        </p:txBody>
      </p:sp>
      <p:pic>
        <p:nvPicPr>
          <p:cNvPr id="5" name="Content Placeholder 4" descr="A picture containing screenshot, man&#10;&#10;Description automatically generated">
            <a:extLst>
              <a:ext uri="{FF2B5EF4-FFF2-40B4-BE49-F238E27FC236}">
                <a16:creationId xmlns:a16="http://schemas.microsoft.com/office/drawing/2014/main" id="{DA1D0210-6A45-7E48-8152-2DC18CF0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32" r="5950" b="7181"/>
          <a:stretch/>
        </p:blipFill>
        <p:spPr>
          <a:xfrm>
            <a:off x="1875692" y="1930388"/>
            <a:ext cx="8440616" cy="44657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C4A80-8FEA-4817-ACF0-89C23E885A1B}"/>
              </a:ext>
            </a:extLst>
          </p:cNvPr>
          <p:cNvSpPr txBox="1"/>
          <p:nvPr/>
        </p:nvSpPr>
        <p:spPr>
          <a:xfrm>
            <a:off x="10165711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Box Plot using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Drivers’ gender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F0F96E7-002D-AE48-B67D-5ADCD71B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091" y="2326048"/>
            <a:ext cx="5486400" cy="3657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AA967-EE89-6D45-B024-F170B9AB87CD}"/>
              </a:ext>
            </a:extLst>
          </p:cNvPr>
          <p:cNvSpPr txBox="1"/>
          <p:nvPr/>
        </p:nvSpPr>
        <p:spPr>
          <a:xfrm>
            <a:off x="1097280" y="2677520"/>
            <a:ext cx="49987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all the Uber trips the customer took in Russia between 2015 and 2018: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97.2% of the drivers were men (659)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2.8% of the drivers were women (19)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56F6C-A343-4626-BAB8-48908360E187}"/>
              </a:ext>
            </a:extLst>
          </p:cNvPr>
          <p:cNvSpPr txBox="1"/>
          <p:nvPr/>
        </p:nvSpPr>
        <p:spPr>
          <a:xfrm>
            <a:off x="1192192" y="5242302"/>
            <a:ext cx="234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7715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Wait time over the years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5307BB-EBCA-BD45-96AA-272833A23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6" r="8645"/>
          <a:stretch/>
        </p:blipFill>
        <p:spPr>
          <a:xfrm>
            <a:off x="3999653" y="2034309"/>
            <a:ext cx="7924800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6D3D3-1F7B-6745-B39C-78AD0C425F97}"/>
              </a:ext>
            </a:extLst>
          </p:cNvPr>
          <p:cNvSpPr txBox="1"/>
          <p:nvPr/>
        </p:nvSpPr>
        <p:spPr>
          <a:xfrm>
            <a:off x="267548" y="2491253"/>
            <a:ext cx="393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the trips recorded: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minutes average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minutes average minimum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 minutes average maximum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 waited the most in June 2017, with a maximum average of 45 minutes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2A5E-73A7-41D5-9772-73177D7B356D}"/>
              </a:ext>
            </a:extLst>
          </p:cNvPr>
          <p:cNvSpPr txBox="1"/>
          <p:nvPr/>
        </p:nvSpPr>
        <p:spPr>
          <a:xfrm>
            <a:off x="267548" y="5533520"/>
            <a:ext cx="266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Multi Line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Group by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Wait time by city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87885-DFA9-A44C-813D-2BD22A582F6C}"/>
              </a:ext>
            </a:extLst>
          </p:cNvPr>
          <p:cNvSpPr txBox="1"/>
          <p:nvPr/>
        </p:nvSpPr>
        <p:spPr>
          <a:xfrm>
            <a:off x="1097280" y="2525120"/>
            <a:ext cx="44995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all the trips recorded: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Ekaterinburg 11.5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Moscow 6.6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Saint Petersburg 7.7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85074-E061-614A-AF4C-AE7103D2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42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Correlation between number of rides and rush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87885-DFA9-A44C-813D-2BD22A582F6C}"/>
              </a:ext>
            </a:extLst>
          </p:cNvPr>
          <p:cNvSpPr txBox="1"/>
          <p:nvPr/>
        </p:nvSpPr>
        <p:spPr>
          <a:xfrm>
            <a:off x="1097280" y="2525120"/>
            <a:ext cx="4499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the Uber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Correlation coefficient and linear regression model for rush hours and trip count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0.8 correlation coefficient: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E06FD-C2A4-4702-A391-D8D1201ADF5D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Linear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C218-5C5E-4DF8-A158-6D3C0CCB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37" y="2058448"/>
            <a:ext cx="6009306" cy="40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DA90F-A0E6-469F-BDBF-3A6DDEF5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" y="1472631"/>
            <a:ext cx="11525345" cy="3086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2173D-E2DB-429C-AB8F-25FFD22351FD}"/>
              </a:ext>
            </a:extLst>
          </p:cNvPr>
          <p:cNvSpPr txBox="1"/>
          <p:nvPr/>
        </p:nvSpPr>
        <p:spPr>
          <a:xfrm>
            <a:off x="202910" y="4738989"/>
            <a:ext cx="964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I am a resident of Saint Petersburg. Will I get UBER if I book it at 10 AM ?</a:t>
            </a:r>
          </a:p>
          <a:p>
            <a:r>
              <a:rPr lang="en-US" b="1" dirty="0"/>
              <a:t>Hypothesis:</a:t>
            </a:r>
            <a:r>
              <a:rPr lang="en-US" dirty="0"/>
              <a:t>  If you are booking an UBER during rush hour from 9 am to 11 am, your chances of getting UBER is less or wait will be high. </a:t>
            </a:r>
          </a:p>
          <a:p>
            <a:r>
              <a:rPr lang="en-US" b="1" dirty="0"/>
              <a:t>Null Hypothesis</a:t>
            </a:r>
            <a:r>
              <a:rPr lang="en-US" dirty="0"/>
              <a:t>: If you are booking an UBER outside rush hour i.e. 9 am to 11 am, your chances of getting UBER is High or wait will be less.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6FB5D0-8639-4988-8AC0-4F6EF35E300B}"/>
              </a:ext>
            </a:extLst>
          </p:cNvPr>
          <p:cNvSpPr txBox="1">
            <a:spLocks/>
          </p:cNvSpPr>
          <p:nvPr/>
        </p:nvSpPr>
        <p:spPr>
          <a:xfrm>
            <a:off x="274954" y="101647"/>
            <a:ext cx="11251898" cy="10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Hypothesis – Possibility of getting an UBER Ride in Rush hour?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21C06-EAB7-4859-B1F7-2714B6272F37}"/>
              </a:ext>
            </a:extLst>
          </p:cNvPr>
          <p:cNvSpPr txBox="1"/>
          <p:nvPr/>
        </p:nvSpPr>
        <p:spPr>
          <a:xfrm>
            <a:off x="9850578" y="4819096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Group by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E97435-EAF1-4814-A05A-EA7BDC6B1DF6}"/>
              </a:ext>
            </a:extLst>
          </p:cNvPr>
          <p:cNvSpPr txBox="1">
            <a:spLocks/>
          </p:cNvSpPr>
          <p:nvPr/>
        </p:nvSpPr>
        <p:spPr>
          <a:xfrm>
            <a:off x="274954" y="101647"/>
            <a:ext cx="11251898" cy="10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Hypothesis – Wait time for UBER ride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9C9E1-C5DB-47CD-B43D-4A711B7F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4" y="907016"/>
            <a:ext cx="9752449" cy="3600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E07-3258-4577-BB1B-00C528C15C9B}"/>
              </a:ext>
            </a:extLst>
          </p:cNvPr>
          <p:cNvSpPr txBox="1"/>
          <p:nvPr/>
        </p:nvSpPr>
        <p:spPr>
          <a:xfrm>
            <a:off x="191845" y="4945628"/>
            <a:ext cx="1180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I am a resident of Saint Petersburg. Will I get UBER in 5 mins if I book it at 7 AM ?</a:t>
            </a:r>
          </a:p>
          <a:p>
            <a:r>
              <a:rPr lang="en-US" b="1" dirty="0"/>
              <a:t>Hypothesis:</a:t>
            </a:r>
            <a:r>
              <a:rPr lang="en-US" dirty="0"/>
              <a:t>  If you are booking an UBER  in morning, your chances of getting UBER within 8 mins is less.</a:t>
            </a:r>
          </a:p>
          <a:p>
            <a:r>
              <a:rPr lang="en-US" b="1" dirty="0"/>
              <a:t>Null Hypothesis</a:t>
            </a:r>
            <a:r>
              <a:rPr lang="en-US" dirty="0"/>
              <a:t>: If you are booking an UBER in afternoon, your chances of getting UBER is within 8hr is high.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C2D94-0EDF-454D-9C73-04BE637EAC97}"/>
              </a:ext>
            </a:extLst>
          </p:cNvPr>
          <p:cNvSpPr txBox="1"/>
          <p:nvPr/>
        </p:nvSpPr>
        <p:spPr>
          <a:xfrm>
            <a:off x="9935155" y="1585058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4846-08A8-4F22-8694-5F8CA77F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Trip Count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75E7-22F0-4167-9D97-FBC8CD8C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5F47B-6EE8-43EA-8E12-EA6E4B17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68008"/>
            <a:ext cx="9270053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5D5BC-6451-4E3D-8C0B-6A0B34CCAF78}"/>
              </a:ext>
            </a:extLst>
          </p:cNvPr>
          <p:cNvSpPr txBox="1"/>
          <p:nvPr/>
        </p:nvSpPr>
        <p:spPr>
          <a:xfrm>
            <a:off x="10398332" y="5211306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2391-E89D-4C07-B5BB-9D4A184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to Project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EBCC-0AD6-477A-9D2C-8F1402CD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https://github.com/deepmalaagarwal/Project_one_MAD/blob/master/UberMadCool.ipynb</a:t>
            </a:r>
            <a:endParaRPr lang="en-US" dirty="0"/>
          </a:p>
        </p:txBody>
      </p:sp>
      <p:pic>
        <p:nvPicPr>
          <p:cNvPr id="5" name="Picture 4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8531A4BC-7E59-413E-8735-A36DEFE0F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0" b="22963"/>
          <a:stretch/>
        </p:blipFill>
        <p:spPr>
          <a:xfrm>
            <a:off x="1239332" y="2709627"/>
            <a:ext cx="8757075" cy="35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813-83C5-2A46-BD3F-487CB468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E578-082F-8F49-B68B-640A9CEFC812}"/>
              </a:ext>
            </a:extLst>
          </p:cNvPr>
          <p:cNvSpPr txBox="1"/>
          <p:nvPr/>
        </p:nvSpPr>
        <p:spPr>
          <a:xfrm>
            <a:off x="1200150" y="2217420"/>
            <a:ext cx="9955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Introduction: Project Execution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Stories for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Dive into the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7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1EBF-36DE-B845-B13F-9387572B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Project Learning &amp;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E25AC-C609-1049-8DF3-81BBA020E98E}"/>
              </a:ext>
            </a:extLst>
          </p:cNvPr>
          <p:cNvSpPr txBox="1"/>
          <p:nvPr/>
        </p:nvSpPr>
        <p:spPr>
          <a:xfrm>
            <a:off x="1145894" y="2210765"/>
            <a:ext cx="1000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a commercial API like 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correlation between distance and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 between time of the trip and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thru a BIG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DCB01-11A8-481E-A75E-31AAA969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3965091"/>
            <a:ext cx="7320966" cy="22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0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63F99199-8A85-6B46-9E4D-EAC03CADB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0" b="22963"/>
          <a:stretch/>
        </p:blipFill>
        <p:spPr>
          <a:xfrm>
            <a:off x="-157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7045A-3727-504E-9F1C-CDD5E636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MAD Team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AEE-0347-B347-885F-B310C439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Michela </a:t>
            </a:r>
            <a:r>
              <a:rPr lang="en-US" sz="1500" dirty="0" err="1">
                <a:solidFill>
                  <a:srgbClr val="FFFFFF"/>
                </a:solidFill>
              </a:rPr>
              <a:t>petrozzi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Alienor Viollet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Deepmala </a:t>
            </a:r>
            <a:r>
              <a:rPr lang="en-US" sz="1500" dirty="0" err="1">
                <a:solidFill>
                  <a:srgbClr val="FFFFFF"/>
                </a:solidFill>
              </a:rPr>
              <a:t>agarwal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D8608-6382-2B42-89D3-393A6B198027}"/>
              </a:ext>
            </a:extLst>
          </p:cNvPr>
          <p:cNvSpPr txBox="1"/>
          <p:nvPr/>
        </p:nvSpPr>
        <p:spPr>
          <a:xfrm>
            <a:off x="3935615" y="2328863"/>
            <a:ext cx="431765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50" dirty="0">
                <a:solidFill>
                  <a:srgbClr val="1F4569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12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DE8-2E7E-FA4B-BD3A-5B587A0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Project execution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F2071-65A9-2648-ADDC-83A6FDF618C7}"/>
              </a:ext>
            </a:extLst>
          </p:cNvPr>
          <p:cNvSpPr txBox="1"/>
          <p:nvPr/>
        </p:nvSpPr>
        <p:spPr>
          <a:xfrm>
            <a:off x="1211580" y="2217420"/>
            <a:ext cx="9944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	Understand the stories </a:t>
            </a:r>
          </a:p>
          <a:p>
            <a:r>
              <a:rPr lang="en-US" dirty="0"/>
              <a:t>	Identify the data sets needed to answer these questions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	Data design </a:t>
            </a:r>
          </a:p>
          <a:p>
            <a:r>
              <a:rPr lang="en-US" dirty="0"/>
              <a:t>	UI design </a:t>
            </a:r>
          </a:p>
          <a:p>
            <a:r>
              <a:rPr lang="en-US" dirty="0"/>
              <a:t>	Algorithms to answer each story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	Build data sources for Uber data using Kaggle for Russia and </a:t>
            </a:r>
            <a:r>
              <a:rPr lang="en-US" dirty="0" err="1"/>
              <a:t>Newyork</a:t>
            </a:r>
            <a:r>
              <a:rPr lang="en-US" dirty="0"/>
              <a:t> </a:t>
            </a:r>
          </a:p>
          <a:p>
            <a:r>
              <a:rPr lang="en-US" dirty="0"/>
              <a:t>	Derivation of city name based on Latitude and Longitude using </a:t>
            </a:r>
            <a:r>
              <a:rPr lang="en-US" dirty="0" err="1"/>
              <a:t>citypy</a:t>
            </a:r>
            <a:r>
              <a:rPr lang="en-US" dirty="0"/>
              <a:t> package</a:t>
            </a:r>
          </a:p>
          <a:p>
            <a:r>
              <a:rPr lang="en-US" dirty="0"/>
              <a:t>	Creation of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r>
              <a:rPr lang="en-US" dirty="0"/>
              <a:t>	Creation of charts (pie charts, bar charts, scatter plots, line graphs, box plots)</a:t>
            </a:r>
          </a:p>
          <a:p>
            <a:r>
              <a:rPr lang="en-US" dirty="0"/>
              <a:t>	Statistical analysis (correlation, linear regression, ANOVA)</a:t>
            </a:r>
          </a:p>
          <a:p>
            <a:r>
              <a:rPr lang="en-US" dirty="0"/>
              <a:t>	Hypothesis analysis and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759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4B61-542C-6346-94D5-9BAF3A84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Understanding the story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6CA0-C8D1-45F7-8B6E-8C60A637CF8F}"/>
              </a:ext>
            </a:extLst>
          </p:cNvPr>
          <p:cNvSpPr txBox="1"/>
          <p:nvPr/>
        </p:nvSpPr>
        <p:spPr>
          <a:xfrm>
            <a:off x="1097280" y="1999092"/>
            <a:ext cx="104048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</a:t>
            </a:r>
            <a:r>
              <a:rPr lang="en-US" sz="2000" b="1" dirty="0"/>
              <a:t>lower my payments </a:t>
            </a:r>
            <a:r>
              <a:rPr lang="en-US" sz="2000" dirty="0"/>
              <a:t>and find out what the best time is to book Uber – Rush hour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</a:t>
            </a:r>
            <a:r>
              <a:rPr lang="en-US" sz="2000" b="1" dirty="0"/>
              <a:t>know the peak time </a:t>
            </a:r>
            <a:r>
              <a:rPr lang="en-US" sz="2000" dirty="0"/>
              <a:t>in popular cities and </a:t>
            </a:r>
            <a:r>
              <a:rPr lang="en-US" sz="2000" b="1" dirty="0"/>
              <a:t>avoid cancellations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which cities have maximum Uber drivers level and offer </a:t>
            </a:r>
            <a:r>
              <a:rPr lang="en-US" sz="2000" b="1" dirty="0"/>
              <a:t>least expensive rides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how much I have to </a:t>
            </a:r>
            <a:r>
              <a:rPr lang="en-US" sz="2000" b="1" dirty="0"/>
              <a:t>pay based on distance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the </a:t>
            </a:r>
            <a:r>
              <a:rPr lang="en-US" sz="2000" b="1" dirty="0"/>
              <a:t>average waiting time </a:t>
            </a:r>
            <a:r>
              <a:rPr lang="en-US" sz="2000" dirty="0"/>
              <a:t>and the probability that the ride will get cancelled.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I want to know </a:t>
            </a:r>
            <a:r>
              <a:rPr lang="en-US" sz="2000" b="1" dirty="0"/>
              <a:t>which car is the preferred </a:t>
            </a:r>
            <a:r>
              <a:rPr lang="en-US" sz="2000" dirty="0"/>
              <a:t>one to drive while working for Uber.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where I should choose to drive for Uber in order to </a:t>
            </a:r>
            <a:r>
              <a:rPr lang="en-US" sz="2000" b="1" dirty="0"/>
              <a:t>earn the highest income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I want to know during what </a:t>
            </a:r>
            <a:r>
              <a:rPr lang="en-US" sz="2000" b="1" dirty="0"/>
              <a:t>kind of weather </a:t>
            </a:r>
            <a:r>
              <a:rPr lang="en-US" sz="2000" dirty="0"/>
              <a:t>there is the max number of trips.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data analyst</a:t>
            </a:r>
            <a:r>
              <a:rPr lang="en-US" sz="2000" dirty="0"/>
              <a:t>, we want to know the distance wise pricing trends for Uber trips.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55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2" y="278971"/>
            <a:ext cx="11021360" cy="9779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Scope of the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08ADC-72F3-0C45-A298-DC4F9CEC94CC}"/>
              </a:ext>
            </a:extLst>
          </p:cNvPr>
          <p:cNvSpPr txBox="1"/>
          <p:nvPr/>
        </p:nvSpPr>
        <p:spPr>
          <a:xfrm>
            <a:off x="664364" y="1892337"/>
            <a:ext cx="1102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 Uber trips recorded by a customer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Timeframe of the recorded trips: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May 11</a:t>
            </a:r>
            <a:r>
              <a:rPr lang="en-US" baseline="30000" dirty="0"/>
              <a:t>th</a:t>
            </a:r>
            <a:r>
              <a:rPr lang="en-US" dirty="0"/>
              <a:t> 2015  to April 27</a:t>
            </a:r>
            <a:r>
              <a:rPr lang="en-US" baseline="30000" dirty="0"/>
              <a:t>th</a:t>
            </a:r>
            <a:r>
              <a:rPr lang="en-US" dirty="0"/>
              <a:t> 2018 (almost 3 years)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Russian cities mainly Moscow City, Saint Petersburg and Ekaterinburg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Number of trips recorded: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678 trips (average of 0.6/day, 4.35/week, 18.8/month, 226/year)</a:t>
            </a:r>
          </a:p>
          <a:p>
            <a:endParaRPr lang="en-US" dirty="0"/>
          </a:p>
          <a:p>
            <a:r>
              <a:rPr lang="en-US" dirty="0"/>
              <a:t>Big Data Analysis (</a:t>
            </a:r>
            <a:r>
              <a:rPr lang="en-US" dirty="0">
                <a:sym typeface="Wingdings" panose="05000000000000000000" pitchFamily="2" charset="2"/>
              </a:rPr>
              <a:t>1 million records)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State data for all UBERs rides was analyzed for Sept 2014 and perform rush hour and rush city analysis. </a:t>
            </a:r>
          </a:p>
        </p:txBody>
      </p:sp>
    </p:spTree>
    <p:extLst>
      <p:ext uri="{BB962C8B-B14F-4D97-AF65-F5344CB8AC3E}">
        <p14:creationId xmlns:p14="http://schemas.microsoft.com/office/powerpoint/2010/main" val="140328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D418-E740-7D4E-8A74-CF36FDF8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68638"/>
            <a:ext cx="10058400" cy="1413269"/>
          </a:xfrm>
        </p:spPr>
        <p:txBody>
          <a:bodyPr/>
          <a:lstStyle/>
          <a:p>
            <a:r>
              <a:rPr lang="en-US" dirty="0"/>
              <a:t>Deep Dive into the User Stories</a:t>
            </a:r>
          </a:p>
        </p:txBody>
      </p:sp>
    </p:spTree>
    <p:extLst>
      <p:ext uri="{BB962C8B-B14F-4D97-AF65-F5344CB8AC3E}">
        <p14:creationId xmlns:p14="http://schemas.microsoft.com/office/powerpoint/2010/main" val="172749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Trip count depending on the weather</a:t>
            </a:r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B0DD38AE-29AF-7C48-B08A-06ADE50B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7700" y="2142924"/>
            <a:ext cx="626798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B91FA-0BD8-994F-A103-D0A9E42E0570}"/>
              </a:ext>
            </a:extLst>
          </p:cNvPr>
          <p:cNvSpPr txBox="1"/>
          <p:nvPr/>
        </p:nvSpPr>
        <p:spPr>
          <a:xfrm>
            <a:off x="1192192" y="2187615"/>
            <a:ext cx="350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Mostly Cloudy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Overcast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Partly Cloudy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69CD1-8DEE-4DE4-BA90-9C8BF7463767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0AFA-856C-8C4F-A2B8-A56DA7BB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Trip count by distance (in km)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772359C0-498C-2A4C-BF04-F7A8E056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700" y="2244124"/>
            <a:ext cx="6267980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63DB3-4181-A644-B6D3-FB0D20F0EECC}"/>
              </a:ext>
            </a:extLst>
          </p:cNvPr>
          <p:cNvSpPr txBox="1"/>
          <p:nvPr/>
        </p:nvSpPr>
        <p:spPr>
          <a:xfrm>
            <a:off x="1149178" y="2244124"/>
            <a:ext cx="480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short trip (0-4km)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trip (5-9km)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trip (10-14km)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trip (15-19km)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long trip (20-47km)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1D54-3E54-49A7-AA20-676CA75CFA75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Binning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5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C5C3-648B-C644-B925-A3AD8338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Distance and trip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D362-0F66-AF41-A7AD-39D81F85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280" y="1939875"/>
            <a:ext cx="54864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0248D-E828-E045-863E-2222B759461C}"/>
              </a:ext>
            </a:extLst>
          </p:cNvPr>
          <p:cNvSpPr txBox="1"/>
          <p:nvPr/>
        </p:nvSpPr>
        <p:spPr>
          <a:xfrm>
            <a:off x="1250066" y="2083443"/>
            <a:ext cx="446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Correlation = 0.73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R-squared = 72.6%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AA51-1B7A-4BA6-AC25-D94D68688A1C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9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A3B"/>
      </a:accent4>
      <a:accent5>
        <a:srgbClr val="ACA643"/>
      </a:accent5>
      <a:accent6>
        <a:srgbClr val="86B13B"/>
      </a:accent6>
      <a:hlink>
        <a:srgbClr val="657B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1583</Words>
  <Application>Microsoft Office PowerPoint</Application>
  <PresentationFormat>Widescreen</PresentationFormat>
  <Paragraphs>169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RetrospectVTI</vt:lpstr>
      <vt:lpstr>MAD Team  </vt:lpstr>
      <vt:lpstr>Agenda</vt:lpstr>
      <vt:lpstr>Project execution steps</vt:lpstr>
      <vt:lpstr>Understanding the story </vt:lpstr>
      <vt:lpstr>Scope of the project</vt:lpstr>
      <vt:lpstr>Deep Dive into the User Stories</vt:lpstr>
      <vt:lpstr>Trip count depending on the weather</vt:lpstr>
      <vt:lpstr>Trip count by distance (in km)</vt:lpstr>
      <vt:lpstr>Distance and trip price</vt:lpstr>
      <vt:lpstr>Top 5 cars among Uber drivers</vt:lpstr>
      <vt:lpstr>Price per km comparison in the 3 Russian cities</vt:lpstr>
      <vt:lpstr>Drivers’ gender</vt:lpstr>
      <vt:lpstr>Wait time over the years</vt:lpstr>
      <vt:lpstr>Wait time by city </vt:lpstr>
      <vt:lpstr>Correlation between number of rides and rush hours</vt:lpstr>
      <vt:lpstr>PowerPoint Presentation</vt:lpstr>
      <vt:lpstr>PowerPoint Presentation</vt:lpstr>
      <vt:lpstr>UBER Trip Count by City</vt:lpstr>
      <vt:lpstr>Link to Project Git</vt:lpstr>
      <vt:lpstr>Post Project Learning &amp; Findings</vt:lpstr>
      <vt:lpstr>MAD Team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Team  </dc:title>
  <dc:creator>Michela Petrozzi</dc:creator>
  <cp:lastModifiedBy>Agarwal, Deepmala -SFO</cp:lastModifiedBy>
  <cp:revision>64</cp:revision>
  <dcterms:created xsi:type="dcterms:W3CDTF">2019-10-02T02:36:43Z</dcterms:created>
  <dcterms:modified xsi:type="dcterms:W3CDTF">2019-10-04T02:05:00Z</dcterms:modified>
</cp:coreProperties>
</file>