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1" r:id="rId7"/>
    <p:sldId id="310" r:id="rId8"/>
    <p:sldId id="312" r:id="rId9"/>
    <p:sldId id="308" r:id="rId10"/>
    <p:sldId id="313"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5/31/2021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pfouziya/Walmart-Sales-Forecasting/blob/main/Walmart_Sales_Prediction.ipynb"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jpeg"/><Relationship Id="rId4" Type="http://schemas.openxmlformats.org/officeDocument/2006/relationships/hyperlink" Target="https://github.com/mpfouziya/Walmart-Sales-Forecasting/blob/main/Walmart%20Sales%20Forecasting.mst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6001" y="486697"/>
            <a:ext cx="5463100" cy="3494791"/>
          </a:xfrm>
        </p:spPr>
        <p:txBody>
          <a:bodyPr>
            <a:normAutofit/>
          </a:bodyPr>
          <a:lstStyle/>
          <a:p>
            <a:r>
              <a:rPr lang="en-US" sz="4000" dirty="0"/>
              <a:t>WALMART SALES DATA  - QUICK INSIGHT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096000" y="4455620"/>
            <a:ext cx="5772149" cy="1507021"/>
          </a:xfrm>
        </p:spPr>
        <p:txBody>
          <a:bodyPr>
            <a:normAutofit fontScale="40000" lnSpcReduction="20000"/>
          </a:bodyPr>
          <a:lstStyle/>
          <a:p>
            <a:r>
              <a:rPr lang="en-US" dirty="0"/>
              <a:t>BY </a:t>
            </a:r>
            <a:r>
              <a:rPr lang="en-US" dirty="0" err="1"/>
              <a:t>Fousiya</a:t>
            </a:r>
            <a:r>
              <a:rPr lang="en-US" dirty="0"/>
              <a:t> </a:t>
            </a:r>
            <a:r>
              <a:rPr lang="en-US" dirty="0" err="1"/>
              <a:t>Mundam</a:t>
            </a:r>
            <a:r>
              <a:rPr lang="en-US" dirty="0"/>
              <a:t> PALLATH</a:t>
            </a:r>
          </a:p>
          <a:p>
            <a:r>
              <a:rPr lang="en-US" dirty="0"/>
              <a:t>Tools USED:</a:t>
            </a:r>
          </a:p>
          <a:p>
            <a:r>
              <a:rPr lang="en-US" dirty="0"/>
              <a:t>PYTHON : </a:t>
            </a:r>
            <a:r>
              <a:rPr lang="en-US" dirty="0">
                <a:hlinkClick r:id="rId3"/>
              </a:rPr>
              <a:t>https://github.com/mpfouziya/Walmart-Sales-Forecasting/blob/main/Walmart_Sales_Prediction.ipynb</a:t>
            </a:r>
            <a:endParaRPr lang="en-US" dirty="0"/>
          </a:p>
          <a:p>
            <a:r>
              <a:rPr lang="en-US" dirty="0"/>
              <a:t>MICROSTRATEGY : </a:t>
            </a:r>
            <a:r>
              <a:rPr lang="en-US" dirty="0">
                <a:hlinkClick r:id="rId4"/>
              </a:rPr>
              <a:t>https://github.com/mpfouziya/Walmart-Sales-Forecasting/blob/main/Walmart%20Sales%20Forecasting.mstr</a:t>
            </a:r>
            <a:r>
              <a:rPr lang="en-US" dirty="0"/>
              <a:t>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DDCD0-205D-4C29-8734-334A385B7A2A}"/>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t>Weekly Sales &amp; Demographics</a:t>
            </a:r>
          </a:p>
        </p:txBody>
      </p:sp>
      <p:cxnSp>
        <p:nvCxnSpPr>
          <p:cNvPr id="22" name="Straight Connector 2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F55C70-4C33-458A-A515-6E8699B6D81A}"/>
              </a:ext>
            </a:extLst>
          </p:cNvPr>
          <p:cNvSpPr txBox="1"/>
          <p:nvPr/>
        </p:nvSpPr>
        <p:spPr>
          <a:xfrm>
            <a:off x="858063" y="2639380"/>
            <a:ext cx="5050163" cy="3229714"/>
          </a:xfrm>
          <a:prstGeom prst="rect">
            <a:avLst/>
          </a:prstGeom>
        </p:spPr>
        <p:txBody>
          <a:bodyPr vert="horz" lIns="0" tIns="45720" rIns="0" bIns="45720" rtlCol="0">
            <a:normAutofit/>
          </a:bodyPr>
          <a:lstStyle/>
          <a:p>
            <a:pPr marL="285750" indent="-285750" algn="just">
              <a:spcAft>
                <a:spcPts val="600"/>
              </a:spcAft>
              <a:buFont typeface="Calibri" panose="020F0502020204030204" pitchFamily="34" charset="0"/>
              <a:buChar char="•"/>
            </a:pPr>
            <a:r>
              <a:rPr lang="en-US" dirty="0">
                <a:solidFill>
                  <a:schemeClr val="tx1">
                    <a:lumMod val="75000"/>
                    <a:lumOff val="25000"/>
                  </a:schemeClr>
                </a:solidFill>
              </a:rPr>
              <a:t>Graph clearly shows that there is a yearly cycles happening for the sales across the stores. The data shown is for the store 34 (Type A). Same kind of cases are seen for majority of the stores in Type A, B and C. We can thus see a correlation with the temperature as well. </a:t>
            </a:r>
          </a:p>
          <a:p>
            <a:pPr marL="285750" indent="-285750" algn="just">
              <a:spcAft>
                <a:spcPts val="600"/>
              </a:spcAft>
              <a:buFont typeface="Calibri" panose="020F0502020204030204" pitchFamily="34" charset="0"/>
              <a:buChar char="•"/>
            </a:pPr>
            <a:r>
              <a:rPr lang="en-US" dirty="0">
                <a:solidFill>
                  <a:schemeClr val="tx1">
                    <a:lumMod val="75000"/>
                    <a:lumOff val="25000"/>
                  </a:schemeClr>
                </a:solidFill>
              </a:rPr>
              <a:t>Other features like fuel price, CPI and Unemployment is not correlated with the Seasonality of the sales data. But the sales figures are affected by these features.</a:t>
            </a:r>
          </a:p>
        </p:txBody>
      </p:sp>
      <p:sp>
        <p:nvSpPr>
          <p:cNvPr id="24" name="Rectangle 2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9" descr="Chart, line chart&#10;&#10;Description automatically generated">
            <a:extLst>
              <a:ext uri="{FF2B5EF4-FFF2-40B4-BE49-F238E27FC236}">
                <a16:creationId xmlns:a16="http://schemas.microsoft.com/office/drawing/2014/main" id="{26AFD274-B959-4B94-B040-ED49E104CE0F}"/>
              </a:ext>
            </a:extLst>
          </p:cNvPr>
          <p:cNvPicPr>
            <a:picLocks noGrp="1" noChangeAspect="1"/>
          </p:cNvPicPr>
          <p:nvPr>
            <p:ph idx="1"/>
          </p:nvPr>
        </p:nvPicPr>
        <p:blipFill>
          <a:blip r:embed="rId2"/>
          <a:stretch>
            <a:fillRect/>
          </a:stretch>
        </p:blipFill>
        <p:spPr>
          <a:xfrm>
            <a:off x="6006198" y="2026920"/>
            <a:ext cx="6087831" cy="3760788"/>
          </a:xfrm>
        </p:spPr>
      </p:pic>
    </p:spTree>
    <p:extLst>
      <p:ext uri="{BB962C8B-B14F-4D97-AF65-F5344CB8AC3E}">
        <p14:creationId xmlns:p14="http://schemas.microsoft.com/office/powerpoint/2010/main" val="28531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DDCD0-205D-4C29-8734-334A385B7A2A}"/>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dirty="0"/>
              <a:t>Weekly Sales by Store Types</a:t>
            </a:r>
          </a:p>
        </p:txBody>
      </p:sp>
      <p:cxnSp>
        <p:nvCxnSpPr>
          <p:cNvPr id="22" name="Straight Connector 2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F55C70-4C33-458A-A515-6E8699B6D81A}"/>
              </a:ext>
            </a:extLst>
          </p:cNvPr>
          <p:cNvSpPr txBox="1"/>
          <p:nvPr/>
        </p:nvSpPr>
        <p:spPr>
          <a:xfrm>
            <a:off x="858063" y="2639380"/>
            <a:ext cx="5050163" cy="3229714"/>
          </a:xfrm>
          <a:prstGeom prst="rect">
            <a:avLst/>
          </a:prstGeom>
        </p:spPr>
        <p:txBody>
          <a:bodyPr vert="horz" lIns="0" tIns="45720" rIns="0" bIns="45720" rtlCol="0">
            <a:normAutofit fontScale="92500" lnSpcReduction="10000"/>
          </a:bodyPr>
          <a:lstStyle/>
          <a:p>
            <a:pPr marL="285750" indent="-285750" algn="just">
              <a:spcAft>
                <a:spcPts val="600"/>
              </a:spcAft>
              <a:buFont typeface="Calibri" panose="020F0502020204030204" pitchFamily="34" charset="0"/>
              <a:buChar char="•"/>
            </a:pPr>
            <a:r>
              <a:rPr lang="en-US" dirty="0">
                <a:solidFill>
                  <a:schemeClr val="tx1">
                    <a:lumMod val="75000"/>
                    <a:lumOff val="25000"/>
                  </a:schemeClr>
                </a:solidFill>
              </a:rPr>
              <a:t>The graph shows the weekly sales for different stores of store type A.</a:t>
            </a:r>
          </a:p>
          <a:p>
            <a:pPr marL="285750" indent="-285750" algn="just">
              <a:spcAft>
                <a:spcPts val="600"/>
              </a:spcAft>
              <a:buFont typeface="Calibri" panose="020F0502020204030204" pitchFamily="34" charset="0"/>
              <a:buChar char="•"/>
            </a:pPr>
            <a:r>
              <a:rPr lang="en-US" dirty="0">
                <a:solidFill>
                  <a:schemeClr val="tx1">
                    <a:lumMod val="75000"/>
                    <a:lumOff val="25000"/>
                  </a:schemeClr>
                </a:solidFill>
              </a:rPr>
              <a:t>The sales shown by the 2 stores at the bottom depicts a clear monthly seasonality and less weekly sales compared to the other stores. These stores are of less size (39,690 and 39,910) compared to the other stores of Type A. Same kind of cases are seen for most of the stores of Type B and Type C.</a:t>
            </a:r>
          </a:p>
          <a:p>
            <a:pPr marL="285750" indent="-285750" algn="just">
              <a:spcAft>
                <a:spcPts val="600"/>
              </a:spcAft>
              <a:buFont typeface="Calibri" panose="020F0502020204030204" pitchFamily="34" charset="0"/>
              <a:buChar char="•"/>
            </a:pPr>
            <a:r>
              <a:rPr lang="en-US" dirty="0">
                <a:solidFill>
                  <a:schemeClr val="tx1">
                    <a:lumMod val="75000"/>
                    <a:lumOff val="25000"/>
                  </a:schemeClr>
                </a:solidFill>
              </a:rPr>
              <a:t>So it is clear that the yearly spikes, in weekly sales, are shown by the stores which are bigger in size. Lets see, whether these spikes are due to some other reason.</a:t>
            </a:r>
          </a:p>
        </p:txBody>
      </p:sp>
      <p:sp>
        <p:nvSpPr>
          <p:cNvPr id="24" name="Rectangle 2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Content Placeholder 16" descr="Chart, histogram&#10;&#10;Description automatically generated">
            <a:extLst>
              <a:ext uri="{FF2B5EF4-FFF2-40B4-BE49-F238E27FC236}">
                <a16:creationId xmlns:a16="http://schemas.microsoft.com/office/drawing/2014/main" id="{9DE87507-702B-4E65-9879-FE772675137F}"/>
              </a:ext>
            </a:extLst>
          </p:cNvPr>
          <p:cNvPicPr>
            <a:picLocks noGrp="1" noChangeAspect="1"/>
          </p:cNvPicPr>
          <p:nvPr>
            <p:ph idx="1"/>
          </p:nvPr>
        </p:nvPicPr>
        <p:blipFill>
          <a:blip r:embed="rId2"/>
          <a:stretch>
            <a:fillRect/>
          </a:stretch>
        </p:blipFill>
        <p:spPr>
          <a:xfrm>
            <a:off x="6361101" y="2077718"/>
            <a:ext cx="4972836" cy="3760788"/>
          </a:xfrm>
        </p:spPr>
      </p:pic>
    </p:spTree>
    <p:extLst>
      <p:ext uri="{BB962C8B-B14F-4D97-AF65-F5344CB8AC3E}">
        <p14:creationId xmlns:p14="http://schemas.microsoft.com/office/powerpoint/2010/main" val="339024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535E-EF0B-41BD-B1C1-BAAAC213E518}"/>
              </a:ext>
            </a:extLst>
          </p:cNvPr>
          <p:cNvSpPr>
            <a:spLocks noGrp="1"/>
          </p:cNvSpPr>
          <p:nvPr>
            <p:ph type="title"/>
          </p:nvPr>
        </p:nvSpPr>
        <p:spPr/>
        <p:txBody>
          <a:bodyPr/>
          <a:lstStyle/>
          <a:p>
            <a:r>
              <a:rPr lang="en-US" dirty="0"/>
              <a:t>Weekly Sales &amp; Holidays</a:t>
            </a:r>
          </a:p>
        </p:txBody>
      </p:sp>
      <p:pic>
        <p:nvPicPr>
          <p:cNvPr id="13" name="Content Placeholder 12" descr="Chart, line chart, histogram&#10;&#10;Description automatically generated">
            <a:extLst>
              <a:ext uri="{FF2B5EF4-FFF2-40B4-BE49-F238E27FC236}">
                <a16:creationId xmlns:a16="http://schemas.microsoft.com/office/drawing/2014/main" id="{D3111EE3-6A9D-48AD-84DF-355390912E51}"/>
              </a:ext>
            </a:extLst>
          </p:cNvPr>
          <p:cNvPicPr>
            <a:picLocks noGrp="1" noChangeAspect="1"/>
          </p:cNvPicPr>
          <p:nvPr>
            <p:ph idx="1"/>
          </p:nvPr>
        </p:nvPicPr>
        <p:blipFill>
          <a:blip r:embed="rId2"/>
          <a:stretch>
            <a:fillRect/>
          </a:stretch>
        </p:blipFill>
        <p:spPr>
          <a:xfrm>
            <a:off x="5918244" y="3736975"/>
            <a:ext cx="5406938" cy="2044700"/>
          </a:xfrm>
        </p:spPr>
      </p:pic>
      <p:pic>
        <p:nvPicPr>
          <p:cNvPr id="15" name="Picture 14" descr="Chart, histogram&#10;&#10;Description automatically generated">
            <a:extLst>
              <a:ext uri="{FF2B5EF4-FFF2-40B4-BE49-F238E27FC236}">
                <a16:creationId xmlns:a16="http://schemas.microsoft.com/office/drawing/2014/main" id="{398704C4-73BE-4FC3-92AF-F68E565E84D3}"/>
              </a:ext>
            </a:extLst>
          </p:cNvPr>
          <p:cNvPicPr>
            <a:picLocks noChangeAspect="1"/>
          </p:cNvPicPr>
          <p:nvPr/>
        </p:nvPicPr>
        <p:blipFill>
          <a:blip r:embed="rId3"/>
          <a:stretch>
            <a:fillRect/>
          </a:stretch>
        </p:blipFill>
        <p:spPr>
          <a:xfrm>
            <a:off x="840105" y="3736975"/>
            <a:ext cx="4800556" cy="2044700"/>
          </a:xfrm>
          <a:prstGeom prst="rect">
            <a:avLst/>
          </a:prstGeom>
        </p:spPr>
      </p:pic>
      <p:sp>
        <p:nvSpPr>
          <p:cNvPr id="16" name="TextBox 15">
            <a:extLst>
              <a:ext uri="{FF2B5EF4-FFF2-40B4-BE49-F238E27FC236}">
                <a16:creationId xmlns:a16="http://schemas.microsoft.com/office/drawing/2014/main" id="{E828A58A-C649-476D-9124-8638BFA45535}"/>
              </a:ext>
            </a:extLst>
          </p:cNvPr>
          <p:cNvSpPr txBox="1"/>
          <p:nvPr/>
        </p:nvSpPr>
        <p:spPr>
          <a:xfrm>
            <a:off x="1097280" y="2305050"/>
            <a:ext cx="10351770" cy="1477328"/>
          </a:xfrm>
          <a:prstGeom prst="rect">
            <a:avLst/>
          </a:prstGeom>
          <a:noFill/>
        </p:spPr>
        <p:txBody>
          <a:bodyPr wrap="square" rtlCol="0">
            <a:spAutoFit/>
          </a:bodyPr>
          <a:lstStyle/>
          <a:p>
            <a:pPr algn="just"/>
            <a:r>
              <a:rPr lang="en-US" dirty="0"/>
              <a:t>The below graphs shows the weekly sales for the year 2010 and 2011 respectively for the Type A stores. And it is clear that the sales is high for the months of November and December (around the dates of  Thanksgiving and Christmas Holidays). Same kind of pattern was shown for Type B as well.</a:t>
            </a:r>
          </a:p>
          <a:p>
            <a:r>
              <a:rPr lang="en-US" b="0" i="0" dirty="0">
                <a:effectLst/>
                <a:latin typeface="Inter"/>
              </a:rPr>
              <a:t>Thanksgiving:26-Nov-10, 25-Nov-11, 23-Nov-12, 29-Nov-13</a:t>
            </a:r>
            <a:br>
              <a:rPr lang="en-US" dirty="0"/>
            </a:br>
            <a:r>
              <a:rPr lang="en-US" b="0" i="0" dirty="0">
                <a:effectLst/>
                <a:latin typeface="Inter"/>
              </a:rPr>
              <a:t>Christmas: 31-Dec-10, 30-Dec-11, 28-Dec-12, 27-Dec-13</a:t>
            </a:r>
            <a:endParaRPr lang="en-US" dirty="0"/>
          </a:p>
        </p:txBody>
      </p:sp>
    </p:spTree>
    <p:extLst>
      <p:ext uri="{BB962C8B-B14F-4D97-AF65-F5344CB8AC3E}">
        <p14:creationId xmlns:p14="http://schemas.microsoft.com/office/powerpoint/2010/main" val="285857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54D8-52F5-4473-A5F9-5B8BD87C33BA}"/>
              </a:ext>
            </a:extLst>
          </p:cNvPr>
          <p:cNvSpPr>
            <a:spLocks noGrp="1"/>
          </p:cNvSpPr>
          <p:nvPr>
            <p:ph type="title"/>
          </p:nvPr>
        </p:nvSpPr>
        <p:spPr/>
        <p:txBody>
          <a:bodyPr/>
          <a:lstStyle/>
          <a:p>
            <a:r>
              <a:rPr lang="en-US" dirty="0"/>
              <a:t>Sales by Department</a:t>
            </a:r>
          </a:p>
        </p:txBody>
      </p:sp>
      <p:pic>
        <p:nvPicPr>
          <p:cNvPr id="5" name="Content Placeholder 4" descr="Chart, histogram&#10;&#10;Description automatically generated">
            <a:extLst>
              <a:ext uri="{FF2B5EF4-FFF2-40B4-BE49-F238E27FC236}">
                <a16:creationId xmlns:a16="http://schemas.microsoft.com/office/drawing/2014/main" id="{A14046D3-1EC0-49B6-ACFF-81E5C0BB9CC1}"/>
              </a:ext>
            </a:extLst>
          </p:cNvPr>
          <p:cNvPicPr>
            <a:picLocks noGrp="1" noChangeAspect="1"/>
          </p:cNvPicPr>
          <p:nvPr>
            <p:ph idx="1"/>
          </p:nvPr>
        </p:nvPicPr>
        <p:blipFill rotWithShape="1">
          <a:blip r:embed="rId2"/>
          <a:srcRect l="571" t="1435"/>
          <a:stretch/>
        </p:blipFill>
        <p:spPr>
          <a:xfrm>
            <a:off x="613068" y="3637280"/>
            <a:ext cx="5482932" cy="2465027"/>
          </a:xfrm>
        </p:spPr>
      </p:pic>
      <p:pic>
        <p:nvPicPr>
          <p:cNvPr id="7" name="Picture 6" descr="Chart, histogram&#10;&#10;Description automatically generated">
            <a:extLst>
              <a:ext uri="{FF2B5EF4-FFF2-40B4-BE49-F238E27FC236}">
                <a16:creationId xmlns:a16="http://schemas.microsoft.com/office/drawing/2014/main" id="{071E8608-F2F9-4FF3-8C86-FF7CB89F3925}"/>
              </a:ext>
            </a:extLst>
          </p:cNvPr>
          <p:cNvPicPr>
            <a:picLocks noChangeAspect="1"/>
          </p:cNvPicPr>
          <p:nvPr/>
        </p:nvPicPr>
        <p:blipFill rotWithShape="1">
          <a:blip r:embed="rId3"/>
          <a:srcRect l="959" t="2329"/>
          <a:stretch/>
        </p:blipFill>
        <p:spPr>
          <a:xfrm>
            <a:off x="6350000" y="3657600"/>
            <a:ext cx="5598160" cy="2444707"/>
          </a:xfrm>
          <a:prstGeom prst="rect">
            <a:avLst/>
          </a:prstGeom>
        </p:spPr>
      </p:pic>
      <p:sp>
        <p:nvSpPr>
          <p:cNvPr id="8" name="TextBox 7">
            <a:extLst>
              <a:ext uri="{FF2B5EF4-FFF2-40B4-BE49-F238E27FC236}">
                <a16:creationId xmlns:a16="http://schemas.microsoft.com/office/drawing/2014/main" id="{58C2BF3B-6FA0-4EE2-82B0-55A46D1FAC01}"/>
              </a:ext>
            </a:extLst>
          </p:cNvPr>
          <p:cNvSpPr txBox="1"/>
          <p:nvPr/>
        </p:nvSpPr>
        <p:spPr>
          <a:xfrm>
            <a:off x="944881" y="2245360"/>
            <a:ext cx="10383520" cy="1477328"/>
          </a:xfrm>
          <a:prstGeom prst="rect">
            <a:avLst/>
          </a:prstGeom>
          <a:noFill/>
        </p:spPr>
        <p:txBody>
          <a:bodyPr wrap="square" rtlCol="0">
            <a:spAutoFit/>
          </a:bodyPr>
          <a:lstStyle/>
          <a:p>
            <a:r>
              <a:rPr lang="en-US" dirty="0"/>
              <a:t>Below graphs show the weekly sales by department of different store types. We can see that during the holidays we discussed in previous slide, the sales is more for department 72 for Type A &amp; B. Also same kind of pattern, when comparing Type A and B, is seen for Dept.72 across the year. So we can say that the spike in sales at different stores during holidays is majorly from Dept.72 (then from Dept. 7). But Type C is not showing such a pattern.</a:t>
            </a:r>
          </a:p>
        </p:txBody>
      </p:sp>
    </p:spTree>
    <p:extLst>
      <p:ext uri="{BB962C8B-B14F-4D97-AF65-F5344CB8AC3E}">
        <p14:creationId xmlns:p14="http://schemas.microsoft.com/office/powerpoint/2010/main" val="103415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Markdowns</a:t>
            </a:r>
          </a:p>
        </p:txBody>
      </p:sp>
      <p:pic>
        <p:nvPicPr>
          <p:cNvPr id="7" name="Content Placeholder 6" descr="Graphical user interface, text&#10;&#10;Description automatically generated">
            <a:extLst>
              <a:ext uri="{FF2B5EF4-FFF2-40B4-BE49-F238E27FC236}">
                <a16:creationId xmlns:a16="http://schemas.microsoft.com/office/drawing/2014/main" id="{1400CD0A-4052-4ECE-8C54-F2B16E3BE000}"/>
              </a:ext>
            </a:extLst>
          </p:cNvPr>
          <p:cNvPicPr>
            <a:picLocks noGrp="1" noChangeAspect="1"/>
          </p:cNvPicPr>
          <p:nvPr>
            <p:ph idx="1"/>
          </p:nvPr>
        </p:nvPicPr>
        <p:blipFill>
          <a:blip r:embed="rId3"/>
          <a:stretch>
            <a:fillRect/>
          </a:stretch>
        </p:blipFill>
        <p:spPr>
          <a:xfrm>
            <a:off x="6685280" y="2047240"/>
            <a:ext cx="4550302" cy="3760788"/>
          </a:xfrm>
        </p:spPr>
      </p:pic>
      <p:sp>
        <p:nvSpPr>
          <p:cNvPr id="8" name="TextBox 7">
            <a:extLst>
              <a:ext uri="{FF2B5EF4-FFF2-40B4-BE49-F238E27FC236}">
                <a16:creationId xmlns:a16="http://schemas.microsoft.com/office/drawing/2014/main" id="{8863670D-FFB0-473E-AD4D-B04E6FBF16D3}"/>
              </a:ext>
            </a:extLst>
          </p:cNvPr>
          <p:cNvSpPr txBox="1"/>
          <p:nvPr/>
        </p:nvSpPr>
        <p:spPr>
          <a:xfrm>
            <a:off x="1177183" y="2438400"/>
            <a:ext cx="5304898" cy="3139321"/>
          </a:xfrm>
          <a:prstGeom prst="rect">
            <a:avLst/>
          </a:prstGeom>
          <a:noFill/>
        </p:spPr>
        <p:txBody>
          <a:bodyPr wrap="square" rtlCol="0">
            <a:spAutoFit/>
          </a:bodyPr>
          <a:lstStyle/>
          <a:p>
            <a:r>
              <a:rPr lang="en-US" dirty="0"/>
              <a:t>Markdowns are anonymous features, that depicts the discounts provided at different Walmart stores. The data is having many null values. Even though discounts results in more revenue,  from the data it is clear that the markdowns are sometimes causing a drop in the revenue.</a:t>
            </a:r>
          </a:p>
          <a:p>
            <a:r>
              <a:rPr lang="en-US" dirty="0"/>
              <a:t>Graph : Weekly Sales &amp; Markdown for Store1. </a:t>
            </a:r>
          </a:p>
          <a:p>
            <a:endParaRPr lang="en-US" dirty="0"/>
          </a:p>
          <a:p>
            <a:pPr algn="just"/>
            <a:r>
              <a:rPr lang="en-US" dirty="0"/>
              <a:t>As the Markdown data is given starting from November 2011, the data is insufficient to make fruitful inferences about store sales.</a:t>
            </a:r>
          </a:p>
        </p:txBody>
      </p:sp>
    </p:spTree>
    <p:extLst>
      <p:ext uri="{BB962C8B-B14F-4D97-AF65-F5344CB8AC3E}">
        <p14:creationId xmlns:p14="http://schemas.microsoft.com/office/powerpoint/2010/main" val="26552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85DD-5566-4BB5-A856-E8AB468173E2}"/>
              </a:ext>
            </a:extLst>
          </p:cNvPr>
          <p:cNvSpPr>
            <a:spLocks noGrp="1"/>
          </p:cNvSpPr>
          <p:nvPr>
            <p:ph type="title"/>
          </p:nvPr>
        </p:nvSpPr>
        <p:spPr/>
        <p:txBody>
          <a:bodyPr/>
          <a:lstStyle/>
          <a:p>
            <a:r>
              <a:rPr lang="en-US" dirty="0"/>
              <a:t>Correlation of features to the Weekly Sales</a:t>
            </a:r>
          </a:p>
        </p:txBody>
      </p:sp>
      <p:pic>
        <p:nvPicPr>
          <p:cNvPr id="5" name="Content Placeholder 4" descr="Graphical user interface, table&#10;&#10;Description automatically generated">
            <a:extLst>
              <a:ext uri="{FF2B5EF4-FFF2-40B4-BE49-F238E27FC236}">
                <a16:creationId xmlns:a16="http://schemas.microsoft.com/office/drawing/2014/main" id="{431F604D-2C47-4FAA-BA46-7B14A223714F}"/>
              </a:ext>
            </a:extLst>
          </p:cNvPr>
          <p:cNvPicPr>
            <a:picLocks noGrp="1" noChangeAspect="1"/>
          </p:cNvPicPr>
          <p:nvPr>
            <p:ph idx="1"/>
          </p:nvPr>
        </p:nvPicPr>
        <p:blipFill>
          <a:blip r:embed="rId2"/>
          <a:stretch>
            <a:fillRect/>
          </a:stretch>
        </p:blipFill>
        <p:spPr>
          <a:xfrm>
            <a:off x="8793359" y="2013651"/>
            <a:ext cx="2362321" cy="3626036"/>
          </a:xfrm>
        </p:spPr>
      </p:pic>
      <p:sp>
        <p:nvSpPr>
          <p:cNvPr id="6" name="TextBox 5">
            <a:extLst>
              <a:ext uri="{FF2B5EF4-FFF2-40B4-BE49-F238E27FC236}">
                <a16:creationId xmlns:a16="http://schemas.microsoft.com/office/drawing/2014/main" id="{2A3ACE93-55A6-4D13-8B66-DD0D024C2568}"/>
              </a:ext>
            </a:extLst>
          </p:cNvPr>
          <p:cNvSpPr txBox="1"/>
          <p:nvPr/>
        </p:nvSpPr>
        <p:spPr>
          <a:xfrm>
            <a:off x="1178561" y="2357120"/>
            <a:ext cx="7833360" cy="1200329"/>
          </a:xfrm>
          <a:prstGeom prst="rect">
            <a:avLst/>
          </a:prstGeom>
          <a:noFill/>
        </p:spPr>
        <p:txBody>
          <a:bodyPr wrap="square" rtlCol="0">
            <a:spAutoFit/>
          </a:bodyPr>
          <a:lstStyle/>
          <a:p>
            <a:pPr algn="just"/>
            <a:r>
              <a:rPr lang="en-US" dirty="0"/>
              <a:t>The table shows the correlation of different features to the weekly sales of different stores. Even though </a:t>
            </a:r>
            <a:r>
              <a:rPr lang="en-US" dirty="0" err="1"/>
              <a:t>MarkDown</a:t>
            </a:r>
            <a:r>
              <a:rPr lang="en-US" dirty="0"/>
              <a:t> data have many null values, MarkDown3 is showing higher correlation to the </a:t>
            </a:r>
            <a:r>
              <a:rPr lang="en-US" dirty="0" err="1"/>
              <a:t>Weekly_Sales</a:t>
            </a:r>
            <a:r>
              <a:rPr lang="en-US" dirty="0"/>
              <a:t> (of the 45 stores),  compared to other features.</a:t>
            </a:r>
          </a:p>
        </p:txBody>
      </p:sp>
    </p:spTree>
    <p:extLst>
      <p:ext uri="{BB962C8B-B14F-4D97-AF65-F5344CB8AC3E}">
        <p14:creationId xmlns:p14="http://schemas.microsoft.com/office/powerpoint/2010/main" val="8257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6001" y="486697"/>
            <a:ext cx="5463100" cy="3494791"/>
          </a:xfrm>
        </p:spPr>
        <p:txBody>
          <a:bodyPr>
            <a:normAutofit/>
          </a:bodyPr>
          <a:lstStyle/>
          <a:p>
            <a:r>
              <a:rPr lang="en-US" sz="4000" dirty="0"/>
              <a:t>           THANK YOU</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4704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{FB6E5F15-13F1-41A9-AF46-20FDAA042E4E}tf11437505_win32</Template>
  <TotalTime>363</TotalTime>
  <Words>593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Georgia Pro Cond Light</vt:lpstr>
      <vt:lpstr>Inter</vt:lpstr>
      <vt:lpstr>Speak Pro</vt:lpstr>
      <vt:lpstr>RetrospectVTI</vt:lpstr>
      <vt:lpstr>WALMART SALES DATA  - QUICK INSIGHT</vt:lpstr>
      <vt:lpstr>Weekly Sales &amp; Demographics</vt:lpstr>
      <vt:lpstr>Weekly Sales by Store Types</vt:lpstr>
      <vt:lpstr>Weekly Sales &amp; Holidays</vt:lpstr>
      <vt:lpstr>Sales by Department</vt:lpstr>
      <vt:lpstr>Markdowns</vt:lpstr>
      <vt:lpstr>Correlation of features to the Weekly Sales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DATA  - QUICK INSIGHT</dc:title>
  <dc:creator>mpfou</dc:creator>
  <cp:lastModifiedBy>mpfou</cp:lastModifiedBy>
  <cp:revision>24</cp:revision>
  <dcterms:created xsi:type="dcterms:W3CDTF">2021-05-31T06:08:53Z</dcterms:created>
  <dcterms:modified xsi:type="dcterms:W3CDTF">2021-05-31T12:22:43Z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