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1"/>
  </p:notesMasterIdLst>
  <p:sldIdLst>
    <p:sldId id="256" r:id="rId2"/>
    <p:sldId id="257" r:id="rId3"/>
    <p:sldId id="258" r:id="rId4"/>
    <p:sldId id="259" r:id="rId5"/>
    <p:sldId id="272" r:id="rId6"/>
    <p:sldId id="273" r:id="rId7"/>
    <p:sldId id="260" r:id="rId8"/>
    <p:sldId id="261" r:id="rId9"/>
    <p:sldId id="262" r:id="rId10"/>
    <p:sldId id="263" r:id="rId11"/>
    <p:sldId id="274"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94660"/>
  </p:normalViewPr>
  <p:slideViewPr>
    <p:cSldViewPr snapToGrid="0">
      <p:cViewPr varScale="1">
        <p:scale>
          <a:sx n="68" d="100"/>
          <a:sy n="68"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F0252-3C5F-4C40-A9B9-F2E9D194D4A8}" type="datetimeFigureOut">
              <a:rPr lang="es-CO" smtClean="0"/>
              <a:t>12/04/2018</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C77D5-B9F4-47A6-BBB6-312640643FFE}" type="slidenum">
              <a:rPr lang="es-CO" smtClean="0"/>
              <a:t>‹Nº›</a:t>
            </a:fld>
            <a:endParaRPr lang="es-CO"/>
          </a:p>
        </p:txBody>
      </p:sp>
    </p:spTree>
    <p:extLst>
      <p:ext uri="{BB962C8B-B14F-4D97-AF65-F5344CB8AC3E}">
        <p14:creationId xmlns:p14="http://schemas.microsoft.com/office/powerpoint/2010/main" val="3571178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6032043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325521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799126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7081C241-2F12-488C-B4B3-2E28F6980106}" type="datetime1">
              <a:rPr lang="es-CO" smtClean="0"/>
              <a:t>12/04/2018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315517"/>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7081C241-2F12-488C-B4B3-2E28F6980106}" type="datetime1">
              <a:rPr lang="es-CO" smtClean="0"/>
              <a:t>12/04/2018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5242297"/>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7081C241-2F12-488C-B4B3-2E28F6980106}" type="datetime1">
              <a:rPr lang="es-CO" smtClean="0"/>
              <a:t>12/04/2018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1038330"/>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9819458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45505396"/>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58010795"/>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62702790"/>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081C241-2F12-488C-B4B3-2E28F6980106}" type="datetime1">
              <a:rPr lang="es-CO" smtClean="0"/>
              <a:t>12/04/2018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53691307"/>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081C241-2F12-488C-B4B3-2E28F6980106}" type="datetime1">
              <a:rPr lang="es-CO" smtClean="0"/>
              <a:t>12/04/2018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8706802"/>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081C241-2F12-488C-B4B3-2E28F6980106}" type="datetime1">
              <a:rPr lang="es-CO" smtClean="0"/>
              <a:t>12/04/2018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1419568"/>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1C241-2F12-488C-B4B3-2E28F6980106}" type="datetime1">
              <a:rPr lang="es-CO" smtClean="0"/>
              <a:t>12/04/2018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5813252"/>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081C241-2F12-488C-B4B3-2E28F6980106}" type="datetime1">
              <a:rPr lang="es-CO" smtClean="0"/>
              <a:t>12/04/2018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78344859"/>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081C241-2F12-488C-B4B3-2E28F6980106}" type="datetime1">
              <a:rPr lang="es-CO" smtClean="0"/>
              <a:t>12/04/2018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04144868"/>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81C241-2F12-488C-B4B3-2E28F6980106}" type="datetime1">
              <a:rPr lang="es-CO" smtClean="0"/>
              <a:t>12/04/2018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6321097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323C-A8B9-4D0B-AC3C-339B3A30C055}"/>
              </a:ext>
            </a:extLst>
          </p:cNvPr>
          <p:cNvSpPr>
            <a:spLocks noGrp="1"/>
          </p:cNvSpPr>
          <p:nvPr>
            <p:ph type="ctrTitle"/>
          </p:nvPr>
        </p:nvSpPr>
        <p:spPr/>
        <p:txBody>
          <a:bodyPr>
            <a:normAutofit fontScale="90000"/>
          </a:bodyPr>
          <a:lstStyle/>
          <a:p>
            <a:r>
              <a:rPr lang="es-CO" dirty="0"/>
              <a:t>ISIS-2403 Arquitectura Empresarial </a:t>
            </a:r>
            <a:br>
              <a:rPr lang="es-CO" dirty="0"/>
            </a:br>
            <a:r>
              <a:rPr lang="es-CO" dirty="0"/>
              <a:t>Taller No. 4</a:t>
            </a:r>
          </a:p>
        </p:txBody>
      </p:sp>
      <p:sp>
        <p:nvSpPr>
          <p:cNvPr id="3" name="Subtitle 2">
            <a:extLst>
              <a:ext uri="{FF2B5EF4-FFF2-40B4-BE49-F238E27FC236}">
                <a16:creationId xmlns:a16="http://schemas.microsoft.com/office/drawing/2014/main" id="{6A169048-4AD4-48B9-8109-C875E3755610}"/>
              </a:ext>
            </a:extLst>
          </p:cNvPr>
          <p:cNvSpPr>
            <a:spLocks noGrp="1"/>
          </p:cNvSpPr>
          <p:nvPr>
            <p:ph type="subTitle" idx="1"/>
          </p:nvPr>
        </p:nvSpPr>
        <p:spPr>
          <a:xfrm>
            <a:off x="2589213" y="5029170"/>
            <a:ext cx="8915399" cy="1126283"/>
          </a:xfrm>
        </p:spPr>
        <p:txBody>
          <a:bodyPr>
            <a:normAutofit lnSpcReduction="10000"/>
          </a:bodyPr>
          <a:lstStyle/>
          <a:p>
            <a:r>
              <a:rPr lang="es-CO" dirty="0"/>
              <a:t>Juan Diego Correa              Camilo Sánchez</a:t>
            </a:r>
          </a:p>
          <a:p>
            <a:r>
              <a:rPr lang="es-CO" dirty="0"/>
              <a:t>Andrés Bejarano                   María Paula Franco</a:t>
            </a:r>
          </a:p>
          <a:p>
            <a:r>
              <a:rPr lang="es-CO" dirty="0"/>
              <a:t>Sebastián Ramos</a:t>
            </a:r>
          </a:p>
        </p:txBody>
      </p:sp>
      <p:sp>
        <p:nvSpPr>
          <p:cNvPr id="5" name="Date Placeholder 4">
            <a:extLst>
              <a:ext uri="{FF2B5EF4-FFF2-40B4-BE49-F238E27FC236}">
                <a16:creationId xmlns:a16="http://schemas.microsoft.com/office/drawing/2014/main" id="{0922C4E8-B706-446E-9891-B4EFC09A70BB}"/>
              </a:ext>
            </a:extLst>
          </p:cNvPr>
          <p:cNvSpPr>
            <a:spLocks noGrp="1"/>
          </p:cNvSpPr>
          <p:nvPr>
            <p:ph type="dt" sz="half" idx="10"/>
          </p:nvPr>
        </p:nvSpPr>
        <p:spPr/>
        <p:txBody>
          <a:bodyPr/>
          <a:lstStyle/>
          <a:p>
            <a:r>
              <a:rPr lang="es-MX" dirty="0"/>
              <a:t>12/04/2018</a:t>
            </a:r>
            <a:endParaRPr lang="en-US" dirty="0"/>
          </a:p>
        </p:txBody>
      </p:sp>
      <p:sp>
        <p:nvSpPr>
          <p:cNvPr id="4" name="Slide Number Placeholder 3">
            <a:extLst>
              <a:ext uri="{FF2B5EF4-FFF2-40B4-BE49-F238E27FC236}">
                <a16:creationId xmlns:a16="http://schemas.microsoft.com/office/drawing/2014/main" id="{D8491553-84A8-4303-9A11-72BD36CCD16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34855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7D3502-15D7-40E3-8799-AADA72E46B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84DC666-97B4-4AC4-9916-A1936C2F6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43">
            <a:extLst>
              <a:ext uri="{FF2B5EF4-FFF2-40B4-BE49-F238E27FC236}">
                <a16:creationId xmlns:a16="http://schemas.microsoft.com/office/drawing/2014/main" id="{4EEFCCD7-9BFF-47EA-9C91-94E380FD80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9" name="Picture 11">
            <a:extLst>
              <a:ext uri="{FF2B5EF4-FFF2-40B4-BE49-F238E27FC236}">
                <a16:creationId xmlns:a16="http://schemas.microsoft.com/office/drawing/2014/main" id="{605AA38D-8E2D-43AC-9494-6760139325C5}"/>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9543" y="1121376"/>
            <a:ext cx="6953577" cy="4290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ítulo 1"/>
          <p:cNvSpPr>
            <a:spLocks noGrp="1"/>
          </p:cNvSpPr>
          <p:nvPr>
            <p:ph type="title"/>
          </p:nvPr>
        </p:nvSpPr>
        <p:spPr>
          <a:xfrm>
            <a:off x="649224" y="645106"/>
            <a:ext cx="3650279" cy="1259894"/>
          </a:xfrm>
        </p:spPr>
        <p:txBody>
          <a:bodyPr>
            <a:normAutofit/>
          </a:bodyPr>
          <a:lstStyle/>
          <a:p>
            <a:r>
              <a:rPr lang="es-CO" dirty="0"/>
              <a:t>Análisis Financiero</a:t>
            </a:r>
          </a:p>
        </p:txBody>
      </p:sp>
      <p:sp>
        <p:nvSpPr>
          <p:cNvPr id="4" name="Marcador de fecha 3"/>
          <p:cNvSpPr>
            <a:spLocks noGrp="1"/>
          </p:cNvSpPr>
          <p:nvPr>
            <p:ph type="dt" sz="half" idx="10"/>
          </p:nvPr>
        </p:nvSpPr>
        <p:spPr>
          <a:xfrm>
            <a:off x="10361612" y="6130437"/>
            <a:ext cx="1146283" cy="370396"/>
          </a:xfrm>
        </p:spPr>
        <p:txBody>
          <a:bodyPr>
            <a:normAutofit/>
          </a:bodyPr>
          <a:lstStyle/>
          <a:p>
            <a:pPr>
              <a:spcAft>
                <a:spcPts val="600"/>
              </a:spcAft>
            </a:pPr>
            <a:fld id="{7081C241-2F12-488C-B4B3-2E28F6980106}" type="datetime1">
              <a:rPr lang="es-CO" smtClean="0"/>
              <a:pPr>
                <a:spcAft>
                  <a:spcPts val="600"/>
                </a:spcAft>
              </a:pPr>
              <a:t>12/04/2018</a:t>
            </a:fld>
            <a:endParaRPr lang="en-US"/>
          </a:p>
        </p:txBody>
      </p:sp>
      <p:sp>
        <p:nvSpPr>
          <p:cNvPr id="5" name="Marcador de número de diapositiva 4"/>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a:t>
            </a:fld>
            <a:endParaRPr lang="en-US" sz="1900"/>
          </a:p>
        </p:txBody>
      </p:sp>
      <p:sp>
        <p:nvSpPr>
          <p:cNvPr id="11" name="Content Placeholder 10">
            <a:extLst>
              <a:ext uri="{FF2B5EF4-FFF2-40B4-BE49-F238E27FC236}">
                <a16:creationId xmlns:a16="http://schemas.microsoft.com/office/drawing/2014/main" id="{2A595ACC-D4FE-4AFE-AAC2-42536EEA8013}"/>
              </a:ext>
            </a:extLst>
          </p:cNvPr>
          <p:cNvSpPr>
            <a:spLocks noGrp="1"/>
          </p:cNvSpPr>
          <p:nvPr>
            <p:ph idx="1"/>
          </p:nvPr>
        </p:nvSpPr>
        <p:spPr>
          <a:xfrm>
            <a:off x="649225" y="2133600"/>
            <a:ext cx="3650278" cy="3759253"/>
          </a:xfrm>
        </p:spPr>
        <p:txBody>
          <a:bodyPr>
            <a:normAutofit/>
          </a:bodyPr>
          <a:lstStyle/>
          <a:p>
            <a:endParaRPr lang="en-US"/>
          </a:p>
        </p:txBody>
      </p:sp>
    </p:spTree>
    <p:extLst>
      <p:ext uri="{BB962C8B-B14F-4D97-AF65-F5344CB8AC3E}">
        <p14:creationId xmlns:p14="http://schemas.microsoft.com/office/powerpoint/2010/main" val="369703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7D3502-15D7-40E3-8799-AADA72E46B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84DC666-97B4-4AC4-9916-A1936C2F6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43">
            <a:extLst>
              <a:ext uri="{FF2B5EF4-FFF2-40B4-BE49-F238E27FC236}">
                <a16:creationId xmlns:a16="http://schemas.microsoft.com/office/drawing/2014/main" id="{4EEFCCD7-9BFF-47EA-9C91-94E380FD80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9" name="Picture 15">
            <a:extLst>
              <a:ext uri="{FF2B5EF4-FFF2-40B4-BE49-F238E27FC236}">
                <a16:creationId xmlns:a16="http://schemas.microsoft.com/office/drawing/2014/main" id="{BCD12805-F42D-4CD6-BDE4-EBA3759FF4F3}"/>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9543" y="1194653"/>
            <a:ext cx="6953577" cy="41436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ítulo 1">
            <a:extLst>
              <a:ext uri="{FF2B5EF4-FFF2-40B4-BE49-F238E27FC236}">
                <a16:creationId xmlns:a16="http://schemas.microsoft.com/office/drawing/2014/main" id="{CB2BE8D7-9B65-4963-B1F1-8C77A63EF483}"/>
              </a:ext>
            </a:extLst>
          </p:cNvPr>
          <p:cNvSpPr>
            <a:spLocks noGrp="1"/>
          </p:cNvSpPr>
          <p:nvPr>
            <p:ph type="title"/>
          </p:nvPr>
        </p:nvSpPr>
        <p:spPr>
          <a:xfrm>
            <a:off x="649224" y="645106"/>
            <a:ext cx="3650279" cy="1259894"/>
          </a:xfrm>
        </p:spPr>
        <p:txBody>
          <a:bodyPr>
            <a:normAutofit/>
          </a:bodyPr>
          <a:lstStyle/>
          <a:p>
            <a:r>
              <a:rPr lang="es-CO" dirty="0"/>
              <a:t>Análisis de Mercado</a:t>
            </a:r>
          </a:p>
        </p:txBody>
      </p:sp>
      <p:sp>
        <p:nvSpPr>
          <p:cNvPr id="4" name="Marcador de fecha 3">
            <a:extLst>
              <a:ext uri="{FF2B5EF4-FFF2-40B4-BE49-F238E27FC236}">
                <a16:creationId xmlns:a16="http://schemas.microsoft.com/office/drawing/2014/main" id="{9EA120C6-0692-4BC2-9DB5-895328A052C4}"/>
              </a:ext>
            </a:extLst>
          </p:cNvPr>
          <p:cNvSpPr>
            <a:spLocks noGrp="1"/>
          </p:cNvSpPr>
          <p:nvPr>
            <p:ph type="dt" sz="half" idx="10"/>
          </p:nvPr>
        </p:nvSpPr>
        <p:spPr>
          <a:xfrm>
            <a:off x="10361612" y="6130437"/>
            <a:ext cx="1146283" cy="370396"/>
          </a:xfrm>
        </p:spPr>
        <p:txBody>
          <a:bodyPr>
            <a:normAutofit/>
          </a:bodyPr>
          <a:lstStyle/>
          <a:p>
            <a:pPr>
              <a:spcAft>
                <a:spcPts val="600"/>
              </a:spcAft>
            </a:pPr>
            <a:fld id="{7081C241-2F12-488C-B4B3-2E28F6980106}" type="datetime1">
              <a:rPr lang="es-CO" smtClean="0"/>
              <a:pPr>
                <a:spcAft>
                  <a:spcPts val="600"/>
                </a:spcAft>
              </a:pPr>
              <a:t>12/04/2018</a:t>
            </a:fld>
            <a:endParaRPr lang="en-US"/>
          </a:p>
        </p:txBody>
      </p:sp>
      <p:sp>
        <p:nvSpPr>
          <p:cNvPr id="5" name="Marcador de número de diapositiva 4">
            <a:extLst>
              <a:ext uri="{FF2B5EF4-FFF2-40B4-BE49-F238E27FC236}">
                <a16:creationId xmlns:a16="http://schemas.microsoft.com/office/drawing/2014/main" id="{1F16E9B1-74C3-46B3-A949-B10A38F2F789}"/>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a:t>
            </a:fld>
            <a:endParaRPr lang="en-US" sz="1900"/>
          </a:p>
        </p:txBody>
      </p:sp>
      <p:sp>
        <p:nvSpPr>
          <p:cNvPr id="11" name="Content Placeholder 10">
            <a:extLst>
              <a:ext uri="{FF2B5EF4-FFF2-40B4-BE49-F238E27FC236}">
                <a16:creationId xmlns:a16="http://schemas.microsoft.com/office/drawing/2014/main" id="{D0395752-3DFD-4083-AFF6-DA95D713908C}"/>
              </a:ext>
            </a:extLst>
          </p:cNvPr>
          <p:cNvSpPr>
            <a:spLocks noGrp="1"/>
          </p:cNvSpPr>
          <p:nvPr>
            <p:ph idx="1"/>
          </p:nvPr>
        </p:nvSpPr>
        <p:spPr>
          <a:xfrm>
            <a:off x="649225" y="2133600"/>
            <a:ext cx="3650278" cy="3759253"/>
          </a:xfrm>
        </p:spPr>
        <p:txBody>
          <a:bodyPr>
            <a:normAutofit/>
          </a:bodyPr>
          <a:lstStyle/>
          <a:p>
            <a:endParaRPr lang="en-US"/>
          </a:p>
        </p:txBody>
      </p:sp>
    </p:spTree>
    <p:extLst>
      <p:ext uri="{BB962C8B-B14F-4D97-AF65-F5344CB8AC3E}">
        <p14:creationId xmlns:p14="http://schemas.microsoft.com/office/powerpoint/2010/main" val="143945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dirty="0"/>
              <a:t>Modelo legal</a:t>
            </a:r>
          </a:p>
          <a:p>
            <a:pPr>
              <a:buFont typeface="+mj-lt"/>
              <a:buAutoNum type="arabicPeriod"/>
            </a:pPr>
            <a:r>
              <a:rPr lang="es-CO" dirty="0"/>
              <a:t>Análisis financiero y de mercado</a:t>
            </a:r>
            <a:endParaRPr lang="es-CO" b="1" dirty="0"/>
          </a:p>
          <a:p>
            <a:pPr>
              <a:buFont typeface="+mj-lt"/>
              <a:buAutoNum type="arabicPeriod"/>
            </a:pPr>
            <a:r>
              <a:rPr lang="es-CO" b="1" dirty="0">
                <a:solidFill>
                  <a:schemeClr val="accent3">
                    <a:lumMod val="75000"/>
                  </a:schemeClr>
                </a:solidFill>
              </a:rPr>
              <a:t>Análisis DOFA</a:t>
            </a:r>
          </a:p>
          <a:p>
            <a:pPr>
              <a:buFont typeface="+mj-lt"/>
              <a:buAutoNum type="arabicPeriod"/>
            </a:pPr>
            <a:r>
              <a:rPr lang="es-CO" dirty="0"/>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271590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5005BAEC-D05C-4E20-BAA8-B490B9F49060}"/>
              </a:ext>
            </a:extLst>
          </p:cNvPr>
          <p:cNvGraphicFramePr>
            <a:graphicFrameLocks noGrp="1"/>
          </p:cNvGraphicFramePr>
          <p:nvPr>
            <p:ph idx="1"/>
            <p:extLst>
              <p:ext uri="{D42A27DB-BD31-4B8C-83A1-F6EECF244321}">
                <p14:modId xmlns:p14="http://schemas.microsoft.com/office/powerpoint/2010/main" val="3306127032"/>
              </p:ext>
            </p:extLst>
          </p:nvPr>
        </p:nvGraphicFramePr>
        <p:xfrm>
          <a:off x="1892555" y="609079"/>
          <a:ext cx="9615340" cy="5891754"/>
        </p:xfrm>
        <a:graphic>
          <a:graphicData uri="http://schemas.openxmlformats.org/drawingml/2006/table">
            <a:tbl>
              <a:tblPr firstRow="1" firstCol="1" bandRow="1">
                <a:tableStyleId>{5C22544A-7EE6-4342-B048-85BDC9FD1C3A}</a:tableStyleId>
              </a:tblPr>
              <a:tblGrid>
                <a:gridCol w="4947398">
                  <a:extLst>
                    <a:ext uri="{9D8B030D-6E8A-4147-A177-3AD203B41FA5}">
                      <a16:colId xmlns:a16="http://schemas.microsoft.com/office/drawing/2014/main" val="1704230823"/>
                    </a:ext>
                  </a:extLst>
                </a:gridCol>
                <a:gridCol w="4667942">
                  <a:extLst>
                    <a:ext uri="{9D8B030D-6E8A-4147-A177-3AD203B41FA5}">
                      <a16:colId xmlns:a16="http://schemas.microsoft.com/office/drawing/2014/main" val="689119560"/>
                    </a:ext>
                  </a:extLst>
                </a:gridCol>
              </a:tblGrid>
              <a:tr h="2568201">
                <a:tc>
                  <a:txBody>
                    <a:bodyPr/>
                    <a:lstStyle/>
                    <a:p>
                      <a:pPr>
                        <a:spcBef>
                          <a:spcPts val="600"/>
                        </a:spcBef>
                        <a:spcAft>
                          <a:spcPts val="600"/>
                        </a:spcAft>
                      </a:pPr>
                      <a:r>
                        <a:rPr lang="es-ES" sz="1400">
                          <a:effectLst/>
                        </a:rPr>
                        <a:t>Fortalezas:</a:t>
                      </a:r>
                      <a:endParaRPr lang="es-CO" sz="1400">
                        <a:effectLst/>
                      </a:endParaRPr>
                    </a:p>
                    <a:p>
                      <a:pPr>
                        <a:spcBef>
                          <a:spcPts val="600"/>
                        </a:spcBef>
                        <a:spcAft>
                          <a:spcPts val="600"/>
                        </a:spcAft>
                      </a:pPr>
                      <a:r>
                        <a:rPr lang="es-ES" sz="1400">
                          <a:effectLst/>
                        </a:rPr>
                        <a:t> </a:t>
                      </a:r>
                      <a:endParaRPr lang="es-CO" sz="1400">
                        <a:effectLst/>
                      </a:endParaRPr>
                    </a:p>
                    <a:p>
                      <a:pPr marL="342900" lvl="0" indent="-342900">
                        <a:spcBef>
                          <a:spcPts val="600"/>
                        </a:spcBef>
                        <a:spcAft>
                          <a:spcPts val="0"/>
                        </a:spcAft>
                        <a:buFont typeface="Symbol" panose="05050102010706020507" pitchFamily="18" charset="2"/>
                        <a:buChar char=""/>
                      </a:pPr>
                      <a:r>
                        <a:rPr lang="es-ES" sz="1400">
                          <a:effectLst/>
                        </a:rPr>
                        <a:t>Obligatoriedad: Al ser un seguro obligatorio, permite asegurar cierta cantidad de clientes fijos para el sector.</a:t>
                      </a:r>
                      <a:endParaRPr lang="es-CO"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2203" marR="62203" marT="0" marB="0"/>
                </a:tc>
                <a:tc>
                  <a:txBody>
                    <a:bodyPr/>
                    <a:lstStyle/>
                    <a:p>
                      <a:pPr>
                        <a:spcBef>
                          <a:spcPts val="600"/>
                        </a:spcBef>
                        <a:spcAft>
                          <a:spcPts val="600"/>
                        </a:spcAft>
                      </a:pPr>
                      <a:r>
                        <a:rPr lang="es-ES" sz="1400">
                          <a:effectLst/>
                        </a:rPr>
                        <a:t>Debilidades:</a:t>
                      </a:r>
                      <a:endParaRPr lang="es-CO" sz="1400">
                        <a:effectLst/>
                      </a:endParaRPr>
                    </a:p>
                    <a:p>
                      <a:pPr>
                        <a:spcBef>
                          <a:spcPts val="600"/>
                        </a:spcBef>
                        <a:spcAft>
                          <a:spcPts val="600"/>
                        </a:spcAft>
                      </a:pPr>
                      <a:r>
                        <a:rPr lang="es-ES" sz="1400">
                          <a:effectLst/>
                        </a:rPr>
                        <a:t> </a:t>
                      </a:r>
                      <a:endParaRPr lang="es-CO" sz="1400">
                        <a:effectLst/>
                      </a:endParaRPr>
                    </a:p>
                    <a:p>
                      <a:pPr marL="342900" lvl="0" indent="-342900">
                        <a:spcBef>
                          <a:spcPts val="600"/>
                        </a:spcBef>
                        <a:spcAft>
                          <a:spcPts val="0"/>
                        </a:spcAft>
                        <a:buFont typeface="Symbol" panose="05050102010706020507" pitchFamily="18" charset="2"/>
                        <a:buChar char=""/>
                      </a:pPr>
                      <a:r>
                        <a:rPr lang="es-ES" sz="1400">
                          <a:effectLst/>
                        </a:rPr>
                        <a:t>Seguimiento de casos: Dificultad en el seguimiento de los procesos de víctimas accidentadas con SOAT.</a:t>
                      </a:r>
                      <a:endParaRPr lang="es-CO" sz="1400">
                        <a:effectLst/>
                      </a:endParaRPr>
                    </a:p>
                    <a:p>
                      <a:pPr marL="342900" lvl="0" indent="-342900">
                        <a:spcAft>
                          <a:spcPts val="0"/>
                        </a:spcAft>
                        <a:buFont typeface="Symbol" panose="05050102010706020507" pitchFamily="18" charset="2"/>
                        <a:buChar char=""/>
                      </a:pPr>
                      <a:r>
                        <a:rPr lang="es-ES" sz="1400">
                          <a:effectLst/>
                        </a:rPr>
                        <a:t>Accidentalidad: El índice de accidentalidad es demasiado alto, el conductor promedio en Colombia no está realmente calificado para conducir.</a:t>
                      </a:r>
                      <a:endParaRPr lang="es-CO" sz="1400">
                        <a:effectLst/>
                      </a:endParaRPr>
                    </a:p>
                    <a:p>
                      <a:pPr marL="457200">
                        <a:spcAft>
                          <a:spcPts val="0"/>
                        </a:spcAft>
                      </a:pPr>
                      <a:r>
                        <a:rPr lang="es-ES" sz="1400">
                          <a:effectLst/>
                        </a:rPr>
                        <a:t> </a:t>
                      </a:r>
                      <a:endParaRPr lang="es-CO"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2203" marR="62203" marT="0" marB="0"/>
                </a:tc>
                <a:extLst>
                  <a:ext uri="{0D108BD9-81ED-4DB2-BD59-A6C34878D82A}">
                    <a16:rowId xmlns:a16="http://schemas.microsoft.com/office/drawing/2014/main" val="3213101791"/>
                  </a:ext>
                </a:extLst>
              </a:tr>
              <a:tr h="3323553">
                <a:tc>
                  <a:txBody>
                    <a:bodyPr/>
                    <a:lstStyle/>
                    <a:p>
                      <a:pPr>
                        <a:spcBef>
                          <a:spcPts val="600"/>
                        </a:spcBef>
                        <a:spcAft>
                          <a:spcPts val="600"/>
                        </a:spcAft>
                      </a:pPr>
                      <a:r>
                        <a:rPr lang="es-ES" sz="1400">
                          <a:effectLst/>
                        </a:rPr>
                        <a:t>Oportunidades:</a:t>
                      </a:r>
                      <a:endParaRPr lang="es-CO" sz="1400">
                        <a:effectLst/>
                      </a:endParaRPr>
                    </a:p>
                    <a:p>
                      <a:pPr>
                        <a:spcBef>
                          <a:spcPts val="600"/>
                        </a:spcBef>
                        <a:spcAft>
                          <a:spcPts val="600"/>
                        </a:spcAft>
                      </a:pPr>
                      <a:r>
                        <a:rPr lang="es-ES" sz="1400">
                          <a:effectLst/>
                        </a:rPr>
                        <a:t> </a:t>
                      </a:r>
                      <a:endParaRPr lang="es-CO" sz="1400">
                        <a:effectLst/>
                      </a:endParaRPr>
                    </a:p>
                    <a:p>
                      <a:pPr marL="342900" lvl="0" indent="-342900">
                        <a:spcBef>
                          <a:spcPts val="600"/>
                        </a:spcBef>
                        <a:spcAft>
                          <a:spcPts val="0"/>
                        </a:spcAft>
                        <a:buFont typeface="Symbol" panose="05050102010706020507" pitchFamily="18" charset="2"/>
                        <a:buChar char=""/>
                      </a:pPr>
                      <a:r>
                        <a:rPr lang="es-ES" sz="1400">
                          <a:effectLst/>
                        </a:rPr>
                        <a:t>Medios electrónicos: Implementación de SOAT electrónico, para la eliminación de gastos en papel y autenticación de los mismos.</a:t>
                      </a:r>
                      <a:endParaRPr lang="es-CO" sz="1400">
                        <a:effectLst/>
                      </a:endParaRPr>
                    </a:p>
                    <a:p>
                      <a:pPr marL="342900" lvl="0" indent="-342900">
                        <a:spcAft>
                          <a:spcPts val="0"/>
                        </a:spcAft>
                        <a:buFont typeface="Symbol" panose="05050102010706020507" pitchFamily="18" charset="2"/>
                        <a:buChar char=""/>
                      </a:pPr>
                      <a:r>
                        <a:rPr lang="es-ES" sz="1400">
                          <a:effectLst/>
                        </a:rPr>
                        <a:t>Incentivar con promociones: Desarrollar campañas de promociones o apoyos financieros que incentiven la compra del SOAT.</a:t>
                      </a:r>
                      <a:endParaRPr lang="es-CO" sz="1400">
                        <a:effectLst/>
                      </a:endParaRPr>
                    </a:p>
                    <a:p>
                      <a:pPr marL="342900" lvl="0" indent="-342900">
                        <a:spcAft>
                          <a:spcPts val="0"/>
                        </a:spcAft>
                        <a:buFont typeface="Symbol" panose="05050102010706020507" pitchFamily="18" charset="2"/>
                        <a:buChar char=""/>
                      </a:pPr>
                      <a:r>
                        <a:rPr lang="es-ES" sz="1400">
                          <a:effectLst/>
                        </a:rPr>
                        <a:t>Crecimiento no obligatorio: Desarrollo de programas o planes que incentiven el uso de seguros privados no obligatorios.</a:t>
                      </a:r>
                      <a:endParaRPr lang="es-CO"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2203" marR="62203" marT="0" marB="0"/>
                </a:tc>
                <a:tc>
                  <a:txBody>
                    <a:bodyPr/>
                    <a:lstStyle/>
                    <a:p>
                      <a:pPr>
                        <a:spcBef>
                          <a:spcPts val="600"/>
                        </a:spcBef>
                        <a:spcAft>
                          <a:spcPts val="600"/>
                        </a:spcAft>
                      </a:pPr>
                      <a:r>
                        <a:rPr lang="es-ES" sz="1400" dirty="0">
                          <a:effectLst/>
                        </a:rPr>
                        <a:t>Amenazas:</a:t>
                      </a:r>
                      <a:endParaRPr lang="es-CO" sz="1400" dirty="0">
                        <a:effectLst/>
                      </a:endParaRPr>
                    </a:p>
                    <a:p>
                      <a:pPr marL="342900" lvl="0" indent="-342900">
                        <a:spcBef>
                          <a:spcPts val="600"/>
                        </a:spcBef>
                        <a:spcAft>
                          <a:spcPts val="0"/>
                        </a:spcAft>
                        <a:buFont typeface="Symbol" panose="05050102010706020507" pitchFamily="18" charset="2"/>
                        <a:buChar char=""/>
                      </a:pPr>
                      <a:r>
                        <a:rPr lang="es-ES" sz="1400" dirty="0">
                          <a:effectLst/>
                        </a:rPr>
                        <a:t>Cubrimiento de víctimas: Aumento en las tazas de cubrimiento de salud para las víctimas de accidentes, debido a nuevas leyes y regulaciones implementadas.</a:t>
                      </a:r>
                      <a:endParaRPr lang="es-CO" sz="1400" dirty="0">
                        <a:effectLst/>
                      </a:endParaRPr>
                    </a:p>
                    <a:p>
                      <a:pPr marL="342900" lvl="0" indent="-342900">
                        <a:spcAft>
                          <a:spcPts val="0"/>
                        </a:spcAft>
                        <a:buFont typeface="Symbol" panose="05050102010706020507" pitchFamily="18" charset="2"/>
                        <a:buChar char=""/>
                      </a:pPr>
                      <a:r>
                        <a:rPr lang="es-ES" sz="1400" dirty="0">
                          <a:effectLst/>
                        </a:rPr>
                        <a:t>Fraudes: Aumento en la cantidad de fraudes o estafas, realizadas por los usuarios de SOAT. Vacíos legales que permiten hacer uso del SOAT en accidentes que no son de tránsito.</a:t>
                      </a:r>
                      <a:endParaRPr lang="es-CO" sz="1400" dirty="0">
                        <a:effectLst/>
                      </a:endParaRPr>
                    </a:p>
                    <a:p>
                      <a:pPr marL="342900" lvl="0" indent="-342900">
                        <a:spcAft>
                          <a:spcPts val="0"/>
                        </a:spcAft>
                        <a:buFont typeface="Symbol" panose="05050102010706020507" pitchFamily="18" charset="2"/>
                        <a:buChar char=""/>
                      </a:pPr>
                      <a:r>
                        <a:rPr lang="es-ES" sz="1400" dirty="0">
                          <a:effectLst/>
                        </a:rPr>
                        <a:t>Poco acceso de los clientes: Poco aumento en el salario mínimo, lo cual dificulta el pago de productos de segunda necesidad, como en este caso.</a:t>
                      </a:r>
                      <a:endParaRPr lang="es-CO"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2203" marR="62203" marT="0" marB="0"/>
                </a:tc>
                <a:extLst>
                  <a:ext uri="{0D108BD9-81ED-4DB2-BD59-A6C34878D82A}">
                    <a16:rowId xmlns:a16="http://schemas.microsoft.com/office/drawing/2014/main" val="1093212702"/>
                  </a:ext>
                </a:extLst>
              </a:tr>
            </a:tbl>
          </a:graphicData>
        </a:graphic>
      </p:graphicFrame>
      <p:sp>
        <p:nvSpPr>
          <p:cNvPr id="4" name="Marcador de fecha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CuadroTexto 6">
            <a:extLst>
              <a:ext uri="{FF2B5EF4-FFF2-40B4-BE49-F238E27FC236}">
                <a16:creationId xmlns:a16="http://schemas.microsoft.com/office/drawing/2014/main" id="{EECC7EBD-8B72-4D35-93C4-5DA6CCAA6680}"/>
              </a:ext>
            </a:extLst>
          </p:cNvPr>
          <p:cNvSpPr txBox="1"/>
          <p:nvPr/>
        </p:nvSpPr>
        <p:spPr>
          <a:xfrm>
            <a:off x="4198839" y="0"/>
            <a:ext cx="3526928" cy="646331"/>
          </a:xfrm>
          <a:prstGeom prst="rect">
            <a:avLst/>
          </a:prstGeom>
          <a:noFill/>
        </p:spPr>
        <p:txBody>
          <a:bodyPr wrap="none" rtlCol="0">
            <a:spAutoFit/>
          </a:bodyPr>
          <a:lstStyle/>
          <a:p>
            <a:r>
              <a:rPr lang="es-CO" sz="3600" dirty="0"/>
              <a:t>ANÁLISIS DOFA</a:t>
            </a:r>
          </a:p>
        </p:txBody>
      </p:sp>
    </p:spTree>
    <p:extLst>
      <p:ext uri="{BB962C8B-B14F-4D97-AF65-F5344CB8AC3E}">
        <p14:creationId xmlns:p14="http://schemas.microsoft.com/office/powerpoint/2010/main" val="237723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dirty="0"/>
              <a:t>Modelo legal</a:t>
            </a:r>
          </a:p>
          <a:p>
            <a:pPr>
              <a:buFont typeface="+mj-lt"/>
              <a:buAutoNum type="arabicPeriod"/>
            </a:pPr>
            <a:r>
              <a:rPr lang="es-CO" dirty="0"/>
              <a:t>Análisis financiero y de mercado</a:t>
            </a:r>
            <a:endParaRPr lang="es-CO" b="1" dirty="0"/>
          </a:p>
          <a:p>
            <a:pPr>
              <a:buFont typeface="+mj-lt"/>
              <a:buAutoNum type="arabicPeriod"/>
            </a:pPr>
            <a:r>
              <a:rPr lang="es-CO" dirty="0"/>
              <a:t>Análisis DOFA</a:t>
            </a:r>
          </a:p>
          <a:p>
            <a:pPr>
              <a:buFont typeface="+mj-lt"/>
              <a:buAutoNum type="arabicPeriod"/>
            </a:pPr>
            <a:r>
              <a:rPr lang="es-CO" b="1" dirty="0">
                <a:solidFill>
                  <a:schemeClr val="accent3">
                    <a:lumMod val="75000"/>
                  </a:schemeClr>
                </a:solidFill>
              </a:rPr>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5231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A8851CCD-457F-49BA-B45E-8C114DE8CE8C}"/>
              </a:ext>
            </a:extLst>
          </p:cNvPr>
          <p:cNvGraphicFramePr>
            <a:graphicFrameLocks noGrp="1"/>
          </p:cNvGraphicFramePr>
          <p:nvPr>
            <p:ph idx="1"/>
            <p:extLst>
              <p:ext uri="{D42A27DB-BD31-4B8C-83A1-F6EECF244321}">
                <p14:modId xmlns:p14="http://schemas.microsoft.com/office/powerpoint/2010/main" val="3870828537"/>
              </p:ext>
            </p:extLst>
          </p:nvPr>
        </p:nvGraphicFramePr>
        <p:xfrm>
          <a:off x="1668546" y="646788"/>
          <a:ext cx="10237512" cy="5854045"/>
        </p:xfrm>
        <a:graphic>
          <a:graphicData uri="http://schemas.openxmlformats.org/drawingml/2006/table">
            <a:tbl>
              <a:tblPr firstRow="1" firstCol="1" bandRow="1">
                <a:tableStyleId>{5C22544A-7EE6-4342-B048-85BDC9FD1C3A}</a:tableStyleId>
              </a:tblPr>
              <a:tblGrid>
                <a:gridCol w="2559378">
                  <a:extLst>
                    <a:ext uri="{9D8B030D-6E8A-4147-A177-3AD203B41FA5}">
                      <a16:colId xmlns:a16="http://schemas.microsoft.com/office/drawing/2014/main" val="2286285356"/>
                    </a:ext>
                  </a:extLst>
                </a:gridCol>
                <a:gridCol w="2559378">
                  <a:extLst>
                    <a:ext uri="{9D8B030D-6E8A-4147-A177-3AD203B41FA5}">
                      <a16:colId xmlns:a16="http://schemas.microsoft.com/office/drawing/2014/main" val="3127646719"/>
                    </a:ext>
                  </a:extLst>
                </a:gridCol>
                <a:gridCol w="2559378">
                  <a:extLst>
                    <a:ext uri="{9D8B030D-6E8A-4147-A177-3AD203B41FA5}">
                      <a16:colId xmlns:a16="http://schemas.microsoft.com/office/drawing/2014/main" val="1247079054"/>
                    </a:ext>
                  </a:extLst>
                </a:gridCol>
                <a:gridCol w="2559378">
                  <a:extLst>
                    <a:ext uri="{9D8B030D-6E8A-4147-A177-3AD203B41FA5}">
                      <a16:colId xmlns:a16="http://schemas.microsoft.com/office/drawing/2014/main" val="3282956862"/>
                    </a:ext>
                  </a:extLst>
                </a:gridCol>
              </a:tblGrid>
              <a:tr h="136141">
                <a:tc>
                  <a:txBody>
                    <a:bodyPr/>
                    <a:lstStyle/>
                    <a:p>
                      <a:pPr fontAlgn="base">
                        <a:lnSpc>
                          <a:spcPct val="115000"/>
                        </a:lnSpc>
                        <a:spcBef>
                          <a:spcPts val="600"/>
                        </a:spcBef>
                        <a:spcAft>
                          <a:spcPts val="600"/>
                        </a:spcAft>
                      </a:pPr>
                      <a:r>
                        <a:rPr lang="es-ES" sz="800">
                          <a:effectLst/>
                        </a:rPr>
                        <a:t>Tipo</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Descripción</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Tipo de impacto potencial</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Análisis del impacto potencial</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65275573"/>
                  </a:ext>
                </a:extLst>
              </a:tr>
              <a:tr h="952984">
                <a:tc>
                  <a:txBody>
                    <a:bodyPr/>
                    <a:lstStyle/>
                    <a:p>
                      <a:pPr fontAlgn="base">
                        <a:lnSpc>
                          <a:spcPct val="115000"/>
                        </a:lnSpc>
                        <a:spcBef>
                          <a:spcPts val="600"/>
                        </a:spcBef>
                        <a:spcAft>
                          <a:spcPts val="600"/>
                        </a:spcAft>
                      </a:pPr>
                      <a:r>
                        <a:rPr lang="es-ES" sz="800" dirty="0">
                          <a:effectLst/>
                        </a:rPr>
                        <a:t>Político</a:t>
                      </a:r>
                      <a:r>
                        <a:rPr lang="es-CO" sz="800" dirty="0">
                          <a:effectLst/>
                        </a:rPr>
                        <a:t> </a:t>
                      </a:r>
                      <a:endParaRPr lang="es-CO"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Leyes del ministerio de transporte</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Regulación de procesos, eliminación de ventajas.</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Al entrar en vigencia la resolución 4170 de 2016 las empresas que venden el SOAT tuvieron que cambiar su modelo de procesos y su modelo estratégico, además, las empresas que contaban con ventaja en posicionamiento geográfico perdieron dicha ventaja.</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31585154"/>
                  </a:ext>
                </a:extLst>
              </a:tr>
              <a:tr h="1021055">
                <a:tc>
                  <a:txBody>
                    <a:bodyPr/>
                    <a:lstStyle/>
                    <a:p>
                      <a:pPr fontAlgn="base">
                        <a:lnSpc>
                          <a:spcPct val="115000"/>
                        </a:lnSpc>
                        <a:spcBef>
                          <a:spcPts val="600"/>
                        </a:spcBef>
                        <a:spcAft>
                          <a:spcPts val="600"/>
                        </a:spcAft>
                      </a:pPr>
                      <a:r>
                        <a:rPr lang="es-ES" sz="800">
                          <a:effectLst/>
                        </a:rPr>
                        <a:t>Político</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Leyes del ministerio de salud</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Eliminación de ventajas</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El decreto 056 del 14 regulo los alcances que podían tener las empresas que ofrecían el SOAT con respecto a los servicios ofrecidos. Esto causo que las empresas que tenían como ventaja ofrecer más servicios al comprarles el SOAT perdieran dichas ventajas con respecto a sus competidores.</a:t>
                      </a:r>
                      <a:r>
                        <a:rPr lang="es-CO" sz="800">
                          <a:effectLst/>
                        </a:rPr>
                        <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6043359"/>
                  </a:ext>
                </a:extLst>
              </a:tr>
              <a:tr h="612632">
                <a:tc>
                  <a:txBody>
                    <a:bodyPr/>
                    <a:lstStyle/>
                    <a:p>
                      <a:pPr fontAlgn="base">
                        <a:lnSpc>
                          <a:spcPct val="115000"/>
                        </a:lnSpc>
                        <a:spcBef>
                          <a:spcPts val="600"/>
                        </a:spcBef>
                        <a:spcAft>
                          <a:spcPts val="600"/>
                        </a:spcAft>
                      </a:pPr>
                      <a:r>
                        <a:rPr lang="es-ES" sz="800">
                          <a:effectLst/>
                        </a:rPr>
                        <a:t>Económico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Tarifas y regulaciones del estado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Competencia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Debido a que los precios son fijos y son colocados por el gobierno, por lo tanto, las empresas dedicadas al SOAT solo pueden competir con la participación en el mercado que tengan.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7074595"/>
                  </a:ext>
                </a:extLst>
              </a:tr>
              <a:tr h="612632">
                <a:tc>
                  <a:txBody>
                    <a:bodyPr/>
                    <a:lstStyle/>
                    <a:p>
                      <a:pPr fontAlgn="base">
                        <a:lnSpc>
                          <a:spcPct val="115000"/>
                        </a:lnSpc>
                        <a:spcBef>
                          <a:spcPts val="600"/>
                        </a:spcBef>
                        <a:spcAft>
                          <a:spcPts val="600"/>
                        </a:spcAft>
                      </a:pPr>
                      <a:r>
                        <a:rPr lang="es-ES" sz="800">
                          <a:effectLst/>
                        </a:rPr>
                        <a:t>Social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Porcentaje de vehículos en Colombia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Tamaño del mercado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Cada año crece el número de vehículos en Colombia con una tasa de crecimiento de 7.9% anual, gracias a esto, el tamaño del mercado del SOAT tiene un gran crecimiento.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96812864"/>
                  </a:ext>
                </a:extLst>
              </a:tr>
              <a:tr h="680702">
                <a:tc>
                  <a:txBody>
                    <a:bodyPr/>
                    <a:lstStyle/>
                    <a:p>
                      <a:pPr fontAlgn="base">
                        <a:lnSpc>
                          <a:spcPct val="115000"/>
                        </a:lnSpc>
                        <a:spcBef>
                          <a:spcPts val="600"/>
                        </a:spcBef>
                        <a:spcAft>
                          <a:spcPts val="600"/>
                        </a:spcAft>
                      </a:pPr>
                      <a:r>
                        <a:rPr lang="es-ES" sz="800">
                          <a:effectLst/>
                        </a:rPr>
                        <a:t>Social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Informalidad y abstención del SOAT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Participación del mercado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A pesar de tener un gran tamaño de mercado, el porcentaje de vehículos que no poseen SOAT es un 48%, además, de aquellos que lo poseen un 30% lo compra de manera informal o ilegal.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37900621"/>
                  </a:ext>
                </a:extLst>
              </a:tr>
              <a:tr h="952984">
                <a:tc>
                  <a:txBody>
                    <a:bodyPr/>
                    <a:lstStyle/>
                    <a:p>
                      <a:pPr fontAlgn="base">
                        <a:lnSpc>
                          <a:spcPct val="115000"/>
                        </a:lnSpc>
                        <a:spcBef>
                          <a:spcPts val="600"/>
                        </a:spcBef>
                        <a:spcAft>
                          <a:spcPts val="600"/>
                        </a:spcAft>
                      </a:pPr>
                      <a:r>
                        <a:rPr lang="es-ES" sz="800">
                          <a:effectLst/>
                        </a:rPr>
                        <a:t>Tecnológico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RUNT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Regulación de procesos, publicidad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Todas las aseguradoras que vendan el SOAT deben seguir los procesos de registro de un automóvil pactado en el RUNT, adicionalmente, como el SOAT ahora es de formato digital, las empresas deben realizar publicidad en internet para obtener una mayor cantidad de clientes.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32511858"/>
                  </a:ext>
                </a:extLst>
              </a:tr>
              <a:tr h="884915">
                <a:tc>
                  <a:txBody>
                    <a:bodyPr/>
                    <a:lstStyle/>
                    <a:p>
                      <a:pPr fontAlgn="base">
                        <a:lnSpc>
                          <a:spcPct val="115000"/>
                        </a:lnSpc>
                        <a:spcBef>
                          <a:spcPts val="600"/>
                        </a:spcBef>
                        <a:spcAft>
                          <a:spcPts val="600"/>
                        </a:spcAft>
                      </a:pPr>
                      <a:r>
                        <a:rPr lang="es-ES" sz="800">
                          <a:effectLst/>
                        </a:rPr>
                        <a:t>Tecnológico, Social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Servicios posventa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a:effectLst/>
                        </a:rPr>
                        <a:t>Impacto en el mercado </a:t>
                      </a:r>
                      <a:endParaRPr lang="es-CO" sz="70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tc>
                  <a:txBody>
                    <a:bodyPr/>
                    <a:lstStyle/>
                    <a:p>
                      <a:pPr fontAlgn="base">
                        <a:lnSpc>
                          <a:spcPct val="115000"/>
                        </a:lnSpc>
                        <a:spcBef>
                          <a:spcPts val="600"/>
                        </a:spcBef>
                        <a:spcAft>
                          <a:spcPts val="600"/>
                        </a:spcAft>
                      </a:pPr>
                      <a:r>
                        <a:rPr lang="es-ES" sz="800" dirty="0">
                          <a:effectLst/>
                        </a:rPr>
                        <a:t>Muy pocas empresas tienen seguimiento de usuarios después de que compran el SOAT, por ende, a la población solo le importa obtener el SOAT, planes como "actualizarse con el SOAT" han fracasado generando un impacto negativo a las empresas. </a:t>
                      </a:r>
                      <a:endParaRPr lang="es-CO"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29976923"/>
                  </a:ext>
                </a:extLst>
              </a:tr>
            </a:tbl>
          </a:graphicData>
        </a:graphic>
      </p:graphicFrame>
      <p:sp>
        <p:nvSpPr>
          <p:cNvPr id="4" name="Marcador de fecha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uadroTexto 6">
            <a:extLst>
              <a:ext uri="{FF2B5EF4-FFF2-40B4-BE49-F238E27FC236}">
                <a16:creationId xmlns:a16="http://schemas.microsoft.com/office/drawing/2014/main" id="{9B340C66-803F-40F5-9C7A-EF7FE71E5D08}"/>
              </a:ext>
            </a:extLst>
          </p:cNvPr>
          <p:cNvSpPr txBox="1"/>
          <p:nvPr/>
        </p:nvSpPr>
        <p:spPr>
          <a:xfrm>
            <a:off x="4321387" y="457"/>
            <a:ext cx="3163045" cy="646331"/>
          </a:xfrm>
          <a:prstGeom prst="rect">
            <a:avLst/>
          </a:prstGeom>
          <a:noFill/>
        </p:spPr>
        <p:txBody>
          <a:bodyPr wrap="none" rtlCol="0">
            <a:spAutoFit/>
          </a:bodyPr>
          <a:lstStyle/>
          <a:p>
            <a:r>
              <a:rPr lang="es-CO" sz="3600" dirty="0"/>
              <a:t>ANÁLISIS PEST</a:t>
            </a:r>
          </a:p>
        </p:txBody>
      </p:sp>
    </p:spTree>
    <p:extLst>
      <p:ext uri="{BB962C8B-B14F-4D97-AF65-F5344CB8AC3E}">
        <p14:creationId xmlns:p14="http://schemas.microsoft.com/office/powerpoint/2010/main" val="180168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dirty="0"/>
              <a:t>Modelo legal</a:t>
            </a:r>
          </a:p>
          <a:p>
            <a:pPr>
              <a:buFont typeface="+mj-lt"/>
              <a:buAutoNum type="arabicPeriod"/>
            </a:pPr>
            <a:r>
              <a:rPr lang="es-CO" dirty="0"/>
              <a:t>Análisis financiero y de mercado</a:t>
            </a:r>
            <a:endParaRPr lang="es-CO" b="1" dirty="0"/>
          </a:p>
          <a:p>
            <a:pPr>
              <a:buFont typeface="+mj-lt"/>
              <a:buAutoNum type="arabicPeriod"/>
            </a:pPr>
            <a:r>
              <a:rPr lang="es-CO" dirty="0"/>
              <a:t>Análisis DOFA</a:t>
            </a:r>
          </a:p>
          <a:p>
            <a:pPr>
              <a:buFont typeface="+mj-lt"/>
              <a:buAutoNum type="arabicPeriod"/>
            </a:pPr>
            <a:r>
              <a:rPr lang="es-CO" dirty="0"/>
              <a:t>Análisis PEST</a:t>
            </a:r>
          </a:p>
          <a:p>
            <a:pPr>
              <a:buFont typeface="+mj-lt"/>
              <a:buAutoNum type="arabicPeriod"/>
            </a:pPr>
            <a:r>
              <a:rPr lang="es-CO" b="1" dirty="0">
                <a:solidFill>
                  <a:schemeClr val="accent3">
                    <a:lumMod val="75000"/>
                  </a:schemeClr>
                </a:solidFill>
              </a:rPr>
              <a:t>Análisis de fuerzas de </a:t>
            </a:r>
            <a:r>
              <a:rPr lang="es-CO" b="1" dirty="0" err="1">
                <a:solidFill>
                  <a:schemeClr val="accent3">
                    <a:lumMod val="75000"/>
                  </a:schemeClr>
                </a:solidFill>
              </a:rPr>
              <a:t>Porter</a:t>
            </a:r>
            <a:endParaRPr lang="es-CO" b="1" dirty="0">
              <a:solidFill>
                <a:schemeClr val="accent3">
                  <a:lumMod val="75000"/>
                </a:schemeClr>
              </a:solidFill>
            </a:endParaRPr>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0004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Análisis de Fuerzas de Porter</a:t>
            </a:r>
          </a:p>
        </p:txBody>
      </p:sp>
      <p:sp>
        <p:nvSpPr>
          <p:cNvPr id="3" name="Marcador de contenido 2"/>
          <p:cNvSpPr>
            <a:spLocks noGrp="1"/>
          </p:cNvSpPr>
          <p:nvPr>
            <p:ph idx="1"/>
          </p:nvPr>
        </p:nvSpPr>
        <p:spPr>
          <a:xfrm>
            <a:off x="1819373" y="1536569"/>
            <a:ext cx="9685239" cy="4374653"/>
          </a:xfrm>
        </p:spPr>
        <p:txBody>
          <a:bodyPr>
            <a:normAutofit fontScale="32500" lnSpcReduction="20000"/>
          </a:bodyPr>
          <a:lstStyle/>
          <a:p>
            <a:r>
              <a:rPr lang="es-CO" sz="3700" b="1" i="1" dirty="0"/>
              <a:t>Clientes</a:t>
            </a:r>
            <a:endParaRPr lang="es-CO" sz="3700" b="1" dirty="0"/>
          </a:p>
          <a:p>
            <a:pPr lvl="0"/>
            <a:r>
              <a:rPr lang="es-CO" sz="3700" dirty="0"/>
              <a:t>El SOAT por ser un seguro el cual está reglamentado y exigido. Es vendido por terceros y regulado por el gobierno, lo cual permite a estos terceros avalados poner un precio competitivo. De esta manera, es posible para los clientes decidir en qué empresa lo compran, aunque estén contratando algo muy parecido por las regulaciones establecidas por el gobierno.</a:t>
            </a:r>
          </a:p>
          <a:p>
            <a:r>
              <a:rPr lang="es-CO" sz="3700" b="1" i="1" dirty="0"/>
              <a:t>Proveedores</a:t>
            </a:r>
            <a:endParaRPr lang="es-CO" sz="3700" b="1" dirty="0"/>
          </a:p>
          <a:p>
            <a:pPr lvl="0"/>
            <a:r>
              <a:rPr lang="es-CO" sz="3700" dirty="0"/>
              <a:t>La fuerza de los proveedores del SOAT es débil, esto se da desde que existe el SOAT digital ya no se depende de los proveedores del papel especial sobre el cual se imprimía el seguro.</a:t>
            </a:r>
          </a:p>
          <a:p>
            <a:r>
              <a:rPr lang="es-CO" sz="3700" b="1" i="1" dirty="0"/>
              <a:t>Productos sustitutos</a:t>
            </a:r>
            <a:endParaRPr lang="es-CO" sz="3700" b="1" dirty="0"/>
          </a:p>
          <a:p>
            <a:pPr lvl="0"/>
            <a:r>
              <a:rPr lang="es-CO" sz="3700" dirty="0"/>
              <a:t>No existen productos sustitutos para el SOAT, ya que el mismo es mandado por ley. Aun con las normas, existe un porcentaje de colombianos que no lo tienen y optan por usar otros seguros o directamente andar sin seguro vehicular.</a:t>
            </a:r>
          </a:p>
          <a:p>
            <a:r>
              <a:rPr lang="es-CO" sz="3700" b="1" i="1" dirty="0"/>
              <a:t>Nuevos competidores </a:t>
            </a:r>
            <a:endParaRPr lang="es-CO" sz="3700" b="1" dirty="0"/>
          </a:p>
          <a:p>
            <a:pPr lvl="0"/>
            <a:r>
              <a:rPr lang="es-CO" sz="3700" dirty="0"/>
              <a:t>El riesgo asociado a entrada de nuevos competidores es bastante débil, esto se da por que el SOAT es mandado por ley, lo cual hace que la posibilidad de nuevos entrantes deba ser amparada por ley como un reemplazo u opción para poder competir.</a:t>
            </a:r>
          </a:p>
          <a:p>
            <a:r>
              <a:rPr lang="es-CO" sz="3700" b="1" i="1" dirty="0"/>
              <a:t>Rivalidad entre competidores</a:t>
            </a:r>
            <a:endParaRPr lang="es-CO" sz="3700" b="1" dirty="0"/>
          </a:p>
          <a:p>
            <a:pPr lvl="0"/>
            <a:r>
              <a:rPr lang="es-CO" sz="3700" dirty="0"/>
              <a:t>Los competidores del SOAT son débiles, esto se da por que el SOAT está amparado por ley, lo cual hace que este se pueda complementar, pero no reemplazar por otros productos con la finalidad de brindar seguros de accidentes.</a:t>
            </a:r>
          </a:p>
          <a:p>
            <a:pPr lvl="0"/>
            <a:endParaRPr lang="es-CO" dirty="0"/>
          </a:p>
          <a:p>
            <a:endParaRPr lang="es-CO" dirty="0"/>
          </a:p>
        </p:txBody>
      </p:sp>
      <p:sp>
        <p:nvSpPr>
          <p:cNvPr id="4" name="Marcador de fecha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3101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dirty="0"/>
              <a:t>Modelo legal</a:t>
            </a:r>
          </a:p>
          <a:p>
            <a:pPr>
              <a:buFont typeface="+mj-lt"/>
              <a:buAutoNum type="arabicPeriod"/>
            </a:pPr>
            <a:r>
              <a:rPr lang="es-CO" dirty="0"/>
              <a:t>Análisis financiero y de mercado</a:t>
            </a:r>
            <a:endParaRPr lang="es-CO" b="1" dirty="0"/>
          </a:p>
          <a:p>
            <a:pPr>
              <a:buFont typeface="+mj-lt"/>
              <a:buAutoNum type="arabicPeriod"/>
            </a:pPr>
            <a:r>
              <a:rPr lang="es-CO" dirty="0"/>
              <a:t>Análisis DOFA</a:t>
            </a:r>
          </a:p>
          <a:p>
            <a:pPr>
              <a:buFont typeface="+mj-lt"/>
              <a:buAutoNum type="arabicPeriod"/>
            </a:pPr>
            <a:r>
              <a:rPr lang="es-CO" dirty="0"/>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b="1" dirty="0">
                <a:solidFill>
                  <a:schemeClr val="accent3">
                    <a:lumMod val="75000"/>
                  </a:schemeClr>
                </a:solidFill>
              </a:rPr>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45030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280890"/>
          </a:xfrm>
        </p:spPr>
        <p:txBody>
          <a:bodyPr/>
          <a:lstStyle/>
          <a:p>
            <a:r>
              <a:rPr lang="es-CO"/>
              <a:t>Análisis Ciclo de Vida SOAT</a:t>
            </a:r>
            <a:endParaRPr lang="es-CO" dirty="0"/>
          </a:p>
        </p:txBody>
      </p:sp>
      <p:sp>
        <p:nvSpPr>
          <p:cNvPr id="4" name="Marcador de fecha 3"/>
          <p:cNvSpPr>
            <a:spLocks noGrp="1"/>
          </p:cNvSpPr>
          <p:nvPr>
            <p:ph type="dt" sz="half" idx="10"/>
          </p:nvPr>
        </p:nvSpPr>
        <p:spPr>
          <a:xfrm>
            <a:off x="10361612" y="6130437"/>
            <a:ext cx="1146283" cy="370396"/>
          </a:xfrm>
        </p:spPr>
        <p:txBody>
          <a:bodyPr/>
          <a:lstStyle/>
          <a:p>
            <a:fld id="{7081C241-2F12-488C-B4B3-2E28F6980106}" type="datetime1">
              <a:rPr lang="es-CO" smtClean="0"/>
              <a:t>12/04/2018</a:t>
            </a:fld>
            <a:endParaRPr lang="en-US" dirty="0"/>
          </a:p>
        </p:txBody>
      </p:sp>
      <p:sp>
        <p:nvSpPr>
          <p:cNvPr id="5" name="Marcador de número de diapositiva 4"/>
          <p:cNvSpPr>
            <a:spLocks noGrp="1"/>
          </p:cNvSpPr>
          <p:nvPr>
            <p:ph type="sldNum" sz="quarter" idx="12"/>
          </p:nvPr>
        </p:nvSpPr>
        <p:spPr>
          <a:xfrm>
            <a:off x="531812" y="787782"/>
            <a:ext cx="779767" cy="365125"/>
          </a:xfrm>
        </p:spPr>
        <p:txBody>
          <a:bodyPr/>
          <a:lstStyle/>
          <a:p>
            <a:fld id="{D57F1E4F-1CFF-5643-939E-217C01CDF565}" type="slidenum">
              <a:rPr lang="en-US" smtClean="0"/>
              <a:pPr/>
              <a:t>19</a:t>
            </a:fld>
            <a:endParaRPr lang="en-US" dirty="0"/>
          </a:p>
        </p:txBody>
      </p:sp>
      <p:pic>
        <p:nvPicPr>
          <p:cNvPr id="6" name="Imagen 5">
            <a:extLst>
              <a:ext uri="{FF2B5EF4-FFF2-40B4-BE49-F238E27FC236}">
                <a16:creationId xmlns:a16="http://schemas.microsoft.com/office/drawing/2014/main" id="{61BD4662-BE36-4955-9887-0F40135ED2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9200" y="1673978"/>
            <a:ext cx="5661599" cy="3840702"/>
          </a:xfrm>
          <a:prstGeom prst="rect">
            <a:avLst/>
          </a:prstGeom>
          <a:noFill/>
        </p:spPr>
      </p:pic>
      <p:pic>
        <p:nvPicPr>
          <p:cNvPr id="7" name="Imagen 6">
            <a:extLst>
              <a:ext uri="{FF2B5EF4-FFF2-40B4-BE49-F238E27FC236}">
                <a16:creationId xmlns:a16="http://schemas.microsoft.com/office/drawing/2014/main" id="{84C0D5E0-49A5-4563-BB85-1C9056A18937}"/>
              </a:ext>
            </a:extLst>
          </p:cNvPr>
          <p:cNvPicPr/>
          <p:nvPr/>
        </p:nvPicPr>
        <p:blipFill>
          <a:blip r:embed="rId3">
            <a:extLst>
              <a:ext uri="{28A0092B-C50C-407E-A947-70E740481C1C}">
                <a14:useLocalDpi xmlns:a14="http://schemas.microsoft.com/office/drawing/2010/main" val="0"/>
              </a:ext>
            </a:extLst>
          </a:blip>
          <a:stretch>
            <a:fillRect/>
          </a:stretch>
        </p:blipFill>
        <p:spPr>
          <a:xfrm>
            <a:off x="6495068" y="1673978"/>
            <a:ext cx="5281771" cy="4201285"/>
          </a:xfrm>
          <a:prstGeom prst="rect">
            <a:avLst/>
          </a:prstGeom>
        </p:spPr>
      </p:pic>
    </p:spTree>
    <p:extLst>
      <p:ext uri="{BB962C8B-B14F-4D97-AF65-F5344CB8AC3E}">
        <p14:creationId xmlns:p14="http://schemas.microsoft.com/office/powerpoint/2010/main" val="362408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dirty="0"/>
              <a:t>Modelo legal</a:t>
            </a:r>
          </a:p>
          <a:p>
            <a:pPr>
              <a:buFont typeface="+mj-lt"/>
              <a:buAutoNum type="arabicPeriod"/>
            </a:pPr>
            <a:r>
              <a:rPr lang="es-CO" dirty="0"/>
              <a:t>Análisis financiero y de mercado</a:t>
            </a:r>
            <a:endParaRPr lang="es-CO" b="1" dirty="0"/>
          </a:p>
          <a:p>
            <a:pPr>
              <a:buFont typeface="+mj-lt"/>
              <a:buAutoNum type="arabicPeriod"/>
            </a:pPr>
            <a:r>
              <a:rPr lang="es-CO" dirty="0"/>
              <a:t>Análisis DOFA</a:t>
            </a:r>
          </a:p>
          <a:p>
            <a:pPr>
              <a:buFont typeface="+mj-lt"/>
              <a:buAutoNum type="arabicPeriod"/>
            </a:pPr>
            <a:r>
              <a:rPr lang="es-CO" dirty="0"/>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6166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b="1" dirty="0">
                <a:solidFill>
                  <a:schemeClr val="accent3">
                    <a:lumMod val="75000"/>
                  </a:schemeClr>
                </a:solidFill>
              </a:rPr>
              <a:t>Modelo de negocio del SOAT</a:t>
            </a:r>
          </a:p>
          <a:p>
            <a:pPr>
              <a:buFont typeface="+mj-lt"/>
              <a:buAutoNum type="arabicPeriod"/>
            </a:pPr>
            <a:r>
              <a:rPr lang="es-CO" dirty="0"/>
              <a:t>Modelo legal</a:t>
            </a:r>
          </a:p>
          <a:p>
            <a:pPr>
              <a:buFont typeface="+mj-lt"/>
              <a:buAutoNum type="arabicPeriod"/>
            </a:pPr>
            <a:r>
              <a:rPr lang="es-CO" dirty="0"/>
              <a:t>Análisis financiero y de mercado</a:t>
            </a:r>
            <a:endParaRPr lang="es-CO" b="1" dirty="0"/>
          </a:p>
          <a:p>
            <a:pPr>
              <a:buFont typeface="+mj-lt"/>
              <a:buAutoNum type="arabicPeriod"/>
            </a:pPr>
            <a:r>
              <a:rPr lang="es-CO" dirty="0"/>
              <a:t>Análisis DOFA</a:t>
            </a:r>
          </a:p>
          <a:p>
            <a:pPr>
              <a:buFont typeface="+mj-lt"/>
              <a:buAutoNum type="arabicPeriod"/>
            </a:pPr>
            <a:r>
              <a:rPr lang="es-CO" dirty="0"/>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6575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7D3502-15D7-40E3-8799-AADA72E46B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84DC666-97B4-4AC4-9916-A1936C2F6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43">
            <a:extLst>
              <a:ext uri="{FF2B5EF4-FFF2-40B4-BE49-F238E27FC236}">
                <a16:creationId xmlns:a16="http://schemas.microsoft.com/office/drawing/2014/main" id="{4EEFCCD7-9BFF-47EA-9C91-94E380FD80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9" name="Picture 3" descr="C:\Users\mp.franco10\AppData\Local\Microsoft\Windows\INetCache\Content.Word\modeloclientes.png">
            <a:extLst>
              <a:ext uri="{FF2B5EF4-FFF2-40B4-BE49-F238E27FC236}">
                <a16:creationId xmlns:a16="http://schemas.microsoft.com/office/drawing/2014/main" id="{79B9D021-6FAB-4FA6-9456-E79F7A9D702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619543" y="950782"/>
            <a:ext cx="6953577" cy="4631368"/>
          </a:xfrm>
          <a:prstGeom prst="rect">
            <a:avLst/>
          </a:prstGeom>
          <a:noFill/>
        </p:spPr>
      </p:pic>
      <p:sp>
        <p:nvSpPr>
          <p:cNvPr id="2" name="Título 1"/>
          <p:cNvSpPr>
            <a:spLocks noGrp="1"/>
          </p:cNvSpPr>
          <p:nvPr>
            <p:ph type="title"/>
          </p:nvPr>
        </p:nvSpPr>
        <p:spPr>
          <a:xfrm>
            <a:off x="576072" y="2636519"/>
            <a:ext cx="3650279" cy="1259894"/>
          </a:xfrm>
        </p:spPr>
        <p:txBody>
          <a:bodyPr>
            <a:normAutofit/>
          </a:bodyPr>
          <a:lstStyle/>
          <a:p>
            <a:r>
              <a:rPr lang="es-CO" dirty="0"/>
              <a:t>Metamodelos de clientes</a:t>
            </a:r>
          </a:p>
        </p:txBody>
      </p:sp>
      <p:sp>
        <p:nvSpPr>
          <p:cNvPr id="4" name="Marcador de fecha 3"/>
          <p:cNvSpPr>
            <a:spLocks noGrp="1"/>
          </p:cNvSpPr>
          <p:nvPr>
            <p:ph type="dt" sz="half" idx="10"/>
          </p:nvPr>
        </p:nvSpPr>
        <p:spPr>
          <a:xfrm>
            <a:off x="10361612" y="6130437"/>
            <a:ext cx="1146283" cy="370396"/>
          </a:xfrm>
        </p:spPr>
        <p:txBody>
          <a:bodyPr>
            <a:normAutofit/>
          </a:bodyPr>
          <a:lstStyle/>
          <a:p>
            <a:pPr>
              <a:spcAft>
                <a:spcPts val="600"/>
              </a:spcAft>
            </a:pPr>
            <a:fld id="{7081C241-2F12-488C-B4B3-2E28F6980106}" type="datetime1">
              <a:rPr lang="es-CO" smtClean="0"/>
              <a:pPr>
                <a:spcAft>
                  <a:spcPts val="600"/>
                </a:spcAft>
              </a:pPr>
              <a:t>12/04/2018</a:t>
            </a:fld>
            <a:endParaRPr lang="en-US"/>
          </a:p>
        </p:txBody>
      </p:sp>
      <p:sp>
        <p:nvSpPr>
          <p:cNvPr id="5" name="Marcador de número de diapositiva 4"/>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a:t>
            </a:fld>
            <a:endParaRPr lang="en-US" sz="1900"/>
          </a:p>
        </p:txBody>
      </p:sp>
    </p:spTree>
    <p:extLst>
      <p:ext uri="{BB962C8B-B14F-4D97-AF65-F5344CB8AC3E}">
        <p14:creationId xmlns:p14="http://schemas.microsoft.com/office/powerpoint/2010/main" val="260691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7D3502-15D7-40E3-8799-AADA72E46B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A84DC666-97B4-4AC4-9916-A1936C2F6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43">
            <a:extLst>
              <a:ext uri="{FF2B5EF4-FFF2-40B4-BE49-F238E27FC236}">
                <a16:creationId xmlns:a16="http://schemas.microsoft.com/office/drawing/2014/main" id="{4EEFCCD7-9BFF-47EA-9C91-94E380FD80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9" name="Picture 4">
            <a:extLst>
              <a:ext uri="{FF2B5EF4-FFF2-40B4-BE49-F238E27FC236}">
                <a16:creationId xmlns:a16="http://schemas.microsoft.com/office/drawing/2014/main" id="{DA533ABD-844E-4F04-8A97-6F06BD936BC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619543" y="1136554"/>
            <a:ext cx="6953577" cy="42598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ítulo 1">
            <a:extLst>
              <a:ext uri="{FF2B5EF4-FFF2-40B4-BE49-F238E27FC236}">
                <a16:creationId xmlns:a16="http://schemas.microsoft.com/office/drawing/2014/main" id="{A6552E55-C5FB-44F9-91B2-3AFB9F3FD7AE}"/>
              </a:ext>
            </a:extLst>
          </p:cNvPr>
          <p:cNvSpPr>
            <a:spLocks noGrp="1"/>
          </p:cNvSpPr>
          <p:nvPr>
            <p:ph type="title"/>
          </p:nvPr>
        </p:nvSpPr>
        <p:spPr>
          <a:xfrm>
            <a:off x="610458" y="2636519"/>
            <a:ext cx="3650279" cy="1259894"/>
          </a:xfrm>
        </p:spPr>
        <p:txBody>
          <a:bodyPr>
            <a:normAutofit/>
          </a:bodyPr>
          <a:lstStyle/>
          <a:p>
            <a:r>
              <a:rPr lang="es-CO" dirty="0"/>
              <a:t>Canales de Distribución</a:t>
            </a:r>
          </a:p>
        </p:txBody>
      </p:sp>
      <p:sp>
        <p:nvSpPr>
          <p:cNvPr id="4" name="Marcador de fecha 3">
            <a:extLst>
              <a:ext uri="{FF2B5EF4-FFF2-40B4-BE49-F238E27FC236}">
                <a16:creationId xmlns:a16="http://schemas.microsoft.com/office/drawing/2014/main" id="{0B3528A9-5AF9-4D5D-93C2-BF29C18C0AFF}"/>
              </a:ext>
            </a:extLst>
          </p:cNvPr>
          <p:cNvSpPr>
            <a:spLocks noGrp="1"/>
          </p:cNvSpPr>
          <p:nvPr>
            <p:ph type="dt" sz="half" idx="10"/>
          </p:nvPr>
        </p:nvSpPr>
        <p:spPr>
          <a:xfrm>
            <a:off x="10361612" y="6130437"/>
            <a:ext cx="1146283" cy="370396"/>
          </a:xfrm>
        </p:spPr>
        <p:txBody>
          <a:bodyPr>
            <a:normAutofit/>
          </a:bodyPr>
          <a:lstStyle/>
          <a:p>
            <a:pPr>
              <a:spcAft>
                <a:spcPts val="600"/>
              </a:spcAft>
            </a:pPr>
            <a:fld id="{7081C241-2F12-488C-B4B3-2E28F6980106}" type="datetime1">
              <a:rPr lang="es-CO" smtClean="0"/>
              <a:pPr>
                <a:spcAft>
                  <a:spcPts val="600"/>
                </a:spcAft>
              </a:pPr>
              <a:t>12/04/2018</a:t>
            </a:fld>
            <a:endParaRPr lang="en-US"/>
          </a:p>
        </p:txBody>
      </p:sp>
      <p:sp>
        <p:nvSpPr>
          <p:cNvPr id="5" name="Marcador de número de diapositiva 4">
            <a:extLst>
              <a:ext uri="{FF2B5EF4-FFF2-40B4-BE49-F238E27FC236}">
                <a16:creationId xmlns:a16="http://schemas.microsoft.com/office/drawing/2014/main" id="{585E9CC8-8CA0-4382-9FD0-55EE973FB0C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a:t>
            </a:fld>
            <a:endParaRPr lang="en-US" sz="1900"/>
          </a:p>
        </p:txBody>
      </p:sp>
    </p:spTree>
    <p:extLst>
      <p:ext uri="{BB962C8B-B14F-4D97-AF65-F5344CB8AC3E}">
        <p14:creationId xmlns:p14="http://schemas.microsoft.com/office/powerpoint/2010/main" val="382351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19BB7-545D-4625-ABB3-D43F9B340FCB}"/>
              </a:ext>
            </a:extLst>
          </p:cNvPr>
          <p:cNvSpPr>
            <a:spLocks noGrp="1"/>
          </p:cNvSpPr>
          <p:nvPr>
            <p:ph type="title"/>
          </p:nvPr>
        </p:nvSpPr>
        <p:spPr>
          <a:xfrm>
            <a:off x="349346" y="2867296"/>
            <a:ext cx="3779595" cy="1280890"/>
          </a:xfrm>
        </p:spPr>
        <p:txBody>
          <a:bodyPr>
            <a:normAutofit fontScale="90000"/>
          </a:bodyPr>
          <a:lstStyle/>
          <a:p>
            <a:r>
              <a:rPr lang="es-CO" dirty="0"/>
              <a:t>Canales de relacionamiento</a:t>
            </a:r>
          </a:p>
        </p:txBody>
      </p:sp>
      <p:sp>
        <p:nvSpPr>
          <p:cNvPr id="4" name="Marcador de fecha 3">
            <a:extLst>
              <a:ext uri="{FF2B5EF4-FFF2-40B4-BE49-F238E27FC236}">
                <a16:creationId xmlns:a16="http://schemas.microsoft.com/office/drawing/2014/main" id="{D31A75B2-37B3-450A-94FC-89BE9A7885DE}"/>
              </a:ext>
            </a:extLst>
          </p:cNvPr>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Marcador de número de diapositiva 4">
            <a:extLst>
              <a:ext uri="{FF2B5EF4-FFF2-40B4-BE49-F238E27FC236}">
                <a16:creationId xmlns:a16="http://schemas.microsoft.com/office/drawing/2014/main" id="{A71D69BD-17B4-4843-ACAA-3B62ACE0F31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6">
            <a:extLst>
              <a:ext uri="{FF2B5EF4-FFF2-40B4-BE49-F238E27FC236}">
                <a16:creationId xmlns:a16="http://schemas.microsoft.com/office/drawing/2014/main" id="{39330BDA-22DB-41E7-A5B0-3AD8F1AD38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6330" y="1086022"/>
            <a:ext cx="6987642" cy="4843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170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b="1" dirty="0">
                <a:solidFill>
                  <a:schemeClr val="accent3">
                    <a:lumMod val="75000"/>
                  </a:schemeClr>
                </a:solidFill>
              </a:rPr>
              <a:t>Modelo legal</a:t>
            </a:r>
          </a:p>
          <a:p>
            <a:pPr>
              <a:buFont typeface="+mj-lt"/>
              <a:buAutoNum type="arabicPeriod"/>
            </a:pPr>
            <a:r>
              <a:rPr lang="es-CO" dirty="0"/>
              <a:t>Análisis financiero y de mercado</a:t>
            </a:r>
            <a:endParaRPr lang="es-CO" b="1" dirty="0"/>
          </a:p>
          <a:p>
            <a:pPr>
              <a:buFont typeface="+mj-lt"/>
              <a:buAutoNum type="arabicPeriod"/>
            </a:pPr>
            <a:r>
              <a:rPr lang="es-CO" dirty="0"/>
              <a:t>Análisis DOFA</a:t>
            </a:r>
          </a:p>
          <a:p>
            <a:pPr>
              <a:buFont typeface="+mj-lt"/>
              <a:buAutoNum type="arabicPeriod"/>
            </a:pPr>
            <a:r>
              <a:rPr lang="es-CO" dirty="0"/>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63619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Leyes que regulan el SOAT</a:t>
            </a:r>
          </a:p>
        </p:txBody>
      </p:sp>
      <p:sp>
        <p:nvSpPr>
          <p:cNvPr id="3" name="Marcador de contenido 2"/>
          <p:cNvSpPr>
            <a:spLocks noGrp="1"/>
          </p:cNvSpPr>
          <p:nvPr>
            <p:ph idx="1"/>
          </p:nvPr>
        </p:nvSpPr>
        <p:spPr/>
        <p:txBody>
          <a:bodyPr/>
          <a:lstStyle/>
          <a:p>
            <a:pPr lvl="0"/>
            <a:r>
              <a:rPr lang="es-ES" dirty="0"/>
              <a:t>RESOLUCIÓN NÚMERO 0001155 DE 2014: Resolución que define reglas para las máquinas agrícolas, industriales y de construcción autopropulsada. Habla sobre el sistema RUNT y las reglas que deben seguir estos vehículos.</a:t>
            </a:r>
            <a:endParaRPr lang="es-CO" dirty="0"/>
          </a:p>
          <a:p>
            <a:pPr lvl="0"/>
            <a:r>
              <a:rPr lang="es-ES" dirty="0"/>
              <a:t>RESOLUCIÓN NÚMERO 0001565 DE 2014: Resolución que habla del plan estratégico de Seguridad Vial. Afecta al negocio en su punto 8.2, hablando de Seguros en vehículos. Tiene la información básica que se debe tener del vehículo, además de los procesos de inspección.</a:t>
            </a:r>
            <a:endParaRPr lang="es-CO" dirty="0"/>
          </a:p>
          <a:p>
            <a:r>
              <a:rPr lang="es-ES" dirty="0"/>
              <a:t>RESOLUCIÓN NÚMERO 5426 DE 2015: Modifica el artículo 4 a de la resolución 1231 del mismo año. Es decir, los requerimientos de pólizas y seguros expedidos que incluyen al SOAT.</a:t>
            </a:r>
            <a:endParaRPr lang="es-CO" dirty="0"/>
          </a:p>
          <a:p>
            <a:endParaRPr lang="es-CO" dirty="0"/>
          </a:p>
        </p:txBody>
      </p:sp>
      <p:sp>
        <p:nvSpPr>
          <p:cNvPr id="4" name="Marcador de fecha 3"/>
          <p:cNvSpPr>
            <a:spLocks noGrp="1"/>
          </p:cNvSpPr>
          <p:nvPr>
            <p:ph type="dt" sz="half" idx="10"/>
          </p:nvPr>
        </p:nvSpPr>
        <p:spPr/>
        <p:txBody>
          <a:bodyPr/>
          <a:lstStyle/>
          <a:p>
            <a:fld id="{7081C241-2F12-488C-B4B3-2E28F6980106}" type="datetime1">
              <a:rPr lang="es-CO" smtClean="0"/>
              <a:t>12/04/2018</a:t>
            </a:fld>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2537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09ED-8B8C-40C0-AA4C-4A61677994F2}"/>
              </a:ext>
            </a:extLst>
          </p:cNvPr>
          <p:cNvSpPr>
            <a:spLocks noGrp="1"/>
          </p:cNvSpPr>
          <p:nvPr>
            <p:ph type="title"/>
          </p:nvPr>
        </p:nvSpPr>
        <p:spPr/>
        <p:txBody>
          <a:bodyPr/>
          <a:lstStyle/>
          <a:p>
            <a:r>
              <a:rPr lang="es-CO" dirty="0"/>
              <a:t>Agenda</a:t>
            </a:r>
          </a:p>
        </p:txBody>
      </p:sp>
      <p:sp>
        <p:nvSpPr>
          <p:cNvPr id="3" name="Content Placeholder 2">
            <a:extLst>
              <a:ext uri="{FF2B5EF4-FFF2-40B4-BE49-F238E27FC236}">
                <a16:creationId xmlns:a16="http://schemas.microsoft.com/office/drawing/2014/main" id="{B06BB5A9-4398-4E8F-8131-92CB9377132B}"/>
              </a:ext>
            </a:extLst>
          </p:cNvPr>
          <p:cNvSpPr>
            <a:spLocks noGrp="1"/>
          </p:cNvSpPr>
          <p:nvPr>
            <p:ph idx="1"/>
          </p:nvPr>
        </p:nvSpPr>
        <p:spPr/>
        <p:txBody>
          <a:bodyPr/>
          <a:lstStyle/>
          <a:p>
            <a:pPr>
              <a:buFont typeface="+mj-lt"/>
              <a:buAutoNum type="arabicPeriod"/>
            </a:pPr>
            <a:r>
              <a:rPr lang="es-CO" dirty="0"/>
              <a:t>Modelo de negocio del SOAT</a:t>
            </a:r>
          </a:p>
          <a:p>
            <a:pPr>
              <a:buFont typeface="+mj-lt"/>
              <a:buAutoNum type="arabicPeriod"/>
            </a:pPr>
            <a:r>
              <a:rPr lang="es-CO" dirty="0"/>
              <a:t>Modelo legal</a:t>
            </a:r>
          </a:p>
          <a:p>
            <a:pPr>
              <a:buFont typeface="+mj-lt"/>
              <a:buAutoNum type="arabicPeriod"/>
            </a:pPr>
            <a:r>
              <a:rPr lang="es-CO" b="1" dirty="0">
                <a:solidFill>
                  <a:schemeClr val="accent3">
                    <a:lumMod val="75000"/>
                  </a:schemeClr>
                </a:solidFill>
              </a:rPr>
              <a:t>Análisis financiero y de mercado</a:t>
            </a:r>
          </a:p>
          <a:p>
            <a:pPr>
              <a:buFont typeface="+mj-lt"/>
              <a:buAutoNum type="arabicPeriod"/>
            </a:pPr>
            <a:r>
              <a:rPr lang="es-CO" dirty="0"/>
              <a:t>Análisis DOFA</a:t>
            </a:r>
          </a:p>
          <a:p>
            <a:pPr>
              <a:buFont typeface="+mj-lt"/>
              <a:buAutoNum type="arabicPeriod"/>
            </a:pPr>
            <a:r>
              <a:rPr lang="es-CO" dirty="0"/>
              <a:t>Análisis PEST</a:t>
            </a:r>
          </a:p>
          <a:p>
            <a:pPr>
              <a:buFont typeface="+mj-lt"/>
              <a:buAutoNum type="arabicPeriod"/>
            </a:pPr>
            <a:r>
              <a:rPr lang="es-CO" dirty="0"/>
              <a:t>Análisis de fuerzas de </a:t>
            </a:r>
            <a:r>
              <a:rPr lang="es-CO" dirty="0" err="1"/>
              <a:t>Porter</a:t>
            </a:r>
            <a:endParaRPr lang="es-CO" dirty="0"/>
          </a:p>
          <a:p>
            <a:pPr>
              <a:buFont typeface="+mj-lt"/>
              <a:buAutoNum type="arabicPeriod"/>
            </a:pPr>
            <a:r>
              <a:rPr lang="es-CO" dirty="0"/>
              <a:t>Análisis de ciclo de vida del producto SOAT</a:t>
            </a:r>
          </a:p>
        </p:txBody>
      </p:sp>
      <p:sp>
        <p:nvSpPr>
          <p:cNvPr id="5" name="Date Placeholder 4">
            <a:extLst>
              <a:ext uri="{FF2B5EF4-FFF2-40B4-BE49-F238E27FC236}">
                <a16:creationId xmlns:a16="http://schemas.microsoft.com/office/drawing/2014/main" id="{A44590AC-EED7-497B-B802-D43F6913FD95}"/>
              </a:ext>
            </a:extLst>
          </p:cNvPr>
          <p:cNvSpPr>
            <a:spLocks noGrp="1"/>
          </p:cNvSpPr>
          <p:nvPr>
            <p:ph type="dt" sz="half" idx="10"/>
          </p:nvPr>
        </p:nvSpPr>
        <p:spPr/>
        <p:txBody>
          <a:bodyPr/>
          <a:lstStyle/>
          <a:p>
            <a:fld id="{86B53A7B-0F65-4048-A9ED-018C2546A72D}" type="datetime1">
              <a:rPr lang="es-CO" smtClean="0"/>
              <a:t>12/04/2018</a:t>
            </a:fld>
            <a:endParaRPr lang="en-US" dirty="0"/>
          </a:p>
        </p:txBody>
      </p:sp>
      <p:sp>
        <p:nvSpPr>
          <p:cNvPr id="4" name="Slide Number Placeholder 3">
            <a:extLst>
              <a:ext uri="{FF2B5EF4-FFF2-40B4-BE49-F238E27FC236}">
                <a16:creationId xmlns:a16="http://schemas.microsoft.com/office/drawing/2014/main" id="{CBB26DDA-72C2-4064-8626-8F26C5B0B7B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33201877"/>
      </p:ext>
    </p:extLst>
  </p:cSld>
  <p:clrMapOvr>
    <a:masterClrMapping/>
  </p:clrMapOvr>
</p:sld>
</file>

<file path=ppt/theme/theme1.xml><?xml version="1.0" encoding="utf-8"?>
<a:theme xmlns:a="http://schemas.openxmlformats.org/drawingml/2006/main" name="Espiral">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313</TotalTime>
  <Words>915</Words>
  <Application>Microsoft Office PowerPoint</Application>
  <PresentationFormat>Panorámica</PresentationFormat>
  <Paragraphs>178</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Century Gothic</vt:lpstr>
      <vt:lpstr>Symbol</vt:lpstr>
      <vt:lpstr>Times New Roman</vt:lpstr>
      <vt:lpstr>Wingdings 3</vt:lpstr>
      <vt:lpstr>Espiral</vt:lpstr>
      <vt:lpstr>ISIS-2403 Arquitectura Empresarial  Taller No. 4</vt:lpstr>
      <vt:lpstr>Agenda</vt:lpstr>
      <vt:lpstr>Agenda</vt:lpstr>
      <vt:lpstr>Metamodelos de clientes</vt:lpstr>
      <vt:lpstr>Canales de Distribución</vt:lpstr>
      <vt:lpstr>Canales de relacionamiento</vt:lpstr>
      <vt:lpstr>Agenda</vt:lpstr>
      <vt:lpstr>Leyes que regulan el SOAT</vt:lpstr>
      <vt:lpstr>Agenda</vt:lpstr>
      <vt:lpstr>Análisis Financiero</vt:lpstr>
      <vt:lpstr>Análisis de Mercado</vt:lpstr>
      <vt:lpstr>Agenda</vt:lpstr>
      <vt:lpstr>Presentación de PowerPoint</vt:lpstr>
      <vt:lpstr>Agenda</vt:lpstr>
      <vt:lpstr>Presentación de PowerPoint</vt:lpstr>
      <vt:lpstr>Agenda</vt:lpstr>
      <vt:lpstr>Análisis de Fuerzas de Porter</vt:lpstr>
      <vt:lpstr>Agenda</vt:lpstr>
      <vt:lpstr>Análisis Ciclo de Vida SOAT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ISIS-2403 Arquitectura Empresarial  Taller No. 1</dc:title>
  <dc:creator>Maria Paula Franco Guzman</dc:creator>
  <cp:lastModifiedBy>Daniela Reyes Bernal</cp:lastModifiedBy>
  <cp:revision>22</cp:revision>
  <dcterms:created xsi:type="dcterms:W3CDTF">2018-02-07T14:29:38Z</dcterms:created>
  <dcterms:modified xsi:type="dcterms:W3CDTF">2018-04-12T19:58:01Z</dcterms:modified>
</cp:coreProperties>
</file>