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6" r:id="rId4"/>
    <p:sldId id="285" r:id="rId5"/>
    <p:sldId id="278" r:id="rId6"/>
    <p:sldId id="281" r:id="rId7"/>
    <p:sldId id="277" r:id="rId8"/>
    <p:sldId id="280" r:id="rId9"/>
    <p:sldId id="268" r:id="rId10"/>
    <p:sldId id="263" r:id="rId11"/>
    <p:sldId id="258" r:id="rId12"/>
    <p:sldId id="279" r:id="rId13"/>
    <p:sldId id="266" r:id="rId14"/>
    <p:sldId id="287" r:id="rId15"/>
    <p:sldId id="265" r:id="rId16"/>
    <p:sldId id="272" r:id="rId17"/>
    <p:sldId id="267" r:id="rId18"/>
    <p:sldId id="271" r:id="rId19"/>
    <p:sldId id="283" r:id="rId20"/>
    <p:sldId id="276" r:id="rId21"/>
    <p:sldId id="284" r:id="rId22"/>
    <p:sldId id="28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0C29C-2494-4F9F-90A3-A88DE5AF93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740F0C-7077-4465-99C7-CAD18CB4AE4B}">
      <dgm:prSet/>
      <dgm:spPr/>
      <dgm:t>
        <a:bodyPr/>
        <a:lstStyle/>
        <a:p>
          <a:r>
            <a:rPr lang="en-AU" dirty="0"/>
            <a:t>Dataset was reduced to eliminate key missing values.</a:t>
          </a:r>
          <a:endParaRPr lang="en-US" dirty="0"/>
        </a:p>
      </dgm:t>
    </dgm:pt>
    <dgm:pt modelId="{E2170DBE-FB7A-4C00-9AA3-ABED21D3D41B}" type="parTrans" cxnId="{1621B622-630C-4B63-8BED-0F9285D46251}">
      <dgm:prSet/>
      <dgm:spPr/>
      <dgm:t>
        <a:bodyPr/>
        <a:lstStyle/>
        <a:p>
          <a:endParaRPr lang="en-US"/>
        </a:p>
      </dgm:t>
    </dgm:pt>
    <dgm:pt modelId="{A7FAF6A6-2A19-460D-B8B0-DDBA88DB29D7}" type="sibTrans" cxnId="{1621B622-630C-4B63-8BED-0F9285D46251}">
      <dgm:prSet phldrT="01" phldr="0"/>
      <dgm:spPr/>
      <dgm:t>
        <a:bodyPr/>
        <a:lstStyle/>
        <a:p>
          <a:endParaRPr lang="en-US"/>
        </a:p>
      </dgm:t>
    </dgm:pt>
    <dgm:pt modelId="{A5463BDF-82C4-4C6F-8A9B-2D6BE8D77663}">
      <dgm:prSet/>
      <dgm:spPr/>
      <dgm:t>
        <a:bodyPr/>
        <a:lstStyle/>
        <a:p>
          <a:r>
            <a:rPr lang="en-AU"/>
            <a:t>Dataset was cleaned and predictive variables analysed as inputs into the model.</a:t>
          </a:r>
          <a:endParaRPr lang="en-US" dirty="0"/>
        </a:p>
      </dgm:t>
    </dgm:pt>
    <dgm:pt modelId="{C7D52B12-9E77-4371-862C-E72BE344ED3B}" type="parTrans" cxnId="{CD71F7B1-173F-46B7-86C6-D20EF7EFDEE5}">
      <dgm:prSet/>
      <dgm:spPr/>
      <dgm:t>
        <a:bodyPr/>
        <a:lstStyle/>
        <a:p>
          <a:endParaRPr lang="en-US"/>
        </a:p>
      </dgm:t>
    </dgm:pt>
    <dgm:pt modelId="{0761A939-EBAC-49A2-95C4-93B137D8BED0}" type="sibTrans" cxnId="{CD71F7B1-173F-46B7-86C6-D20EF7EFDEE5}">
      <dgm:prSet phldrT="02" phldr="0"/>
      <dgm:spPr/>
      <dgm:t>
        <a:bodyPr/>
        <a:lstStyle/>
        <a:p>
          <a:endParaRPr lang="en-US"/>
        </a:p>
      </dgm:t>
    </dgm:pt>
    <dgm:pt modelId="{1DE7BE9C-6BAC-4A7D-95A2-9CF876762F4A}">
      <dgm:prSet/>
      <dgm:spPr/>
      <dgm:t>
        <a:bodyPr/>
        <a:lstStyle/>
        <a:p>
          <a:r>
            <a:rPr lang="en-US" dirty="0"/>
            <a:t>Outliers were </a:t>
          </a:r>
          <a:r>
            <a:rPr lang="en-US" dirty="0" err="1"/>
            <a:t>analysed</a:t>
          </a:r>
          <a:r>
            <a:rPr lang="en-US" dirty="0"/>
            <a:t> and edited if appropriate, removed if needed. </a:t>
          </a:r>
        </a:p>
      </dgm:t>
    </dgm:pt>
    <dgm:pt modelId="{3B01EAD9-1BBC-4C23-8C41-97668D64DA79}" type="parTrans" cxnId="{0F50BECC-7CDD-45BE-A184-318645465959}">
      <dgm:prSet/>
      <dgm:spPr/>
      <dgm:t>
        <a:bodyPr/>
        <a:lstStyle/>
        <a:p>
          <a:endParaRPr lang="en-AU"/>
        </a:p>
      </dgm:t>
    </dgm:pt>
    <dgm:pt modelId="{466334DA-0AB7-4466-9BC2-AC94E03E894F}" type="sibTrans" cxnId="{0F50BECC-7CDD-45BE-A184-318645465959}">
      <dgm:prSet/>
      <dgm:spPr/>
      <dgm:t>
        <a:bodyPr/>
        <a:lstStyle/>
        <a:p>
          <a:endParaRPr lang="en-AU"/>
        </a:p>
      </dgm:t>
    </dgm:pt>
    <dgm:pt modelId="{17E95DEB-3DF0-4E00-9D9E-B287C164748F}" type="pres">
      <dgm:prSet presAssocID="{F620C29C-2494-4F9F-90A3-A88DE5AF93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844198-DA99-4834-8800-FA7B0F49F1C8}" type="pres">
      <dgm:prSet presAssocID="{38740F0C-7077-4465-99C7-CAD18CB4AE4B}" presName="hierRoot1" presStyleCnt="0"/>
      <dgm:spPr/>
    </dgm:pt>
    <dgm:pt modelId="{01C5CE21-5B6C-45C6-B49F-5707A09CBDFA}" type="pres">
      <dgm:prSet presAssocID="{38740F0C-7077-4465-99C7-CAD18CB4AE4B}" presName="composite" presStyleCnt="0"/>
      <dgm:spPr/>
    </dgm:pt>
    <dgm:pt modelId="{520CFC86-309F-4B98-8BD5-DA3A38F1D0FB}" type="pres">
      <dgm:prSet presAssocID="{38740F0C-7077-4465-99C7-CAD18CB4AE4B}" presName="background" presStyleLbl="node0" presStyleIdx="0" presStyleCnt="3"/>
      <dgm:spPr>
        <a:solidFill>
          <a:srgbClr val="0070C0"/>
        </a:solidFill>
      </dgm:spPr>
    </dgm:pt>
    <dgm:pt modelId="{EE8D72D9-9B21-4C15-832D-EE94652E5CBF}" type="pres">
      <dgm:prSet presAssocID="{38740F0C-7077-4465-99C7-CAD18CB4AE4B}" presName="text" presStyleLbl="fgAcc0" presStyleIdx="0" presStyleCnt="3">
        <dgm:presLayoutVars>
          <dgm:chPref val="3"/>
        </dgm:presLayoutVars>
      </dgm:prSet>
      <dgm:spPr/>
    </dgm:pt>
    <dgm:pt modelId="{69158B89-FF78-4174-8E32-A9838448E059}" type="pres">
      <dgm:prSet presAssocID="{38740F0C-7077-4465-99C7-CAD18CB4AE4B}" presName="hierChild2" presStyleCnt="0"/>
      <dgm:spPr/>
    </dgm:pt>
    <dgm:pt modelId="{D56D5E18-ABB8-45D1-AF30-6528998A4BF7}" type="pres">
      <dgm:prSet presAssocID="{1DE7BE9C-6BAC-4A7D-95A2-9CF876762F4A}" presName="hierRoot1" presStyleCnt="0"/>
      <dgm:spPr/>
    </dgm:pt>
    <dgm:pt modelId="{F2BBA87F-8431-4159-86BD-B94AA2F0FB9C}" type="pres">
      <dgm:prSet presAssocID="{1DE7BE9C-6BAC-4A7D-95A2-9CF876762F4A}" presName="composite" presStyleCnt="0"/>
      <dgm:spPr/>
    </dgm:pt>
    <dgm:pt modelId="{C9EF49BB-11EC-42EA-9C6F-0B1ED67057BB}" type="pres">
      <dgm:prSet presAssocID="{1DE7BE9C-6BAC-4A7D-95A2-9CF876762F4A}" presName="background" presStyleLbl="node0" presStyleIdx="1" presStyleCnt="3"/>
      <dgm:spPr/>
    </dgm:pt>
    <dgm:pt modelId="{FEDB7DC4-617E-4D55-B14C-1D77D0D4B95B}" type="pres">
      <dgm:prSet presAssocID="{1DE7BE9C-6BAC-4A7D-95A2-9CF876762F4A}" presName="text" presStyleLbl="fgAcc0" presStyleIdx="1" presStyleCnt="3">
        <dgm:presLayoutVars>
          <dgm:chPref val="3"/>
        </dgm:presLayoutVars>
      </dgm:prSet>
      <dgm:spPr/>
    </dgm:pt>
    <dgm:pt modelId="{3E475D9E-2C1A-488A-99E9-4A60BAC0792F}" type="pres">
      <dgm:prSet presAssocID="{1DE7BE9C-6BAC-4A7D-95A2-9CF876762F4A}" presName="hierChild2" presStyleCnt="0"/>
      <dgm:spPr/>
    </dgm:pt>
    <dgm:pt modelId="{10A3ED8E-9731-40E7-9DC0-2FBAD9E1D82E}" type="pres">
      <dgm:prSet presAssocID="{A5463BDF-82C4-4C6F-8A9B-2D6BE8D77663}" presName="hierRoot1" presStyleCnt="0"/>
      <dgm:spPr/>
    </dgm:pt>
    <dgm:pt modelId="{BD16208A-5BD6-41E3-8B35-8CF5E8E4F3BC}" type="pres">
      <dgm:prSet presAssocID="{A5463BDF-82C4-4C6F-8A9B-2D6BE8D77663}" presName="composite" presStyleCnt="0"/>
      <dgm:spPr/>
    </dgm:pt>
    <dgm:pt modelId="{07F827C2-27B4-47BD-9396-873B2A857CBD}" type="pres">
      <dgm:prSet presAssocID="{A5463BDF-82C4-4C6F-8A9B-2D6BE8D77663}" presName="background" presStyleLbl="node0" presStyleIdx="2" presStyleCnt="3"/>
      <dgm:spPr>
        <a:solidFill>
          <a:srgbClr val="0070C0"/>
        </a:solidFill>
      </dgm:spPr>
    </dgm:pt>
    <dgm:pt modelId="{67B4D437-4911-478B-9522-2C7527459E70}" type="pres">
      <dgm:prSet presAssocID="{A5463BDF-82C4-4C6F-8A9B-2D6BE8D77663}" presName="text" presStyleLbl="fgAcc0" presStyleIdx="2" presStyleCnt="3">
        <dgm:presLayoutVars>
          <dgm:chPref val="3"/>
        </dgm:presLayoutVars>
      </dgm:prSet>
      <dgm:spPr/>
    </dgm:pt>
    <dgm:pt modelId="{ED9F0F00-EE02-4E9A-99D1-BA12FE44577B}" type="pres">
      <dgm:prSet presAssocID="{A5463BDF-82C4-4C6F-8A9B-2D6BE8D77663}" presName="hierChild2" presStyleCnt="0"/>
      <dgm:spPr/>
    </dgm:pt>
  </dgm:ptLst>
  <dgm:cxnLst>
    <dgm:cxn modelId="{2C3E2413-7068-4E2F-8F09-B3F7BA0DEEDE}" type="presOf" srcId="{38740F0C-7077-4465-99C7-CAD18CB4AE4B}" destId="{EE8D72D9-9B21-4C15-832D-EE94652E5CBF}" srcOrd="0" destOrd="0" presId="urn:microsoft.com/office/officeart/2005/8/layout/hierarchy1"/>
    <dgm:cxn modelId="{1621B622-630C-4B63-8BED-0F9285D46251}" srcId="{F620C29C-2494-4F9F-90A3-A88DE5AF937B}" destId="{38740F0C-7077-4465-99C7-CAD18CB4AE4B}" srcOrd="0" destOrd="0" parTransId="{E2170DBE-FB7A-4C00-9AA3-ABED21D3D41B}" sibTransId="{A7FAF6A6-2A19-460D-B8B0-DDBA88DB29D7}"/>
    <dgm:cxn modelId="{1D2E4E2C-BAD2-454E-A891-5638419FCF57}" type="presOf" srcId="{A5463BDF-82C4-4C6F-8A9B-2D6BE8D77663}" destId="{67B4D437-4911-478B-9522-2C7527459E70}" srcOrd="0" destOrd="0" presId="urn:microsoft.com/office/officeart/2005/8/layout/hierarchy1"/>
    <dgm:cxn modelId="{ABB7DB88-41AE-4A7D-BA1F-A527CCE1741C}" type="presOf" srcId="{F620C29C-2494-4F9F-90A3-A88DE5AF937B}" destId="{17E95DEB-3DF0-4E00-9D9E-B287C164748F}" srcOrd="0" destOrd="0" presId="urn:microsoft.com/office/officeart/2005/8/layout/hierarchy1"/>
    <dgm:cxn modelId="{CD71F7B1-173F-46B7-86C6-D20EF7EFDEE5}" srcId="{F620C29C-2494-4F9F-90A3-A88DE5AF937B}" destId="{A5463BDF-82C4-4C6F-8A9B-2D6BE8D77663}" srcOrd="2" destOrd="0" parTransId="{C7D52B12-9E77-4371-862C-E72BE344ED3B}" sibTransId="{0761A939-EBAC-49A2-95C4-93B137D8BED0}"/>
    <dgm:cxn modelId="{DA87DABB-D081-4313-9D07-10AD1C616DB4}" type="presOf" srcId="{1DE7BE9C-6BAC-4A7D-95A2-9CF876762F4A}" destId="{FEDB7DC4-617E-4D55-B14C-1D77D0D4B95B}" srcOrd="0" destOrd="0" presId="urn:microsoft.com/office/officeart/2005/8/layout/hierarchy1"/>
    <dgm:cxn modelId="{0F50BECC-7CDD-45BE-A184-318645465959}" srcId="{F620C29C-2494-4F9F-90A3-A88DE5AF937B}" destId="{1DE7BE9C-6BAC-4A7D-95A2-9CF876762F4A}" srcOrd="1" destOrd="0" parTransId="{3B01EAD9-1BBC-4C23-8C41-97668D64DA79}" sibTransId="{466334DA-0AB7-4466-9BC2-AC94E03E894F}"/>
    <dgm:cxn modelId="{FAFD504C-1EE1-41E5-A5DA-F4B91AEC966C}" type="presParOf" srcId="{17E95DEB-3DF0-4E00-9D9E-B287C164748F}" destId="{AA844198-DA99-4834-8800-FA7B0F49F1C8}" srcOrd="0" destOrd="0" presId="urn:microsoft.com/office/officeart/2005/8/layout/hierarchy1"/>
    <dgm:cxn modelId="{5870E10B-07F2-455D-8098-35AF5FFDCC42}" type="presParOf" srcId="{AA844198-DA99-4834-8800-FA7B0F49F1C8}" destId="{01C5CE21-5B6C-45C6-B49F-5707A09CBDFA}" srcOrd="0" destOrd="0" presId="urn:microsoft.com/office/officeart/2005/8/layout/hierarchy1"/>
    <dgm:cxn modelId="{B1267139-5F0B-4C8F-8D0B-B489003F174D}" type="presParOf" srcId="{01C5CE21-5B6C-45C6-B49F-5707A09CBDFA}" destId="{520CFC86-309F-4B98-8BD5-DA3A38F1D0FB}" srcOrd="0" destOrd="0" presId="urn:microsoft.com/office/officeart/2005/8/layout/hierarchy1"/>
    <dgm:cxn modelId="{A49F59AC-2F55-42DF-8AFE-FE24CA83A7E2}" type="presParOf" srcId="{01C5CE21-5B6C-45C6-B49F-5707A09CBDFA}" destId="{EE8D72D9-9B21-4C15-832D-EE94652E5CBF}" srcOrd="1" destOrd="0" presId="urn:microsoft.com/office/officeart/2005/8/layout/hierarchy1"/>
    <dgm:cxn modelId="{06661589-25C0-4F7C-BB8E-67B27C048515}" type="presParOf" srcId="{AA844198-DA99-4834-8800-FA7B0F49F1C8}" destId="{69158B89-FF78-4174-8E32-A9838448E059}" srcOrd="1" destOrd="0" presId="urn:microsoft.com/office/officeart/2005/8/layout/hierarchy1"/>
    <dgm:cxn modelId="{91B04B79-7FAF-4394-9992-2B413A525B22}" type="presParOf" srcId="{17E95DEB-3DF0-4E00-9D9E-B287C164748F}" destId="{D56D5E18-ABB8-45D1-AF30-6528998A4BF7}" srcOrd="1" destOrd="0" presId="urn:microsoft.com/office/officeart/2005/8/layout/hierarchy1"/>
    <dgm:cxn modelId="{AE52F9F9-0B8A-48B2-BEB4-251F1F74E33A}" type="presParOf" srcId="{D56D5E18-ABB8-45D1-AF30-6528998A4BF7}" destId="{F2BBA87F-8431-4159-86BD-B94AA2F0FB9C}" srcOrd="0" destOrd="0" presId="urn:microsoft.com/office/officeart/2005/8/layout/hierarchy1"/>
    <dgm:cxn modelId="{446BD2A5-4504-4C98-8576-36FE1ED66187}" type="presParOf" srcId="{F2BBA87F-8431-4159-86BD-B94AA2F0FB9C}" destId="{C9EF49BB-11EC-42EA-9C6F-0B1ED67057BB}" srcOrd="0" destOrd="0" presId="urn:microsoft.com/office/officeart/2005/8/layout/hierarchy1"/>
    <dgm:cxn modelId="{8B92E88E-8E6B-4F2E-914A-BCF2F846B720}" type="presParOf" srcId="{F2BBA87F-8431-4159-86BD-B94AA2F0FB9C}" destId="{FEDB7DC4-617E-4D55-B14C-1D77D0D4B95B}" srcOrd="1" destOrd="0" presId="urn:microsoft.com/office/officeart/2005/8/layout/hierarchy1"/>
    <dgm:cxn modelId="{F41D7E06-0870-457C-AD6B-3F9FA1F99A00}" type="presParOf" srcId="{D56D5E18-ABB8-45D1-AF30-6528998A4BF7}" destId="{3E475D9E-2C1A-488A-99E9-4A60BAC0792F}" srcOrd="1" destOrd="0" presId="urn:microsoft.com/office/officeart/2005/8/layout/hierarchy1"/>
    <dgm:cxn modelId="{834C10AB-92B4-49D7-9FF5-D41CA5EA459E}" type="presParOf" srcId="{17E95DEB-3DF0-4E00-9D9E-B287C164748F}" destId="{10A3ED8E-9731-40E7-9DC0-2FBAD9E1D82E}" srcOrd="2" destOrd="0" presId="urn:microsoft.com/office/officeart/2005/8/layout/hierarchy1"/>
    <dgm:cxn modelId="{C1CAF0C4-86DC-428B-882C-0416DFD08B5C}" type="presParOf" srcId="{10A3ED8E-9731-40E7-9DC0-2FBAD9E1D82E}" destId="{BD16208A-5BD6-41E3-8B35-8CF5E8E4F3BC}" srcOrd="0" destOrd="0" presId="urn:microsoft.com/office/officeart/2005/8/layout/hierarchy1"/>
    <dgm:cxn modelId="{FB7FF7A3-FE61-4714-BB22-CA6C681F0EA9}" type="presParOf" srcId="{BD16208A-5BD6-41E3-8B35-8CF5E8E4F3BC}" destId="{07F827C2-27B4-47BD-9396-873B2A857CBD}" srcOrd="0" destOrd="0" presId="urn:microsoft.com/office/officeart/2005/8/layout/hierarchy1"/>
    <dgm:cxn modelId="{5BE05A89-6D8F-4C0A-BA60-FEAF3468B9C1}" type="presParOf" srcId="{BD16208A-5BD6-41E3-8B35-8CF5E8E4F3BC}" destId="{67B4D437-4911-478B-9522-2C7527459E70}" srcOrd="1" destOrd="0" presId="urn:microsoft.com/office/officeart/2005/8/layout/hierarchy1"/>
    <dgm:cxn modelId="{1251FE28-2058-464D-BEE0-9AB958D53D41}" type="presParOf" srcId="{10A3ED8E-9731-40E7-9DC0-2FBAD9E1D82E}" destId="{ED9F0F00-EE02-4E9A-99D1-BA12FE4457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51CB0-EF7A-414B-B1D4-ED8713A9BC9F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D7209BB8-FCE9-4328-AD7E-FD1149C618D4}">
      <dgm:prSet phldrT="[Text]"/>
      <dgm:spPr/>
      <dgm:t>
        <a:bodyPr/>
        <a:lstStyle/>
        <a:p>
          <a:r>
            <a:rPr lang="en-AU"/>
            <a:t>Build a model</a:t>
          </a:r>
          <a:endParaRPr lang="en-AU" dirty="0"/>
        </a:p>
      </dgm:t>
    </dgm:pt>
    <dgm:pt modelId="{FAA91837-7558-4733-98AC-6539595B5528}" type="parTrans" cxnId="{885750FA-2D61-4E20-A2A9-16B87B008ABF}">
      <dgm:prSet/>
      <dgm:spPr/>
      <dgm:t>
        <a:bodyPr/>
        <a:lstStyle/>
        <a:p>
          <a:endParaRPr lang="en-AU"/>
        </a:p>
      </dgm:t>
    </dgm:pt>
    <dgm:pt modelId="{99C6ED80-95AB-4F51-B2FD-54D6754DD520}" type="sibTrans" cxnId="{885750FA-2D61-4E20-A2A9-16B87B008ABF}">
      <dgm:prSet/>
      <dgm:spPr/>
      <dgm:t>
        <a:bodyPr/>
        <a:lstStyle/>
        <a:p>
          <a:endParaRPr lang="en-AU"/>
        </a:p>
      </dgm:t>
    </dgm:pt>
    <dgm:pt modelId="{F81C5570-FB29-4136-A1B5-C55577F5F78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Determine variables</a:t>
          </a:r>
        </a:p>
      </dgm:t>
    </dgm:pt>
    <dgm:pt modelId="{950E4E7E-6194-4459-B369-3D023B41F605}" type="parTrans" cxnId="{16C94465-3E89-4EFE-BDCC-9D90357D6176}">
      <dgm:prSet/>
      <dgm:spPr/>
      <dgm:t>
        <a:bodyPr/>
        <a:lstStyle/>
        <a:p>
          <a:endParaRPr lang="en-AU"/>
        </a:p>
      </dgm:t>
    </dgm:pt>
    <dgm:pt modelId="{C35080AB-59A8-447A-92D7-6AA78E239E30}" type="sibTrans" cxnId="{16C94465-3E89-4EFE-BDCC-9D90357D6176}">
      <dgm:prSet/>
      <dgm:spPr/>
      <dgm:t>
        <a:bodyPr/>
        <a:lstStyle/>
        <a:p>
          <a:endParaRPr lang="en-AU"/>
        </a:p>
      </dgm:t>
    </dgm:pt>
    <dgm:pt modelId="{906BCF32-FF7C-4895-A74E-3C4615194B29}">
      <dgm:prSet phldrT="[Text]"/>
      <dgm:spPr/>
      <dgm:t>
        <a:bodyPr/>
        <a:lstStyle/>
        <a:p>
          <a:r>
            <a:rPr lang="en-AU"/>
            <a:t>Build a network of models</a:t>
          </a:r>
          <a:endParaRPr lang="en-AU" dirty="0"/>
        </a:p>
      </dgm:t>
    </dgm:pt>
    <dgm:pt modelId="{71BCD1D4-CAC5-43E6-8CA6-6C68FC5DAE30}" type="parTrans" cxnId="{EFEB4747-1717-482F-9F36-0CC20D6B971C}">
      <dgm:prSet/>
      <dgm:spPr/>
      <dgm:t>
        <a:bodyPr/>
        <a:lstStyle/>
        <a:p>
          <a:endParaRPr lang="en-AU"/>
        </a:p>
      </dgm:t>
    </dgm:pt>
    <dgm:pt modelId="{B6113579-EA22-49DD-9936-E52EF2C11D80}" type="sibTrans" cxnId="{EFEB4747-1717-482F-9F36-0CC20D6B971C}">
      <dgm:prSet/>
      <dgm:spPr/>
      <dgm:t>
        <a:bodyPr/>
        <a:lstStyle/>
        <a:p>
          <a:endParaRPr lang="en-AU"/>
        </a:p>
      </dgm:t>
    </dgm:pt>
    <dgm:pt modelId="{AC68CE48-8EFC-40E1-BCD0-94D87842F5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Establish most appropriate model</a:t>
          </a:r>
        </a:p>
      </dgm:t>
    </dgm:pt>
    <dgm:pt modelId="{DB4AFFC4-AD84-4AE3-8B75-64EB8729997D}" type="parTrans" cxnId="{446EBB31-47CE-40EA-9F49-E4456927572D}">
      <dgm:prSet/>
      <dgm:spPr/>
      <dgm:t>
        <a:bodyPr/>
        <a:lstStyle/>
        <a:p>
          <a:endParaRPr lang="en-AU"/>
        </a:p>
      </dgm:t>
    </dgm:pt>
    <dgm:pt modelId="{89AFF3E0-5960-415E-B71E-35BA79C83D67}" type="sibTrans" cxnId="{446EBB31-47CE-40EA-9F49-E4456927572D}">
      <dgm:prSet/>
      <dgm:spPr/>
      <dgm:t>
        <a:bodyPr/>
        <a:lstStyle/>
        <a:p>
          <a:endParaRPr lang="en-AU"/>
        </a:p>
      </dgm:t>
    </dgm:pt>
    <dgm:pt modelId="{960714A7-E6FA-4676-8806-3B6F6FA8C4A8}">
      <dgm:prSet phldrT="[Text]"/>
      <dgm:spPr/>
      <dgm:t>
        <a:bodyPr/>
        <a:lstStyle/>
        <a:p>
          <a:r>
            <a:rPr lang="en-AU"/>
            <a:t>Tune the model</a:t>
          </a:r>
          <a:endParaRPr lang="en-AU" dirty="0"/>
        </a:p>
      </dgm:t>
    </dgm:pt>
    <dgm:pt modelId="{FB9EBEDC-6552-4970-947D-D599CF99613E}" type="parTrans" cxnId="{7C7B6FB6-1B1D-4BD9-AED0-845403101261}">
      <dgm:prSet/>
      <dgm:spPr/>
      <dgm:t>
        <a:bodyPr/>
        <a:lstStyle/>
        <a:p>
          <a:endParaRPr lang="en-AU"/>
        </a:p>
      </dgm:t>
    </dgm:pt>
    <dgm:pt modelId="{8A1BF90D-9A22-4636-A416-4176B8B5D6D1}" type="sibTrans" cxnId="{7C7B6FB6-1B1D-4BD9-AED0-845403101261}">
      <dgm:prSet/>
      <dgm:spPr/>
      <dgm:t>
        <a:bodyPr/>
        <a:lstStyle/>
        <a:p>
          <a:endParaRPr lang="en-AU"/>
        </a:p>
      </dgm:t>
    </dgm:pt>
    <dgm:pt modelId="{1DD767E7-778F-4E1A-A00B-DB192831AD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establish optimal accuracy</a:t>
          </a:r>
        </a:p>
      </dgm:t>
    </dgm:pt>
    <dgm:pt modelId="{C8FF1E3A-1931-4506-84A4-4BE915D90D4F}" type="parTrans" cxnId="{B27C5C50-15C4-4377-BAEA-B27C58DD0736}">
      <dgm:prSet/>
      <dgm:spPr/>
      <dgm:t>
        <a:bodyPr/>
        <a:lstStyle/>
        <a:p>
          <a:endParaRPr lang="en-AU"/>
        </a:p>
      </dgm:t>
    </dgm:pt>
    <dgm:pt modelId="{36FB1783-2CAE-4FFD-8691-8C47AA03F956}" type="sibTrans" cxnId="{B27C5C50-15C4-4377-BAEA-B27C58DD0736}">
      <dgm:prSet/>
      <dgm:spPr/>
      <dgm:t>
        <a:bodyPr/>
        <a:lstStyle/>
        <a:p>
          <a:endParaRPr lang="en-AU"/>
        </a:p>
      </dgm:t>
    </dgm:pt>
    <dgm:pt modelId="{DE5D3AF0-C887-4BA0-8152-2B27BB24FBCA}" type="pres">
      <dgm:prSet presAssocID="{EF751CB0-EF7A-414B-B1D4-ED8713A9BC9F}" presName="Name0" presStyleCnt="0">
        <dgm:presLayoutVars>
          <dgm:dir/>
          <dgm:animLvl val="lvl"/>
          <dgm:resizeHandles val="exact"/>
        </dgm:presLayoutVars>
      </dgm:prSet>
      <dgm:spPr/>
    </dgm:pt>
    <dgm:pt modelId="{E9C132F1-05DB-4EAB-8015-1EC2FD684B44}" type="pres">
      <dgm:prSet presAssocID="{EF751CB0-EF7A-414B-B1D4-ED8713A9BC9F}" presName="tSp" presStyleCnt="0"/>
      <dgm:spPr/>
    </dgm:pt>
    <dgm:pt modelId="{2647EEC2-03C3-486E-8583-4215CE3F17AB}" type="pres">
      <dgm:prSet presAssocID="{EF751CB0-EF7A-414B-B1D4-ED8713A9BC9F}" presName="bSp" presStyleCnt="0"/>
      <dgm:spPr/>
    </dgm:pt>
    <dgm:pt modelId="{AAB697C3-3EFC-4E8E-A705-D9B3343F6F06}" type="pres">
      <dgm:prSet presAssocID="{EF751CB0-EF7A-414B-B1D4-ED8713A9BC9F}" presName="process" presStyleCnt="0"/>
      <dgm:spPr/>
    </dgm:pt>
    <dgm:pt modelId="{423D91AF-D540-4554-A769-D7308EB26DEC}" type="pres">
      <dgm:prSet presAssocID="{D7209BB8-FCE9-4328-AD7E-FD1149C618D4}" presName="composite1" presStyleCnt="0"/>
      <dgm:spPr/>
    </dgm:pt>
    <dgm:pt modelId="{6B189CB4-2961-46CF-AC4D-D6856E14221C}" type="pres">
      <dgm:prSet presAssocID="{D7209BB8-FCE9-4328-AD7E-FD1149C618D4}" presName="dummyNode1" presStyleLbl="node1" presStyleIdx="0" presStyleCnt="3"/>
      <dgm:spPr/>
    </dgm:pt>
    <dgm:pt modelId="{1A40C8B4-16E8-4D54-8946-07717F314468}" type="pres">
      <dgm:prSet presAssocID="{D7209BB8-FCE9-4328-AD7E-FD1149C618D4}" presName="childNode1" presStyleLbl="bgAcc1" presStyleIdx="0" presStyleCnt="3">
        <dgm:presLayoutVars>
          <dgm:bulletEnabled val="1"/>
        </dgm:presLayoutVars>
      </dgm:prSet>
      <dgm:spPr/>
    </dgm:pt>
    <dgm:pt modelId="{F9F543A0-6EE1-4119-9D19-FF50C767F8DD}" type="pres">
      <dgm:prSet presAssocID="{D7209BB8-FCE9-4328-AD7E-FD1149C618D4}" presName="childNode1tx" presStyleLbl="bgAcc1" presStyleIdx="0" presStyleCnt="3">
        <dgm:presLayoutVars>
          <dgm:bulletEnabled val="1"/>
        </dgm:presLayoutVars>
      </dgm:prSet>
      <dgm:spPr/>
    </dgm:pt>
    <dgm:pt modelId="{4C4F9C69-82AB-4D2F-A3EF-D5D70D84CF04}" type="pres">
      <dgm:prSet presAssocID="{D7209BB8-FCE9-4328-AD7E-FD1149C618D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4C4F849-04FD-4137-86F4-BF9116EEC596}" type="pres">
      <dgm:prSet presAssocID="{D7209BB8-FCE9-4328-AD7E-FD1149C618D4}" presName="connSite1" presStyleCnt="0"/>
      <dgm:spPr/>
    </dgm:pt>
    <dgm:pt modelId="{BAC6084E-CC73-4F4D-999B-3F942863389E}" type="pres">
      <dgm:prSet presAssocID="{99C6ED80-95AB-4F51-B2FD-54D6754DD520}" presName="Name9" presStyleLbl="sibTrans2D1" presStyleIdx="0" presStyleCnt="2"/>
      <dgm:spPr/>
    </dgm:pt>
    <dgm:pt modelId="{4272624F-4B5C-4D4D-95CA-331277ECE34E}" type="pres">
      <dgm:prSet presAssocID="{906BCF32-FF7C-4895-A74E-3C4615194B29}" presName="composite2" presStyleCnt="0"/>
      <dgm:spPr/>
    </dgm:pt>
    <dgm:pt modelId="{92EA2042-5073-4B24-BAEF-5052B213C8E2}" type="pres">
      <dgm:prSet presAssocID="{906BCF32-FF7C-4895-A74E-3C4615194B29}" presName="dummyNode2" presStyleLbl="node1" presStyleIdx="0" presStyleCnt="3"/>
      <dgm:spPr/>
    </dgm:pt>
    <dgm:pt modelId="{ECD4DCCA-BC13-4F37-BF4D-498591FE446D}" type="pres">
      <dgm:prSet presAssocID="{906BCF32-FF7C-4895-A74E-3C4615194B29}" presName="childNode2" presStyleLbl="bgAcc1" presStyleIdx="1" presStyleCnt="3">
        <dgm:presLayoutVars>
          <dgm:bulletEnabled val="1"/>
        </dgm:presLayoutVars>
      </dgm:prSet>
      <dgm:spPr/>
    </dgm:pt>
    <dgm:pt modelId="{6AFB1031-6FFF-49D7-91F0-2376B343823A}" type="pres">
      <dgm:prSet presAssocID="{906BCF32-FF7C-4895-A74E-3C4615194B29}" presName="childNode2tx" presStyleLbl="bgAcc1" presStyleIdx="1" presStyleCnt="3">
        <dgm:presLayoutVars>
          <dgm:bulletEnabled val="1"/>
        </dgm:presLayoutVars>
      </dgm:prSet>
      <dgm:spPr/>
    </dgm:pt>
    <dgm:pt modelId="{0D8BD242-7C34-4121-B65C-669485BFB551}" type="pres">
      <dgm:prSet presAssocID="{906BCF32-FF7C-4895-A74E-3C4615194B2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B41CC16-3982-4FE0-AAAF-5108DBB7647A}" type="pres">
      <dgm:prSet presAssocID="{906BCF32-FF7C-4895-A74E-3C4615194B29}" presName="connSite2" presStyleCnt="0"/>
      <dgm:spPr/>
    </dgm:pt>
    <dgm:pt modelId="{B6173234-369F-4D18-842D-01DC737BC898}" type="pres">
      <dgm:prSet presAssocID="{B6113579-EA22-49DD-9936-E52EF2C11D80}" presName="Name18" presStyleLbl="sibTrans2D1" presStyleIdx="1" presStyleCnt="2"/>
      <dgm:spPr/>
    </dgm:pt>
    <dgm:pt modelId="{6DA5674E-89DC-4502-BEC3-29A0F0904561}" type="pres">
      <dgm:prSet presAssocID="{960714A7-E6FA-4676-8806-3B6F6FA8C4A8}" presName="composite1" presStyleCnt="0"/>
      <dgm:spPr/>
    </dgm:pt>
    <dgm:pt modelId="{B8553666-BE93-4F32-AAF0-594F0DE484D4}" type="pres">
      <dgm:prSet presAssocID="{960714A7-E6FA-4676-8806-3B6F6FA8C4A8}" presName="dummyNode1" presStyleLbl="node1" presStyleIdx="1" presStyleCnt="3"/>
      <dgm:spPr/>
    </dgm:pt>
    <dgm:pt modelId="{3437F63F-62BB-4D51-82E9-E2943FD10454}" type="pres">
      <dgm:prSet presAssocID="{960714A7-E6FA-4676-8806-3B6F6FA8C4A8}" presName="childNode1" presStyleLbl="bgAcc1" presStyleIdx="2" presStyleCnt="3">
        <dgm:presLayoutVars>
          <dgm:bulletEnabled val="1"/>
        </dgm:presLayoutVars>
      </dgm:prSet>
      <dgm:spPr/>
    </dgm:pt>
    <dgm:pt modelId="{C38BF602-F904-4CE7-982F-7F94C7214EA5}" type="pres">
      <dgm:prSet presAssocID="{960714A7-E6FA-4676-8806-3B6F6FA8C4A8}" presName="childNode1tx" presStyleLbl="bgAcc1" presStyleIdx="2" presStyleCnt="3">
        <dgm:presLayoutVars>
          <dgm:bulletEnabled val="1"/>
        </dgm:presLayoutVars>
      </dgm:prSet>
      <dgm:spPr/>
    </dgm:pt>
    <dgm:pt modelId="{DB401D9B-4215-4CED-A7C8-F816754E58A9}" type="pres">
      <dgm:prSet presAssocID="{960714A7-E6FA-4676-8806-3B6F6FA8C4A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9E52FB-08A7-44D9-A30D-192F6148A824}" type="pres">
      <dgm:prSet presAssocID="{960714A7-E6FA-4676-8806-3B6F6FA8C4A8}" presName="connSite1" presStyleCnt="0"/>
      <dgm:spPr/>
    </dgm:pt>
  </dgm:ptLst>
  <dgm:cxnLst>
    <dgm:cxn modelId="{5AED2900-D476-4EEC-8B4C-66189C6FBA0A}" type="presOf" srcId="{1DD767E7-778F-4E1A-A00B-DB192831ADBC}" destId="{C38BF602-F904-4CE7-982F-7F94C7214EA5}" srcOrd="1" destOrd="0" presId="urn:microsoft.com/office/officeart/2005/8/layout/hProcess4"/>
    <dgm:cxn modelId="{9F973407-B322-4EF6-A9B5-53F081C26E12}" type="presOf" srcId="{99C6ED80-95AB-4F51-B2FD-54D6754DD520}" destId="{BAC6084E-CC73-4F4D-999B-3F942863389E}" srcOrd="0" destOrd="0" presId="urn:microsoft.com/office/officeart/2005/8/layout/hProcess4"/>
    <dgm:cxn modelId="{E6035124-6989-4E6F-8ABA-1309BAB395F9}" type="presOf" srcId="{F81C5570-FB29-4136-A1B5-C55577F5F780}" destId="{1A40C8B4-16E8-4D54-8946-07717F314468}" srcOrd="0" destOrd="0" presId="urn:microsoft.com/office/officeart/2005/8/layout/hProcess4"/>
    <dgm:cxn modelId="{E026A22A-0E43-41E8-9E7C-B229BB51F4F3}" type="presOf" srcId="{1DD767E7-778F-4E1A-A00B-DB192831ADBC}" destId="{3437F63F-62BB-4D51-82E9-E2943FD10454}" srcOrd="0" destOrd="0" presId="urn:microsoft.com/office/officeart/2005/8/layout/hProcess4"/>
    <dgm:cxn modelId="{446EBB31-47CE-40EA-9F49-E4456927572D}" srcId="{906BCF32-FF7C-4895-A74E-3C4615194B29}" destId="{AC68CE48-8EFC-40E1-BCD0-94D87842F552}" srcOrd="0" destOrd="0" parTransId="{DB4AFFC4-AD84-4AE3-8B75-64EB8729997D}" sibTransId="{89AFF3E0-5960-415E-B71E-35BA79C83D67}"/>
    <dgm:cxn modelId="{00457234-8A52-4F5D-85A9-48EA75A3DD14}" type="presOf" srcId="{AC68CE48-8EFC-40E1-BCD0-94D87842F552}" destId="{ECD4DCCA-BC13-4F37-BF4D-498591FE446D}" srcOrd="0" destOrd="0" presId="urn:microsoft.com/office/officeart/2005/8/layout/hProcess4"/>
    <dgm:cxn modelId="{748E2240-0CD3-4E02-A97D-3D5E755EB6CE}" type="presOf" srcId="{D7209BB8-FCE9-4328-AD7E-FD1149C618D4}" destId="{4C4F9C69-82AB-4D2F-A3EF-D5D70D84CF04}" srcOrd="0" destOrd="0" presId="urn:microsoft.com/office/officeart/2005/8/layout/hProcess4"/>
    <dgm:cxn modelId="{16C94465-3E89-4EFE-BDCC-9D90357D6176}" srcId="{D7209BB8-FCE9-4328-AD7E-FD1149C618D4}" destId="{F81C5570-FB29-4136-A1B5-C55577F5F780}" srcOrd="0" destOrd="0" parTransId="{950E4E7E-6194-4459-B369-3D023B41F605}" sibTransId="{C35080AB-59A8-447A-92D7-6AA78E239E30}"/>
    <dgm:cxn modelId="{EFEB4747-1717-482F-9F36-0CC20D6B971C}" srcId="{EF751CB0-EF7A-414B-B1D4-ED8713A9BC9F}" destId="{906BCF32-FF7C-4895-A74E-3C4615194B29}" srcOrd="1" destOrd="0" parTransId="{71BCD1D4-CAC5-43E6-8CA6-6C68FC5DAE30}" sibTransId="{B6113579-EA22-49DD-9936-E52EF2C11D80}"/>
    <dgm:cxn modelId="{B27C5C50-15C4-4377-BAEA-B27C58DD0736}" srcId="{960714A7-E6FA-4676-8806-3B6F6FA8C4A8}" destId="{1DD767E7-778F-4E1A-A00B-DB192831ADBC}" srcOrd="0" destOrd="0" parTransId="{C8FF1E3A-1931-4506-84A4-4BE915D90D4F}" sibTransId="{36FB1783-2CAE-4FFD-8691-8C47AA03F956}"/>
    <dgm:cxn modelId="{B056A08F-DB4B-453D-BD78-7FDCABCD3384}" type="presOf" srcId="{960714A7-E6FA-4676-8806-3B6F6FA8C4A8}" destId="{DB401D9B-4215-4CED-A7C8-F816754E58A9}" srcOrd="0" destOrd="0" presId="urn:microsoft.com/office/officeart/2005/8/layout/hProcess4"/>
    <dgm:cxn modelId="{1BB15798-B498-4BA8-8BF1-3B46D1F63039}" type="presOf" srcId="{EF751CB0-EF7A-414B-B1D4-ED8713A9BC9F}" destId="{DE5D3AF0-C887-4BA0-8152-2B27BB24FBCA}" srcOrd="0" destOrd="0" presId="urn:microsoft.com/office/officeart/2005/8/layout/hProcess4"/>
    <dgm:cxn modelId="{7C7B6FB6-1B1D-4BD9-AED0-845403101261}" srcId="{EF751CB0-EF7A-414B-B1D4-ED8713A9BC9F}" destId="{960714A7-E6FA-4676-8806-3B6F6FA8C4A8}" srcOrd="2" destOrd="0" parTransId="{FB9EBEDC-6552-4970-947D-D599CF99613E}" sibTransId="{8A1BF90D-9A22-4636-A416-4176B8B5D6D1}"/>
    <dgm:cxn modelId="{2EC3DDBD-C16F-482E-92E1-AED32CEEB328}" type="presOf" srcId="{F81C5570-FB29-4136-A1B5-C55577F5F780}" destId="{F9F543A0-6EE1-4119-9D19-FF50C767F8DD}" srcOrd="1" destOrd="0" presId="urn:microsoft.com/office/officeart/2005/8/layout/hProcess4"/>
    <dgm:cxn modelId="{4F6F6AC7-9C12-4078-99FD-41D1D8C97528}" type="presOf" srcId="{AC68CE48-8EFC-40E1-BCD0-94D87842F552}" destId="{6AFB1031-6FFF-49D7-91F0-2376B343823A}" srcOrd="1" destOrd="0" presId="urn:microsoft.com/office/officeart/2005/8/layout/hProcess4"/>
    <dgm:cxn modelId="{EB4726DE-00CA-42A7-9F46-E1F37565EB3B}" type="presOf" srcId="{B6113579-EA22-49DD-9936-E52EF2C11D80}" destId="{B6173234-369F-4D18-842D-01DC737BC898}" srcOrd="0" destOrd="0" presId="urn:microsoft.com/office/officeart/2005/8/layout/hProcess4"/>
    <dgm:cxn modelId="{885750FA-2D61-4E20-A2A9-16B87B008ABF}" srcId="{EF751CB0-EF7A-414B-B1D4-ED8713A9BC9F}" destId="{D7209BB8-FCE9-4328-AD7E-FD1149C618D4}" srcOrd="0" destOrd="0" parTransId="{FAA91837-7558-4733-98AC-6539595B5528}" sibTransId="{99C6ED80-95AB-4F51-B2FD-54D6754DD520}"/>
    <dgm:cxn modelId="{F8C105FB-399F-476F-AB8C-827E3201E3DB}" type="presOf" srcId="{906BCF32-FF7C-4895-A74E-3C4615194B29}" destId="{0D8BD242-7C34-4121-B65C-669485BFB551}" srcOrd="0" destOrd="0" presId="urn:microsoft.com/office/officeart/2005/8/layout/hProcess4"/>
    <dgm:cxn modelId="{10F88FC5-CD01-4FFC-9295-4A4C1A08C841}" type="presParOf" srcId="{DE5D3AF0-C887-4BA0-8152-2B27BB24FBCA}" destId="{E9C132F1-05DB-4EAB-8015-1EC2FD684B44}" srcOrd="0" destOrd="0" presId="urn:microsoft.com/office/officeart/2005/8/layout/hProcess4"/>
    <dgm:cxn modelId="{7B38003D-5C69-4C4F-964D-6476F0A2AF44}" type="presParOf" srcId="{DE5D3AF0-C887-4BA0-8152-2B27BB24FBCA}" destId="{2647EEC2-03C3-486E-8583-4215CE3F17AB}" srcOrd="1" destOrd="0" presId="urn:microsoft.com/office/officeart/2005/8/layout/hProcess4"/>
    <dgm:cxn modelId="{BCF3F46E-5E8A-4C3E-919D-CB4B9F2FFD7A}" type="presParOf" srcId="{DE5D3AF0-C887-4BA0-8152-2B27BB24FBCA}" destId="{AAB697C3-3EFC-4E8E-A705-D9B3343F6F06}" srcOrd="2" destOrd="0" presId="urn:microsoft.com/office/officeart/2005/8/layout/hProcess4"/>
    <dgm:cxn modelId="{B2E25634-28BC-4754-97CE-B240F3849C55}" type="presParOf" srcId="{AAB697C3-3EFC-4E8E-A705-D9B3343F6F06}" destId="{423D91AF-D540-4554-A769-D7308EB26DEC}" srcOrd="0" destOrd="0" presId="urn:microsoft.com/office/officeart/2005/8/layout/hProcess4"/>
    <dgm:cxn modelId="{FEE8BACA-CB1B-4094-83AD-FC2B4A4FC38B}" type="presParOf" srcId="{423D91AF-D540-4554-A769-D7308EB26DEC}" destId="{6B189CB4-2961-46CF-AC4D-D6856E14221C}" srcOrd="0" destOrd="0" presId="urn:microsoft.com/office/officeart/2005/8/layout/hProcess4"/>
    <dgm:cxn modelId="{B8F67B60-BF74-437B-8234-D0160045154F}" type="presParOf" srcId="{423D91AF-D540-4554-A769-D7308EB26DEC}" destId="{1A40C8B4-16E8-4D54-8946-07717F314468}" srcOrd="1" destOrd="0" presId="urn:microsoft.com/office/officeart/2005/8/layout/hProcess4"/>
    <dgm:cxn modelId="{E92DC564-9B99-471D-B6DD-796FD50228C1}" type="presParOf" srcId="{423D91AF-D540-4554-A769-D7308EB26DEC}" destId="{F9F543A0-6EE1-4119-9D19-FF50C767F8DD}" srcOrd="2" destOrd="0" presId="urn:microsoft.com/office/officeart/2005/8/layout/hProcess4"/>
    <dgm:cxn modelId="{30B22FEF-8AE8-4603-942B-4540E61B3FB8}" type="presParOf" srcId="{423D91AF-D540-4554-A769-D7308EB26DEC}" destId="{4C4F9C69-82AB-4D2F-A3EF-D5D70D84CF04}" srcOrd="3" destOrd="0" presId="urn:microsoft.com/office/officeart/2005/8/layout/hProcess4"/>
    <dgm:cxn modelId="{78377B76-2996-443D-B973-5319870AE4E1}" type="presParOf" srcId="{423D91AF-D540-4554-A769-D7308EB26DEC}" destId="{54C4F849-04FD-4137-86F4-BF9116EEC596}" srcOrd="4" destOrd="0" presId="urn:microsoft.com/office/officeart/2005/8/layout/hProcess4"/>
    <dgm:cxn modelId="{BDB3EE34-7EF0-4E4D-935C-A7ABD1C2D038}" type="presParOf" srcId="{AAB697C3-3EFC-4E8E-A705-D9B3343F6F06}" destId="{BAC6084E-CC73-4F4D-999B-3F942863389E}" srcOrd="1" destOrd="0" presId="urn:microsoft.com/office/officeart/2005/8/layout/hProcess4"/>
    <dgm:cxn modelId="{714FAE4F-47C8-4893-8236-D2801276B0FB}" type="presParOf" srcId="{AAB697C3-3EFC-4E8E-A705-D9B3343F6F06}" destId="{4272624F-4B5C-4D4D-95CA-331277ECE34E}" srcOrd="2" destOrd="0" presId="urn:microsoft.com/office/officeart/2005/8/layout/hProcess4"/>
    <dgm:cxn modelId="{1EB2085F-618F-45BD-B557-A48286D88B54}" type="presParOf" srcId="{4272624F-4B5C-4D4D-95CA-331277ECE34E}" destId="{92EA2042-5073-4B24-BAEF-5052B213C8E2}" srcOrd="0" destOrd="0" presId="urn:microsoft.com/office/officeart/2005/8/layout/hProcess4"/>
    <dgm:cxn modelId="{8F832C32-77F5-4AF0-9D05-7BCC28CE3A4A}" type="presParOf" srcId="{4272624F-4B5C-4D4D-95CA-331277ECE34E}" destId="{ECD4DCCA-BC13-4F37-BF4D-498591FE446D}" srcOrd="1" destOrd="0" presId="urn:microsoft.com/office/officeart/2005/8/layout/hProcess4"/>
    <dgm:cxn modelId="{3CB3E7A3-FF33-4BA6-AECD-928D986C8936}" type="presParOf" srcId="{4272624F-4B5C-4D4D-95CA-331277ECE34E}" destId="{6AFB1031-6FFF-49D7-91F0-2376B343823A}" srcOrd="2" destOrd="0" presId="urn:microsoft.com/office/officeart/2005/8/layout/hProcess4"/>
    <dgm:cxn modelId="{EFA4D4C3-2773-41D5-98F8-0C7C6AB5F862}" type="presParOf" srcId="{4272624F-4B5C-4D4D-95CA-331277ECE34E}" destId="{0D8BD242-7C34-4121-B65C-669485BFB551}" srcOrd="3" destOrd="0" presId="urn:microsoft.com/office/officeart/2005/8/layout/hProcess4"/>
    <dgm:cxn modelId="{E9F7B74A-F62D-46AB-BEE0-975A23CFD8B5}" type="presParOf" srcId="{4272624F-4B5C-4D4D-95CA-331277ECE34E}" destId="{5B41CC16-3982-4FE0-AAAF-5108DBB7647A}" srcOrd="4" destOrd="0" presId="urn:microsoft.com/office/officeart/2005/8/layout/hProcess4"/>
    <dgm:cxn modelId="{0528A6CD-103D-4A48-96E4-672987FC14E5}" type="presParOf" srcId="{AAB697C3-3EFC-4E8E-A705-D9B3343F6F06}" destId="{B6173234-369F-4D18-842D-01DC737BC898}" srcOrd="3" destOrd="0" presId="urn:microsoft.com/office/officeart/2005/8/layout/hProcess4"/>
    <dgm:cxn modelId="{8B522BE3-2416-4547-A948-066522A0B105}" type="presParOf" srcId="{AAB697C3-3EFC-4E8E-A705-D9B3343F6F06}" destId="{6DA5674E-89DC-4502-BEC3-29A0F0904561}" srcOrd="4" destOrd="0" presId="urn:microsoft.com/office/officeart/2005/8/layout/hProcess4"/>
    <dgm:cxn modelId="{D617D0A6-83D0-4DA7-83EE-7FD9716D0510}" type="presParOf" srcId="{6DA5674E-89DC-4502-BEC3-29A0F0904561}" destId="{B8553666-BE93-4F32-AAF0-594F0DE484D4}" srcOrd="0" destOrd="0" presId="urn:microsoft.com/office/officeart/2005/8/layout/hProcess4"/>
    <dgm:cxn modelId="{E6473F47-72B1-41E5-836E-7FC97389FB89}" type="presParOf" srcId="{6DA5674E-89DC-4502-BEC3-29A0F0904561}" destId="{3437F63F-62BB-4D51-82E9-E2943FD10454}" srcOrd="1" destOrd="0" presId="urn:microsoft.com/office/officeart/2005/8/layout/hProcess4"/>
    <dgm:cxn modelId="{5C10B761-CB76-41BC-BDF3-5B605B48560A}" type="presParOf" srcId="{6DA5674E-89DC-4502-BEC3-29A0F0904561}" destId="{C38BF602-F904-4CE7-982F-7F94C7214EA5}" srcOrd="2" destOrd="0" presId="urn:microsoft.com/office/officeart/2005/8/layout/hProcess4"/>
    <dgm:cxn modelId="{EDD194D4-C20E-41D3-93B1-E8C2E291D218}" type="presParOf" srcId="{6DA5674E-89DC-4502-BEC3-29A0F0904561}" destId="{DB401D9B-4215-4CED-A7C8-F816754E58A9}" srcOrd="3" destOrd="0" presId="urn:microsoft.com/office/officeart/2005/8/layout/hProcess4"/>
    <dgm:cxn modelId="{B23D13AB-F88E-4ED8-9A9E-60F9D727CDB1}" type="presParOf" srcId="{6DA5674E-89DC-4502-BEC3-29A0F0904561}" destId="{F99E52FB-08A7-44D9-A30D-192F6148A82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FC86-309F-4B98-8BD5-DA3A38F1D0FB}">
      <dsp:nvSpPr>
        <dsp:cNvPr id="0" name=""/>
        <dsp:cNvSpPr/>
      </dsp:nvSpPr>
      <dsp:spPr>
        <a:xfrm>
          <a:off x="0" y="144496"/>
          <a:ext cx="2683038" cy="170372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D72D9-9B21-4C15-832D-EE94652E5CBF}">
      <dsp:nvSpPr>
        <dsp:cNvPr id="0" name=""/>
        <dsp:cNvSpPr/>
      </dsp:nvSpPr>
      <dsp:spPr>
        <a:xfrm>
          <a:off x="298115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Dataset was reduced to eliminate key missing values.</a:t>
          </a:r>
          <a:endParaRPr lang="en-US" sz="2100" kern="1200" dirty="0"/>
        </a:p>
      </dsp:txBody>
      <dsp:txXfrm>
        <a:off x="348016" y="477607"/>
        <a:ext cx="2583236" cy="1603927"/>
      </dsp:txXfrm>
    </dsp:sp>
    <dsp:sp modelId="{C9EF49BB-11EC-42EA-9C6F-0B1ED67057BB}">
      <dsp:nvSpPr>
        <dsp:cNvPr id="0" name=""/>
        <dsp:cNvSpPr/>
      </dsp:nvSpPr>
      <dsp:spPr>
        <a:xfrm>
          <a:off x="3279269" y="144496"/>
          <a:ext cx="2683038" cy="1703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7DC4-617E-4D55-B14C-1D77D0D4B95B}">
      <dsp:nvSpPr>
        <dsp:cNvPr id="0" name=""/>
        <dsp:cNvSpPr/>
      </dsp:nvSpPr>
      <dsp:spPr>
        <a:xfrm>
          <a:off x="3577384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Outliers were </a:t>
          </a:r>
          <a:r>
            <a:rPr lang="en-US" sz="2100" kern="1200" dirty="0" err="1"/>
            <a:t>analysed</a:t>
          </a:r>
          <a:r>
            <a:rPr lang="en-US" sz="2100" kern="1200" dirty="0"/>
            <a:t> and edited if appropriate, removed if needed. </a:t>
          </a:r>
        </a:p>
      </dsp:txBody>
      <dsp:txXfrm>
        <a:off x="3627285" y="477607"/>
        <a:ext cx="2583236" cy="1603927"/>
      </dsp:txXfrm>
    </dsp:sp>
    <dsp:sp modelId="{07F827C2-27B4-47BD-9396-873B2A857CBD}">
      <dsp:nvSpPr>
        <dsp:cNvPr id="0" name=""/>
        <dsp:cNvSpPr/>
      </dsp:nvSpPr>
      <dsp:spPr>
        <a:xfrm>
          <a:off x="6558538" y="144496"/>
          <a:ext cx="2683038" cy="170372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D437-4911-478B-9522-2C7527459E70}">
      <dsp:nvSpPr>
        <dsp:cNvPr id="0" name=""/>
        <dsp:cNvSpPr/>
      </dsp:nvSpPr>
      <dsp:spPr>
        <a:xfrm>
          <a:off x="6856653" y="427706"/>
          <a:ext cx="2683038" cy="1703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Dataset was cleaned and predictive variables analysed as inputs into the model.</a:t>
          </a:r>
          <a:endParaRPr lang="en-US" sz="2100" kern="1200" dirty="0"/>
        </a:p>
      </dsp:txBody>
      <dsp:txXfrm>
        <a:off x="6906554" y="477607"/>
        <a:ext cx="2583236" cy="1603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0C8B4-16E8-4D54-8946-07717F314468}">
      <dsp:nvSpPr>
        <dsp:cNvPr id="0" name=""/>
        <dsp:cNvSpPr/>
      </dsp:nvSpPr>
      <dsp:spPr>
        <a:xfrm>
          <a:off x="2477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Determine variables</a:t>
          </a:r>
        </a:p>
      </dsp:txBody>
      <dsp:txXfrm>
        <a:off x="47893" y="1150057"/>
        <a:ext cx="2301908" cy="1459783"/>
      </dsp:txXfrm>
    </dsp:sp>
    <dsp:sp modelId="{BAC6084E-CC73-4F4D-999B-3F942863389E}">
      <dsp:nvSpPr>
        <dsp:cNvPr id="0" name=""/>
        <dsp:cNvSpPr/>
      </dsp:nvSpPr>
      <dsp:spPr>
        <a:xfrm>
          <a:off x="1338420" y="1543370"/>
          <a:ext cx="2684986" cy="2684986"/>
        </a:xfrm>
        <a:prstGeom prst="leftCircularArrow">
          <a:avLst>
            <a:gd name="adj1" fmla="val 3325"/>
            <a:gd name="adj2" fmla="val 410889"/>
            <a:gd name="adj3" fmla="val 2186400"/>
            <a:gd name="adj4" fmla="val 9024489"/>
            <a:gd name="adj5" fmla="val 388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F9C69-82AB-4D2F-A3EF-D5D70D84CF04}">
      <dsp:nvSpPr>
        <dsp:cNvPr id="0" name=""/>
        <dsp:cNvSpPr/>
      </dsp:nvSpPr>
      <dsp:spPr>
        <a:xfrm>
          <a:off x="534197" y="265525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Build a model</a:t>
          </a:r>
          <a:endParaRPr lang="en-AU" sz="2400" kern="1200" dirty="0"/>
        </a:p>
      </dsp:txBody>
      <dsp:txXfrm>
        <a:off x="558969" y="2680028"/>
        <a:ext cx="2077336" cy="796246"/>
      </dsp:txXfrm>
    </dsp:sp>
    <dsp:sp modelId="{ECD4DCCA-BC13-4F37-BF4D-498591FE446D}">
      <dsp:nvSpPr>
        <dsp:cNvPr id="0" name=""/>
        <dsp:cNvSpPr/>
      </dsp:nvSpPr>
      <dsp:spPr>
        <a:xfrm>
          <a:off x="3086246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Establish most appropriate model</a:t>
          </a:r>
        </a:p>
      </dsp:txBody>
      <dsp:txXfrm>
        <a:off x="3131662" y="1572952"/>
        <a:ext cx="2301908" cy="1459783"/>
      </dsp:txXfrm>
    </dsp:sp>
    <dsp:sp modelId="{B6173234-369F-4D18-842D-01DC737BC898}">
      <dsp:nvSpPr>
        <dsp:cNvPr id="0" name=""/>
        <dsp:cNvSpPr/>
      </dsp:nvSpPr>
      <dsp:spPr>
        <a:xfrm>
          <a:off x="4402250" y="-122944"/>
          <a:ext cx="2990725" cy="2990725"/>
        </a:xfrm>
        <a:prstGeom prst="circularArrow">
          <a:avLst>
            <a:gd name="adj1" fmla="val 2985"/>
            <a:gd name="adj2" fmla="val 365935"/>
            <a:gd name="adj3" fmla="val 19458555"/>
            <a:gd name="adj4" fmla="val 12575511"/>
            <a:gd name="adj5" fmla="val 348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BD242-7C34-4121-B65C-669485BFB551}">
      <dsp:nvSpPr>
        <dsp:cNvPr id="0" name=""/>
        <dsp:cNvSpPr/>
      </dsp:nvSpPr>
      <dsp:spPr>
        <a:xfrm>
          <a:off x="3617966" y="68174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Build a network of models</a:t>
          </a:r>
          <a:endParaRPr lang="en-AU" sz="2400" kern="1200" dirty="0"/>
        </a:p>
      </dsp:txBody>
      <dsp:txXfrm>
        <a:off x="3642738" y="706518"/>
        <a:ext cx="2077336" cy="796246"/>
      </dsp:txXfrm>
    </dsp:sp>
    <dsp:sp modelId="{3437F63F-62BB-4D51-82E9-E2943FD10454}">
      <dsp:nvSpPr>
        <dsp:cNvPr id="0" name=""/>
        <dsp:cNvSpPr/>
      </dsp:nvSpPr>
      <dsp:spPr>
        <a:xfrm>
          <a:off x="6170016" y="1104641"/>
          <a:ext cx="2392740" cy="1973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To establish optimal accuracy</a:t>
          </a:r>
        </a:p>
      </dsp:txBody>
      <dsp:txXfrm>
        <a:off x="6215432" y="1150057"/>
        <a:ext cx="2301908" cy="1459783"/>
      </dsp:txXfrm>
    </dsp:sp>
    <dsp:sp modelId="{DB401D9B-4215-4CED-A7C8-F816754E58A9}">
      <dsp:nvSpPr>
        <dsp:cNvPr id="0" name=""/>
        <dsp:cNvSpPr/>
      </dsp:nvSpPr>
      <dsp:spPr>
        <a:xfrm>
          <a:off x="6701736" y="2655256"/>
          <a:ext cx="2126880" cy="84579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Tune the model</a:t>
          </a:r>
          <a:endParaRPr lang="en-AU" sz="2400" kern="1200" dirty="0"/>
        </a:p>
      </dsp:txBody>
      <dsp:txXfrm>
        <a:off x="6726508" y="2680028"/>
        <a:ext cx="2077336" cy="796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A0B-A023-4B06-A7EA-6903A8C5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CE3B4-9B97-4A46-82DF-EF6A82D0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D1D7-2095-4EBB-98E2-F1CF2D17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44D0-96D4-4BCA-8DA4-0A312AD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A610-57AE-47A1-B3D0-90EC620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6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5689-5945-4804-9065-4730E56E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BA7F-4CB1-4BE4-8CC9-6EA940E9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DC65-300E-4CC4-8B9E-FF57A45A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46E4-E9EA-445F-A6BB-4F463A9F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8B2-0EEC-4EC7-BC9F-53DE65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33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198BC-2CE8-46B3-A61C-2BF14E582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C8E0B-D1AF-47AC-8E58-6D8A4583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7635-3267-400B-AADA-B6E00309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1FCF-D759-4C35-93CF-BD401AD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726-15F1-412C-9ACD-6EAB6B16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7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E1DE-E784-40A3-ADC4-D6D6FD20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06F6-F371-4397-8BBE-0F7E609E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3703-9783-4DC1-A50B-5A14E14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A08C-104D-419D-996C-C4DF43D9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22A-5132-40EC-8654-35D86AD8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4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27C5-13BB-4FCB-81C8-DDB922B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A3BD-64DD-47C1-A2F7-013BDD23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8E6E-DA9B-4331-ACAD-419F668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A65-D2AF-45B4-B53A-5E929E70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65A0-E9B1-4A60-B75F-E30C614B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9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0094-F8E3-44D3-BDD7-78837A5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61AC-5E5C-4FCC-A2B8-D6816C4B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090D-2A98-4EBB-80D7-E6D6DA03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69FE-127C-46B1-94E5-6ADB0344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7792-4BF0-4F00-A7C5-EE79765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609B-32A5-4852-9E37-6D33162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6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8DC6-CF72-46C5-BD97-355F3267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1EEF-B266-4D6E-9826-72FECB38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8DD3-1522-4AF8-9C14-8012312C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18E60-38E0-413E-9636-F9F7EA0C9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69866-FE97-4483-8E96-8D8377D6E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BEE42-8C66-4787-BC11-5B66EA65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56169-174B-409F-886C-045CDEF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87D06-0FE2-4CB6-8436-5275397E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8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1428-1952-4EB9-A0A0-D7985403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BA636-99E5-497A-BBBD-F385051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538F0-8DA8-4658-8187-1729029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61E1-649D-4BEA-A9A0-ECBBD72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9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C6065-159E-4921-93FE-D75806CA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6E142-4181-4780-8E5A-68A5E7C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B2420-E966-47B0-AC1A-D6851EF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933C-5E6A-43BF-8D53-1FECC4DD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AAB3-C5BF-4D30-AF50-F5C4B44D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B5A8-246F-443D-B610-EEC668FC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7847-C8F9-4AED-AE63-DC32478F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F3CC-2C94-41AB-811D-2D4500C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CFC6-D22C-435E-9574-EE9611E3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39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C2AC-D365-4A90-BB63-6B7CBCC2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72E84-D331-4F0C-B3E2-B71B98C9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6914-583B-4DE6-BB98-A9B70CC6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4946-512A-4C40-A59E-2E27CFF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61F1-85EC-49B5-A32C-4FF1F6C1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4D960-693A-4187-8C3E-EB3D92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7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91F57-5B67-46DB-B80C-229FFA2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B89D-83A6-4E3E-8FD1-84C7689A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4213-7347-421F-9615-72E34CB00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2974-2811-4AC0-A8E0-2520ED2C1094}" type="datetimeFigureOut">
              <a:rPr lang="en-AU" smtClean="0"/>
              <a:t>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D650-A71A-4A9B-B952-B67AFA07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6470-F80A-4CAB-AA8D-50405B042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D482-1F0C-43EC-BBCC-BA1255A1B7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80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thonypino/melbourne-housing-mark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estate.com.au/property-house-vic-thomastown-13357574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D8145-EE16-4FAD-A49B-CC8CD897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334662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AU" sz="8000" dirty="0"/>
              <a:t>Predicting Melbourne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907D-A10B-4FD2-9B9D-C2219DA4F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539442"/>
            <a:ext cx="9910295" cy="1281733"/>
          </a:xfrm>
        </p:spPr>
        <p:txBody>
          <a:bodyPr anchor="b">
            <a:normAutofit/>
          </a:bodyPr>
          <a:lstStyle/>
          <a:p>
            <a:pPr algn="r"/>
            <a:r>
              <a:rPr lang="en-AU" dirty="0"/>
              <a:t>Morten Frederiksen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 insights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0CBD6-86DE-455E-B203-468BB7FF6B19}"/>
              </a:ext>
            </a:extLst>
          </p:cNvPr>
          <p:cNvSpPr txBox="1"/>
          <p:nvPr/>
        </p:nvSpPr>
        <p:spPr>
          <a:xfrm>
            <a:off x="4911864" y="4952326"/>
            <a:ext cx="659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Varying degrees of dispersion of the data exists across the different 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E308C8-59BB-4E86-AFC2-46D0F0A2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9" y="257875"/>
            <a:ext cx="10144169" cy="41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DB58-D538-437F-B4DF-8A85349B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500" dirty="0"/>
              <a:t>Using data science and machine learning approaches, a model is developed to predict housing prices based on some statistically relevant metrics.</a:t>
            </a:r>
          </a:p>
          <a:p>
            <a:pPr marL="0" indent="0">
              <a:buNone/>
            </a:pPr>
            <a:endParaRPr lang="en-AU" sz="1500" dirty="0"/>
          </a:p>
          <a:p>
            <a:pPr marL="0" indent="0">
              <a:buNone/>
            </a:pPr>
            <a:endParaRPr lang="en-AU" sz="1500" dirty="0"/>
          </a:p>
          <a:p>
            <a:pPr marL="0" indent="0">
              <a:buNone/>
            </a:pPr>
            <a:endParaRPr lang="en-AU" sz="1500" dirty="0"/>
          </a:p>
          <a:p>
            <a:r>
              <a:rPr lang="en-AU" sz="1500" dirty="0"/>
              <a:t>Determining metrics are:</a:t>
            </a:r>
          </a:p>
          <a:p>
            <a:pPr lvl="1"/>
            <a:r>
              <a:rPr lang="en-AU" sz="1500" dirty="0"/>
              <a:t>No of rooms</a:t>
            </a:r>
          </a:p>
          <a:p>
            <a:pPr lvl="1"/>
            <a:r>
              <a:rPr lang="en-AU" sz="1500" dirty="0"/>
              <a:t>Building area</a:t>
            </a:r>
          </a:p>
          <a:p>
            <a:pPr lvl="1"/>
            <a:r>
              <a:rPr lang="en-AU" sz="1500" dirty="0"/>
              <a:t>No of bathrooms</a:t>
            </a:r>
          </a:p>
          <a:p>
            <a:pPr lvl="1"/>
            <a:r>
              <a:rPr lang="en-AU" sz="1500" dirty="0"/>
              <a:t>The year the property was built</a:t>
            </a:r>
          </a:p>
          <a:p>
            <a:pPr lvl="1"/>
            <a:r>
              <a:rPr lang="en-AU" sz="1500" dirty="0"/>
              <a:t>Distance from city centre.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DE8C2-85E5-4DB4-A9FA-06F6A022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07" y="873941"/>
            <a:ext cx="2064082" cy="1910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528A64-AD3D-401B-8D16-3F8F5280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16" y="873940"/>
            <a:ext cx="2064082" cy="18699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D6381A-5732-4E1D-8157-7DA6FD1D7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707" y="3008032"/>
            <a:ext cx="2202896" cy="191020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7E6D49-9B06-4D1B-8534-0A578ECEC3C0}"/>
              </a:ext>
            </a:extLst>
          </p:cNvPr>
          <p:cNvSpPr txBox="1"/>
          <p:nvPr/>
        </p:nvSpPr>
        <p:spPr>
          <a:xfrm>
            <a:off x="947956" y="1174459"/>
            <a:ext cx="50653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400" dirty="0">
                <a:latin typeface="+mj-lt"/>
              </a:rPr>
              <a:t>Initiating a predictive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E9597-A1CD-4642-8BE5-C0190AAAC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116" y="2967761"/>
            <a:ext cx="2277684" cy="19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Linear Regression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4DDC4-1C98-4BDC-A080-8C014286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Linear model using factors to determine pricing: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Price = 11696155.876 + 138246.982 (Rooms) – 5850.721 (</a:t>
            </a:r>
            <a:r>
              <a:rPr lang="en-AU" sz="2000" dirty="0" err="1"/>
              <a:t>YearBuilt</a:t>
            </a:r>
            <a:r>
              <a:rPr lang="en-AU" sz="2000" dirty="0"/>
              <a:t>) + 2322.16 (</a:t>
            </a:r>
            <a:r>
              <a:rPr lang="en-AU" sz="2000" dirty="0" err="1"/>
              <a:t>BuildingArea</a:t>
            </a:r>
            <a:r>
              <a:rPr lang="en-AU" sz="2000" dirty="0"/>
              <a:t>) + 250434.13 (Bathroom) – 25966.29 (Distance)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Example:  (3 Rooms, 1985 build, 150m2, 2 bathrooms, 15km from city):</a:t>
            </a:r>
          </a:p>
          <a:p>
            <a:pPr marL="0" indent="0">
              <a:buNone/>
            </a:pPr>
            <a:r>
              <a:rPr lang="en-AU" sz="2000" dirty="0"/>
              <a:t>Price =  </a:t>
            </a:r>
            <a:r>
              <a:rPr lang="en-AU" sz="2000" u="sng" dirty="0"/>
              <a:t>$ 956,913.06</a:t>
            </a:r>
          </a:p>
        </p:txBody>
      </p:sp>
    </p:spTree>
    <p:extLst>
      <p:ext uri="{BB962C8B-B14F-4D97-AF65-F5344CB8AC3E}">
        <p14:creationId xmlns:p14="http://schemas.microsoft.com/office/powerpoint/2010/main" val="29683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Accuracy of linear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4E7D1-ED8B-4BC6-8BE6-981B3BF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R2 of 0.53489 </a:t>
            </a:r>
          </a:p>
          <a:p>
            <a:r>
              <a:rPr lang="en-AU" sz="2000" dirty="0"/>
              <a:t>Indicates ~0.46 error rate (almost 1 in 2) in predicting housing prices correctly.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While a reasonable model fit, it is not optimal and we need to see if we can improve on the accuracy.</a:t>
            </a:r>
          </a:p>
          <a:p>
            <a:r>
              <a:rPr lang="en-AU" sz="2000" dirty="0"/>
              <a:t>Can we tweak variables and the model to obtain higher accuracy??</a:t>
            </a:r>
          </a:p>
        </p:txBody>
      </p:sp>
    </p:spTree>
    <p:extLst>
      <p:ext uri="{BB962C8B-B14F-4D97-AF65-F5344CB8AC3E}">
        <p14:creationId xmlns:p14="http://schemas.microsoft.com/office/powerpoint/2010/main" val="375801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How does the metric work?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4E7D1-ED8B-4BC6-8BE6-981B3BF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AU" dirty="0"/>
              <a:t>R-Squared is a statistical measure of fit that indicates how much variation of a dependent variable is explained by the independent variable(s) in a regression model.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r>
              <a:rPr lang="en-AU" dirty="0"/>
              <a:t>A goodness of fit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AE524-9093-4D06-86C0-1B024F96E5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88" y="4635846"/>
            <a:ext cx="2857500" cy="177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09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/>
              <a:t>Machine Learning Approach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0E39261-AD74-4293-8A38-E715071B4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545833"/>
              </p:ext>
            </p:extLst>
          </p:nvPr>
        </p:nvGraphicFramePr>
        <p:xfrm>
          <a:off x="351818" y="1964986"/>
          <a:ext cx="8831094" cy="418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5DB83AA-D3BA-4C54-94B1-12983353F885}"/>
              </a:ext>
            </a:extLst>
          </p:cNvPr>
          <p:cNvSpPr/>
          <p:nvPr/>
        </p:nvSpPr>
        <p:spPr>
          <a:xfrm flipH="1">
            <a:off x="5141878" y="5499555"/>
            <a:ext cx="2871537" cy="753979"/>
          </a:xfrm>
          <a:prstGeom prst="curvedUpArrow">
            <a:avLst>
              <a:gd name="adj1" fmla="val 25000"/>
              <a:gd name="adj2" fmla="val 50000"/>
              <a:gd name="adj3" fmla="val 513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67C3A-3253-47CC-9B26-F06CA917A625}"/>
              </a:ext>
            </a:extLst>
          </p:cNvPr>
          <p:cNvGrpSpPr/>
          <p:nvPr/>
        </p:nvGrpSpPr>
        <p:grpSpPr>
          <a:xfrm>
            <a:off x="10177221" y="3555872"/>
            <a:ext cx="2014779" cy="801211"/>
            <a:chOff x="3308457" y="1373981"/>
            <a:chExt cx="2014779" cy="80121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F5D922D-2FD2-4D2D-B5E8-8D063A7C9C89}"/>
                </a:ext>
              </a:extLst>
            </p:cNvPr>
            <p:cNvSpPr/>
            <p:nvPr/>
          </p:nvSpPr>
          <p:spPr>
            <a:xfrm>
              <a:off x="3308457" y="1373981"/>
              <a:ext cx="2014779" cy="8012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3B6519D6-81FD-4BFC-82CC-89BE0A038B52}"/>
                </a:ext>
              </a:extLst>
            </p:cNvPr>
            <p:cNvSpPr txBox="1"/>
            <p:nvPr/>
          </p:nvSpPr>
          <p:spPr>
            <a:xfrm>
              <a:off x="3331924" y="1397448"/>
              <a:ext cx="1967845" cy="7542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300" kern="1200" dirty="0"/>
                <a:t>Result</a:t>
              </a: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BA53CA9-C5AA-4A99-A253-4449537412F3}"/>
              </a:ext>
            </a:extLst>
          </p:cNvPr>
          <p:cNvSpPr/>
          <p:nvPr/>
        </p:nvSpPr>
        <p:spPr>
          <a:xfrm>
            <a:off x="9024517" y="371416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47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Model tuning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Standardizing features of the model to reduce scale distortions.</a:t>
            </a:r>
          </a:p>
          <a:p>
            <a:r>
              <a:rPr lang="en-AU" sz="2000" dirty="0"/>
              <a:t>Fitting of the model.</a:t>
            </a:r>
          </a:p>
          <a:p>
            <a:r>
              <a:rPr lang="en-AU" sz="2000" dirty="0"/>
              <a:t>Testing sample of the data to ensure consistency.</a:t>
            </a:r>
          </a:p>
          <a:p>
            <a:r>
              <a:rPr lang="en-AU" sz="2000" dirty="0"/>
              <a:t>Cross-validation of features to ensure optimal weighting.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075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Testing and training the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02556-189D-450E-BF6A-22AC6EF5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3" r="1" b="570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28" y="3048031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Adjusting the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BC1E-3710-44D8-8400-4E0B6FC7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34" y="366522"/>
            <a:ext cx="3928335" cy="276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81D6F-4029-4B1B-B127-1C05F379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96" y="3401127"/>
            <a:ext cx="3817621" cy="30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E6EAEB-0D68-4AF7-A2E3-36B49C956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07250"/>
              </p:ext>
            </p:extLst>
          </p:nvPr>
        </p:nvGraphicFramePr>
        <p:xfrm>
          <a:off x="5786933" y="1560352"/>
          <a:ext cx="5566863" cy="4322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5621">
                  <a:extLst>
                    <a:ext uri="{9D8B030D-6E8A-4147-A177-3AD203B41FA5}">
                      <a16:colId xmlns:a16="http://schemas.microsoft.com/office/drawing/2014/main" val="493641179"/>
                    </a:ext>
                  </a:extLst>
                </a:gridCol>
                <a:gridCol w="1855621">
                  <a:extLst>
                    <a:ext uri="{9D8B030D-6E8A-4147-A177-3AD203B41FA5}">
                      <a16:colId xmlns:a16="http://schemas.microsoft.com/office/drawing/2014/main" val="99817343"/>
                    </a:ext>
                  </a:extLst>
                </a:gridCol>
                <a:gridCol w="1855621">
                  <a:extLst>
                    <a:ext uri="{9D8B030D-6E8A-4147-A177-3AD203B41FA5}">
                      <a16:colId xmlns:a16="http://schemas.microsoft.com/office/drawing/2014/main" val="713892613"/>
                    </a:ext>
                  </a:extLst>
                </a:gridCol>
              </a:tblGrid>
              <a:tr h="40031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Predictive accuracy 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Example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44484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$956,913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37131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79372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Testing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$956,350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2760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$943,316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55127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$1,086,921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0975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 err="1"/>
                        <a:t>ElasticNet</a:t>
                      </a:r>
                      <a:r>
                        <a:rPr lang="en-AU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$923,109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95048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$958,059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7484"/>
                  </a:ext>
                </a:extLst>
              </a:tr>
              <a:tr h="400315">
                <a:tc>
                  <a:txBody>
                    <a:bodyPr/>
                    <a:lstStyle/>
                    <a:p>
                      <a:r>
                        <a:rPr lang="en-AU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$894,859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AU" sz="5200" dirty="0"/>
              <a:t>Problem statement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5880-74FF-462F-83B5-33E1A19A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Housing prices have risen the last decade or more, and opacity exists in how prices of housing are determined.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Can one therefore use housing data to confidently predict housing prices using machine learning models?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Using data sourced from Kaggle ( </a:t>
            </a:r>
            <a:r>
              <a:rPr lang="en-AU" sz="2000" dirty="0">
                <a:hlinkClick r:id="rId2"/>
              </a:rPr>
              <a:t>https://www.kaggle.com/anthonypino/melbourne-housing-market</a:t>
            </a:r>
            <a:r>
              <a:rPr lang="en-AU" sz="2000" dirty="0"/>
              <a:t> ), we try to estimate the price of housing in Melbourne.</a:t>
            </a:r>
          </a:p>
        </p:txBody>
      </p:sp>
    </p:spTree>
    <p:extLst>
      <p:ext uri="{BB962C8B-B14F-4D97-AF65-F5344CB8AC3E}">
        <p14:creationId xmlns:p14="http://schemas.microsoft.com/office/powerpoint/2010/main" val="23072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7412C1C-1C12-4817-9362-55557A86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948" y="1328254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Optimal model using factors to determine pricing: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Price = 11602355.46 + 139888.347 (Rooms) – 5799.44 (</a:t>
            </a:r>
            <a:r>
              <a:rPr lang="en-AU" sz="2000" dirty="0" err="1"/>
              <a:t>YearBuilt</a:t>
            </a:r>
            <a:r>
              <a:rPr lang="en-AU" sz="2000" dirty="0"/>
              <a:t>) + 2106.37 (</a:t>
            </a:r>
            <a:r>
              <a:rPr lang="en-AU" sz="2000" dirty="0" err="1"/>
              <a:t>BuildingArea</a:t>
            </a:r>
            <a:r>
              <a:rPr lang="en-AU" sz="2000" dirty="0"/>
              <a:t>) + 257825.923 (Bathroom) – 25692.533 (Distance)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Example:  (3 Rooms, 1985 build, 150m2, 2 bathrooms, 15km from city):</a:t>
            </a:r>
          </a:p>
          <a:p>
            <a:pPr marL="0" indent="0">
              <a:buNone/>
            </a:pPr>
            <a:r>
              <a:rPr lang="en-AU" sz="2000" dirty="0"/>
              <a:t>Price =  </a:t>
            </a:r>
            <a:r>
              <a:rPr lang="en-AU" sz="2000" u="sng" dirty="0"/>
              <a:t>$ 956,350.72</a:t>
            </a:r>
          </a:p>
          <a:p>
            <a:pPr marL="0" indent="0">
              <a:buNone/>
            </a:pPr>
            <a:endParaRPr lang="en-AU" sz="2000" u="sng" dirty="0"/>
          </a:p>
          <a:p>
            <a:pPr marL="0" indent="0">
              <a:buNone/>
            </a:pPr>
            <a:r>
              <a:rPr lang="en-AU" sz="2000" dirty="0"/>
              <a:t>0.44 error rate</a:t>
            </a:r>
          </a:p>
        </p:txBody>
      </p:sp>
    </p:spTree>
    <p:extLst>
      <p:ext uri="{BB962C8B-B14F-4D97-AF65-F5344CB8AC3E}">
        <p14:creationId xmlns:p14="http://schemas.microsoft.com/office/powerpoint/2010/main" val="147886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Conclusion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Predicting Melbourne housing prices using the available variables has limited predictive ability.</a:t>
            </a:r>
          </a:p>
          <a:p>
            <a:pPr marL="0" indent="0">
              <a:buNone/>
            </a:pPr>
            <a:r>
              <a:rPr lang="en-AU" sz="2000" dirty="0"/>
              <a:t>We can predict the housing price only with 56% confidence/accuracy.</a:t>
            </a:r>
          </a:p>
          <a:p>
            <a:pPr marL="0" indent="0">
              <a:buNone/>
            </a:pPr>
            <a:r>
              <a:rPr lang="en-AU" sz="2000" dirty="0"/>
              <a:t>Machine learning approaches were not able to improve the accuracy much of the initial linear model.</a:t>
            </a:r>
          </a:p>
          <a:p>
            <a:pPr marL="0" indent="0">
              <a:buNone/>
            </a:pPr>
            <a:r>
              <a:rPr lang="en-AU" sz="2000" dirty="0"/>
              <a:t>Hence we cannot confidently conclude that the variables used at this juncture are sufficient to be able to confidently predict housing prices with a high degree of accuracy.</a:t>
            </a:r>
          </a:p>
        </p:txBody>
      </p:sp>
    </p:spTree>
    <p:extLst>
      <p:ext uri="{BB962C8B-B14F-4D97-AF65-F5344CB8AC3E}">
        <p14:creationId xmlns:p14="http://schemas.microsoft.com/office/powerpoint/2010/main" val="104290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Future /next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 lnSpcReduction="10000"/>
          </a:bodyPr>
          <a:lstStyle/>
          <a:p>
            <a:r>
              <a:rPr lang="en-AU" sz="2000" dirty="0"/>
              <a:t>Further expand the dataset to include more up-to-date data, over a longer time period, using web-scraping.</a:t>
            </a:r>
          </a:p>
          <a:p>
            <a:r>
              <a:rPr lang="en-AU" sz="2000" dirty="0"/>
              <a:t>Narrow focus to individual council areas to see if more predictive accuracy in certain councils or areas.</a:t>
            </a:r>
          </a:p>
          <a:p>
            <a:r>
              <a:rPr lang="en-AU" sz="2000" dirty="0"/>
              <a:t>Break down certain other variables (housing type, sales method, etc) to establish whether they could hold predictive ability.</a:t>
            </a:r>
          </a:p>
          <a:p>
            <a:r>
              <a:rPr lang="en-AU" sz="2000" dirty="0"/>
              <a:t>Explore other, similar datasets in other geographies, to see if other variables could become relevant.</a:t>
            </a:r>
          </a:p>
          <a:p>
            <a:r>
              <a:rPr lang="en-AU" sz="2000" dirty="0"/>
              <a:t>Expand the variable set to establish whether other variables could have predictive powers.</a:t>
            </a:r>
          </a:p>
        </p:txBody>
      </p:sp>
    </p:spTree>
    <p:extLst>
      <p:ext uri="{BB962C8B-B14F-4D97-AF65-F5344CB8AC3E}">
        <p14:creationId xmlns:p14="http://schemas.microsoft.com/office/powerpoint/2010/main" val="3592706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What are the other ways to predict prices?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DC792-A644-45B5-AF1A-F9D8FA75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Use a classification model to attempt to predict a home price in a range of $10k, $25K or $50K band. </a:t>
            </a:r>
          </a:p>
        </p:txBody>
      </p:sp>
    </p:spTree>
    <p:extLst>
      <p:ext uri="{BB962C8B-B14F-4D97-AF65-F5344CB8AC3E}">
        <p14:creationId xmlns:p14="http://schemas.microsoft.com/office/powerpoint/2010/main" val="12729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AU" sz="5200" dirty="0"/>
              <a:t>Can we predict the price of this home?</a:t>
            </a:r>
          </a:p>
        </p:txBody>
      </p:sp>
      <p:pic>
        <p:nvPicPr>
          <p:cNvPr id="1026" name="Picture 2" descr="42 Wilgah Street, Thomastown, Vic 3074">
            <a:extLst>
              <a:ext uri="{FF2B5EF4-FFF2-40B4-BE49-F238E27FC236}">
                <a16:creationId xmlns:a16="http://schemas.microsoft.com/office/drawing/2014/main" id="{47DD82FA-CBE5-413F-AE58-02D57775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88" y="0"/>
            <a:ext cx="5127812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91955-4BD7-403D-90AA-90BDE5D73F5F}"/>
              </a:ext>
            </a:extLst>
          </p:cNvPr>
          <p:cNvSpPr txBox="1"/>
          <p:nvPr/>
        </p:nvSpPr>
        <p:spPr>
          <a:xfrm>
            <a:off x="5684456" y="4172976"/>
            <a:ext cx="5188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hlinkClick r:id="rId3"/>
              </a:rPr>
              <a:t>https://www.realestate.com.au/property-house-vic-thomastown-133575746</a:t>
            </a:r>
            <a:endParaRPr lang="en-AU" sz="1200" dirty="0"/>
          </a:p>
          <a:p>
            <a:endParaRPr lang="en-AU" sz="1200" dirty="0"/>
          </a:p>
          <a:p>
            <a:r>
              <a:rPr lang="en-AU" dirty="0"/>
              <a:t>3 bedroom, 2 bathroom, ~1985 built, 15km from CBD</a:t>
            </a:r>
          </a:p>
        </p:txBody>
      </p:sp>
    </p:spTree>
    <p:extLst>
      <p:ext uri="{BB962C8B-B14F-4D97-AF65-F5344CB8AC3E}">
        <p14:creationId xmlns:p14="http://schemas.microsoft.com/office/powerpoint/2010/main" val="417498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AU" sz="5200" dirty="0"/>
              <a:t>What data do we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1A270-416D-4AA1-87F6-ACDAC129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08" y="1395094"/>
            <a:ext cx="3857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What does housing price data look like?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54C3A-8548-43F6-966B-63738C13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97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Initial data exploration and cleaning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05A6D04-B635-41C0-8C6F-EA6BBD3B3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02817"/>
              </p:ext>
            </p:extLst>
          </p:nvPr>
        </p:nvGraphicFramePr>
        <p:xfrm>
          <a:off x="1043631" y="3366403"/>
          <a:ext cx="9539692" cy="227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6B94D5-CA1B-4C9E-82CF-E21ADAA39384}"/>
              </a:ext>
            </a:extLst>
          </p:cNvPr>
          <p:cNvSpPr txBox="1"/>
          <p:nvPr/>
        </p:nvSpPr>
        <p:spPr>
          <a:xfrm>
            <a:off x="5018579" y="2444041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34,857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27E32-9C40-434E-A3E7-D014157A5D0E}"/>
              </a:ext>
            </a:extLst>
          </p:cNvPr>
          <p:cNvSpPr txBox="1"/>
          <p:nvPr/>
        </p:nvSpPr>
        <p:spPr>
          <a:xfrm>
            <a:off x="5018580" y="6014386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10,184 rows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2F52FF6-1105-4F50-A5F5-2DE0E35B0C00}"/>
              </a:ext>
            </a:extLst>
          </p:cNvPr>
          <p:cNvSpPr/>
          <p:nvPr/>
        </p:nvSpPr>
        <p:spPr>
          <a:xfrm>
            <a:off x="5889072" y="3028816"/>
            <a:ext cx="206928" cy="322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CA791E-A2B6-4460-A346-150298C3BC2D}"/>
              </a:ext>
            </a:extLst>
          </p:cNvPr>
          <p:cNvSpPr/>
          <p:nvPr/>
        </p:nvSpPr>
        <p:spPr>
          <a:xfrm>
            <a:off x="5889072" y="5692154"/>
            <a:ext cx="206928" cy="322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80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6F33-06FD-4243-B9B9-7326C57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AU" sz="4800" dirty="0"/>
              <a:t>Dataset consisting of 10,184 sales prices and property information.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2B4A-2B6D-4445-94CE-D13C80F8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0162"/>
            <a:ext cx="10515600" cy="667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000" dirty="0"/>
              <a:t>A total of 213,864 datapoints</a:t>
            </a:r>
          </a:p>
          <a:p>
            <a:pPr marL="0" indent="0" algn="ctr">
              <a:buNone/>
            </a:pPr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4E87-C2AC-4C0C-82CD-50C3419E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57" y="3253191"/>
            <a:ext cx="9534970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Choosing initial variables for linear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AD6D-CFCF-4AA1-87BF-BB5C5FD2467B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highly correlated variables with pricing were: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Rooms (number of 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Bathrooms (number of bathrooms)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Bedroom2 (number of bedrooms)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Building Area (size of property)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Year Built (age of property)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Distance (distance from city </a:t>
            </a:r>
            <a:r>
              <a:rPr lang="en-US" sz="1700" dirty="0" err="1"/>
              <a:t>centre</a:t>
            </a:r>
            <a:r>
              <a:rPr lang="en-US" sz="17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Variables with high multi-collinearity (Rooms and Bedroom2) were eliminated to only include stronger variable.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A2DC8D-8BAB-487C-8AC5-CF6BB571E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73" y="1083484"/>
            <a:ext cx="5920765" cy="52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5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AAB7-4A0D-4CC4-BA86-EB6DC59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84" y="223488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Analysing</a:t>
            </a:r>
            <a:r>
              <a:rPr lang="en-US" sz="5400" dirty="0"/>
              <a:t> the key predictive variables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24542-3214-4D50-A3D0-980932F89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89897CD-CE41-475C-8FAE-112BEAC04614}"/>
              </a:ext>
            </a:extLst>
          </p:cNvPr>
          <p:cNvSpPr/>
          <p:nvPr/>
        </p:nvSpPr>
        <p:spPr>
          <a:xfrm>
            <a:off x="603115" y="1543574"/>
            <a:ext cx="5903074" cy="90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1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858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Predicting Melbourne Housing Prices</vt:lpstr>
      <vt:lpstr>Problem statement and data</vt:lpstr>
      <vt:lpstr>Can we predict the price of this home?</vt:lpstr>
      <vt:lpstr>What data do we have?</vt:lpstr>
      <vt:lpstr>What does housing price data look like?</vt:lpstr>
      <vt:lpstr>Initial data exploration and cleaning</vt:lpstr>
      <vt:lpstr>Dataset consisting of 10,184 sales prices and property information.</vt:lpstr>
      <vt:lpstr>Choosing initial variables for linear model</vt:lpstr>
      <vt:lpstr>Analysing the key predictive variables </vt:lpstr>
      <vt:lpstr>Data insights</vt:lpstr>
      <vt:lpstr>PowerPoint Presentation</vt:lpstr>
      <vt:lpstr>Linear Regression</vt:lpstr>
      <vt:lpstr>Accuracy of linear model</vt:lpstr>
      <vt:lpstr>How does the metric work?</vt:lpstr>
      <vt:lpstr>Machine Learning Approach</vt:lpstr>
      <vt:lpstr>Model tuning</vt:lpstr>
      <vt:lpstr>Testing and training the model</vt:lpstr>
      <vt:lpstr>Adjusting the variables</vt:lpstr>
      <vt:lpstr>Results</vt:lpstr>
      <vt:lpstr>Optimal model</vt:lpstr>
      <vt:lpstr>Conclusion</vt:lpstr>
      <vt:lpstr>Future /next steps</vt:lpstr>
      <vt:lpstr>What are the other ways to predict prices?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Melbourne Housing Prices</dc:title>
  <dc:creator>Morten Frederiksen</dc:creator>
  <cp:lastModifiedBy>Morten Frederiksen</cp:lastModifiedBy>
  <cp:revision>23</cp:revision>
  <dcterms:created xsi:type="dcterms:W3CDTF">2020-05-21T02:03:13Z</dcterms:created>
  <dcterms:modified xsi:type="dcterms:W3CDTF">2020-06-04T03:11:59Z</dcterms:modified>
</cp:coreProperties>
</file>