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xls" ContentType="application/vnd.ms-exce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9"/>
  </p:notesMasterIdLst>
  <p:handoutMasterIdLst>
    <p:handoutMasterId r:id="rId60"/>
  </p:handoutMasterIdLst>
  <p:sldIdLst>
    <p:sldId id="256" r:id="rId2"/>
    <p:sldId id="261" r:id="rId3"/>
    <p:sldId id="307" r:id="rId4"/>
    <p:sldId id="358" r:id="rId5"/>
    <p:sldId id="308" r:id="rId6"/>
    <p:sldId id="309" r:id="rId7"/>
    <p:sldId id="350" r:id="rId8"/>
    <p:sldId id="351" r:id="rId9"/>
    <p:sldId id="352" r:id="rId10"/>
    <p:sldId id="353" r:id="rId11"/>
    <p:sldId id="354" r:id="rId12"/>
    <p:sldId id="355" r:id="rId13"/>
    <p:sldId id="349" r:id="rId14"/>
    <p:sldId id="356" r:id="rId15"/>
    <p:sldId id="357" r:id="rId16"/>
    <p:sldId id="359" r:id="rId17"/>
    <p:sldId id="310" r:id="rId18"/>
    <p:sldId id="311" r:id="rId19"/>
    <p:sldId id="312" r:id="rId20"/>
    <p:sldId id="258" r:id="rId21"/>
    <p:sldId id="313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61" r:id="rId46"/>
    <p:sldId id="362" r:id="rId47"/>
    <p:sldId id="339" r:id="rId48"/>
    <p:sldId id="340" r:id="rId49"/>
    <p:sldId id="341" r:id="rId50"/>
    <p:sldId id="360" r:id="rId51"/>
    <p:sldId id="342" r:id="rId52"/>
    <p:sldId id="343" r:id="rId53"/>
    <p:sldId id="345" r:id="rId54"/>
    <p:sldId id="347" r:id="rId55"/>
    <p:sldId id="348" r:id="rId56"/>
    <p:sldId id="327" r:id="rId57"/>
    <p:sldId id="306" r:id="rId58"/>
  </p:sldIdLst>
  <p:sldSz cx="9144000" cy="6858000" type="screen4x3"/>
  <p:notesSz cx="7102475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00876D"/>
    <a:srgbClr val="FF0000"/>
    <a:srgbClr val="DDDDDD"/>
    <a:srgbClr val="75A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82"/>
    <p:restoredTop sz="94690"/>
  </p:normalViewPr>
  <p:slideViewPr>
    <p:cSldViewPr>
      <p:cViewPr varScale="1">
        <p:scale>
          <a:sx n="91" d="100"/>
          <a:sy n="91" d="100"/>
        </p:scale>
        <p:origin x="1072" y="184"/>
      </p:cViewPr>
      <p:guideLst>
        <p:guide orient="horz" pos="2162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A294D1-2752-B843-9746-55B6707F6F6E}" type="datetimeFigureOut">
              <a:rPr lang="en-US" altLang="en-US"/>
              <a:pPr/>
              <a:t>10/28/17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A1B80C-E691-854A-A040-C6EB091068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Textmasterformate durch Klicken bearbeiten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C0CCC-2039-E649-B62F-67209E637DC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Start with </a:t>
            </a:r>
          </a:p>
          <a:p>
            <a:r>
              <a:rPr lang="en-US" altLang="en-US">
                <a:ea typeface="ＭＳ Ｐゴシック" charset="-128"/>
              </a:rPr>
              <a:t>http://www.datacarpentry.org/lessons/#genomics-workshop</a:t>
            </a:r>
          </a:p>
          <a:p>
            <a:r>
              <a:rPr lang="en-US" altLang="en-US">
                <a:ea typeface="ＭＳ Ｐゴシック" charset="-128"/>
              </a:rPr>
              <a:t>Then move on to:</a:t>
            </a:r>
          </a:p>
          <a:p>
            <a:r>
              <a:rPr lang="en-US" altLang="en-US">
                <a:ea typeface="ＭＳ Ｐゴシック" charset="-128"/>
              </a:rPr>
              <a:t>https://software-carpentry.org/lessons/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Missing from first one: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**variables** -&gt; use a path example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**.bashrc**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**du**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**ln**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**ssh and scp**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**Permissions**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Sort (after cat)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Cut </a:t>
            </a:r>
            <a:r>
              <a:rPr lang="mr-IN" altLang="en-US">
                <a:ea typeface="ＭＳ Ｐゴシック" charset="-128"/>
              </a:rPr>
              <a:t>–</a:t>
            </a:r>
            <a:r>
              <a:rPr lang="en-US" altLang="en-US">
                <a:ea typeface="ＭＳ Ｐゴシック" charset="-128"/>
              </a:rPr>
              <a:t>d , -f 2 animals.txt (eg.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it-IT" altLang="en-US">
                <a:ea typeface="ＭＳ Ｐゴシック" charset="-128"/>
              </a:rPr>
              <a:t>2012-11-05,deer</a:t>
            </a:r>
          </a:p>
          <a:p>
            <a:r>
              <a:rPr lang="it-IT" altLang="en-US">
                <a:ea typeface="ＭＳ Ｐゴシック" charset="-128"/>
              </a:rPr>
              <a:t>2012-11-05,rabbit</a:t>
            </a:r>
          </a:p>
          <a:p>
            <a:r>
              <a:rPr lang="it-IT" altLang="en-US">
                <a:ea typeface="ＭＳ Ｐゴシック" charset="-128"/>
              </a:rPr>
              <a:t>2012-11-05,raccoon</a:t>
            </a:r>
          </a:p>
          <a:p>
            <a:r>
              <a:rPr lang="it-IT" altLang="en-US">
                <a:ea typeface="ＭＳ Ｐゴシック" charset="-128"/>
              </a:rPr>
              <a:t>2012-11-06,rabbit</a:t>
            </a:r>
          </a:p>
          <a:p>
            <a:r>
              <a:rPr lang="it-IT" altLang="en-US">
                <a:ea typeface="ＭＳ Ｐゴシック" charset="-128"/>
              </a:rPr>
              <a:t>2012-11-06,deer</a:t>
            </a:r>
          </a:p>
          <a:p>
            <a:r>
              <a:rPr lang="it-IT" altLang="en-US">
                <a:ea typeface="ＭＳ Ｐゴシック" charset="-128"/>
              </a:rPr>
              <a:t>2012-11-06,fox</a:t>
            </a:r>
          </a:p>
          <a:p>
            <a:r>
              <a:rPr lang="it-IT" altLang="en-US">
                <a:ea typeface="ＭＳ Ｐゴシック" charset="-128"/>
              </a:rPr>
              <a:t>2012-11-07,rabbit</a:t>
            </a:r>
          </a:p>
          <a:p>
            <a:r>
              <a:rPr lang="it-IT" altLang="en-US">
                <a:ea typeface="ＭＳ Ｐゴシック" charset="-128"/>
              </a:rPr>
              <a:t>2012-11-07,bear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grep {deer, rabbit, raccoon, deer, fox, bear} animals.txt | wc -l</a:t>
            </a:r>
          </a:p>
          <a:p>
            <a:r>
              <a:rPr lang="en-US" altLang="en-US">
                <a:ea typeface="ＭＳ Ｐゴシック" charset="-128"/>
              </a:rPr>
              <a:t>sort animals.txt | uniq -c</a:t>
            </a:r>
          </a:p>
          <a:p>
            <a:r>
              <a:rPr lang="en-US" altLang="en-US">
                <a:ea typeface="ＭＳ Ｐゴシック" charset="-128"/>
              </a:rPr>
              <a:t>sort -t, -k2,2 animals.txt | uniq -c</a:t>
            </a:r>
          </a:p>
          <a:p>
            <a:r>
              <a:rPr lang="en-US" altLang="en-US">
                <a:ea typeface="ＭＳ Ｐゴシック" charset="-128"/>
              </a:rPr>
              <a:t>cut -d, -f 2 animals.txt | uniq -c</a:t>
            </a:r>
          </a:p>
          <a:p>
            <a:r>
              <a:rPr lang="en-US" altLang="en-US">
                <a:ea typeface="ＭＳ Ｐゴシック" charset="-128"/>
              </a:rPr>
              <a:t>cut -d, -f 2 animals.txt | sort | uniq -c</a:t>
            </a:r>
          </a:p>
          <a:p>
            <a:r>
              <a:rPr lang="en-US" altLang="en-US">
                <a:ea typeface="ＭＳ Ｐゴシック" charset="-128"/>
              </a:rPr>
              <a:t>cut -d, -f 2 animals.txt | sort | uniq -c | wc -l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Loops: https://swcarpentry.github.io/shell-novice/05-loop/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Scripting: 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# Calculate reduced stats for data files at J = 100 c/bp.</a:t>
            </a:r>
          </a:p>
          <a:p>
            <a:r>
              <a:rPr lang="en-US" altLang="en-US">
                <a:ea typeface="ＭＳ Ｐゴシック" charset="-128"/>
              </a:rPr>
              <a:t>for datafile in "$@"</a:t>
            </a:r>
          </a:p>
          <a:p>
            <a:r>
              <a:rPr lang="en-US" altLang="en-US">
                <a:ea typeface="ＭＳ Ｐゴシック" charset="-128"/>
              </a:rPr>
              <a:t>do</a:t>
            </a:r>
          </a:p>
          <a:p>
            <a:r>
              <a:rPr lang="en-US" altLang="en-US">
                <a:ea typeface="ＭＳ Ｐゴシック" charset="-128"/>
              </a:rPr>
              <a:t>    echo $datfile</a:t>
            </a:r>
          </a:p>
          <a:p>
            <a:r>
              <a:rPr lang="en-US" altLang="en-US">
                <a:ea typeface="ＭＳ Ｐゴシック" charset="-128"/>
              </a:rPr>
              <a:t>    bash goostats -J 100 -r $datafile stats-$datafile</a:t>
            </a:r>
          </a:p>
          <a:p>
            <a:r>
              <a:rPr lang="en-US" altLang="en-US">
                <a:ea typeface="ＭＳ Ｐゴシック" charset="-128"/>
              </a:rPr>
              <a:t>Done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Grep </a:t>
            </a:r>
            <a:r>
              <a:rPr lang="mr-IN" altLang="en-US">
                <a:ea typeface="ＭＳ Ｐゴシック" charset="-128"/>
              </a:rPr>
              <a:t>–</a:t>
            </a:r>
            <a:r>
              <a:rPr lang="en-US" altLang="en-US">
                <a:ea typeface="ＭＳ Ｐゴシック" charset="-128"/>
              </a:rPr>
              <a:t>v and grep </a:t>
            </a:r>
            <a:r>
              <a:rPr lang="mr-IN" altLang="en-US">
                <a:ea typeface="ＭＳ Ｐゴシック" charset="-128"/>
              </a:rPr>
              <a:t>–</a:t>
            </a:r>
            <a:r>
              <a:rPr lang="en-US" altLang="en-US">
                <a:ea typeface="ＭＳ Ｐゴシック" charset="-128"/>
              </a:rPr>
              <a:t>w :: https://swcarpentry.github.io/shell-novice/07-find/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-i to make our search case-insensitive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-n to number the lines that match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grep -E '^.o' haiku.txt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364AA5A-0288-8145-B650-86628FA3440B}" type="slidenum">
              <a:rPr lang="en-GB" altLang="en-US" sz="1200"/>
              <a:pPr eaLnBrk="1" hangingPunct="1"/>
              <a:t>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3F7D1D-C15B-2E44-A20A-76ABDFAF4A88}" type="slidenum">
              <a:rPr lang="en-GB" altLang="en-US" sz="1200"/>
              <a:pPr eaLnBrk="1" hangingPunct="1"/>
              <a:t>16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1157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6AA53A4-685C-8242-B1E5-168B7F615D90}" type="slidenum">
              <a:rPr lang="en-GB" altLang="en-US" sz="1200"/>
              <a:pPr eaLnBrk="1" hangingPunct="1"/>
              <a:t>17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A3B451F-9B17-9D43-89A5-65FB873528ED}" type="slidenum">
              <a:rPr lang="en-GB" altLang="en-US" sz="1200"/>
              <a:pPr eaLnBrk="1" hangingPunct="1"/>
              <a:t>18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C71B7E-E8A6-1A40-87BC-DA91EE6F080C}" type="slidenum">
              <a:rPr lang="en-GB" altLang="en-US" sz="1200"/>
              <a:pPr eaLnBrk="1" hangingPunct="1"/>
              <a:t>19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EAB735-2909-2341-99DD-EDC4AE5AF811}" type="slidenum">
              <a:rPr lang="en-GB" altLang="en-US" sz="1200"/>
              <a:pPr eaLnBrk="1" hangingPunct="1"/>
              <a:t>20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E193B1-3788-E647-9373-FE64A70C8B72}" type="slidenum">
              <a:rPr lang="en-GB" altLang="en-US" sz="1200"/>
              <a:pPr eaLnBrk="1" hangingPunct="1"/>
              <a:t>21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449548A-1DF8-A84B-A0A5-9F6ED2D56E6A}" type="slidenum">
              <a:rPr lang="en-GB" altLang="en-US" sz="1200"/>
              <a:pPr eaLnBrk="1" hangingPunct="1"/>
              <a:t>22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B98AB16-55CC-854E-8FC5-EA6098E2A5FB}" type="slidenum">
              <a:rPr lang="en-GB" altLang="en-US" sz="1200"/>
              <a:pPr eaLnBrk="1" hangingPunct="1"/>
              <a:t>23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6529F3-9944-0F46-A308-584EFA43F3C7}" type="slidenum">
              <a:rPr lang="en-GB" altLang="en-US" sz="1200"/>
              <a:pPr eaLnBrk="1" hangingPunct="1"/>
              <a:t>24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592DFC-A563-4744-ADA5-F604D906D6DB}" type="slidenum">
              <a:rPr lang="en-GB" altLang="en-US" sz="1200"/>
              <a:pPr eaLnBrk="1" hangingPunct="1"/>
              <a:t>25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800666-FA44-1848-8D45-64C802A3F6E9}" type="slidenum">
              <a:rPr lang="en-GB" altLang="en-US" sz="1200"/>
              <a:pPr eaLnBrk="1" hangingPunct="1"/>
              <a:t>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28AAA5-7767-804A-9B5D-02533606F86D}" type="slidenum">
              <a:rPr lang="en-GB" altLang="en-US" sz="1200"/>
              <a:pPr eaLnBrk="1" hangingPunct="1"/>
              <a:t>26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AE92847-2BED-EE4B-B943-439068C5A192}" type="slidenum">
              <a:rPr lang="en-GB" altLang="en-US" sz="1200"/>
              <a:pPr eaLnBrk="1" hangingPunct="1"/>
              <a:t>27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6C7F818-245D-0A42-B406-DF07C566D592}" type="slidenum">
              <a:rPr lang="en-GB" altLang="en-US" sz="1200"/>
              <a:pPr eaLnBrk="1" hangingPunct="1"/>
              <a:t>28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C31D128-D5A6-DA4A-BDB0-8FD6D8976C2E}" type="slidenum">
              <a:rPr lang="en-GB" altLang="en-US" sz="1200"/>
              <a:pPr eaLnBrk="1" hangingPunct="1"/>
              <a:t>29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839859-E13A-2644-A35D-FEB132E7B66E}" type="slidenum">
              <a:rPr lang="en-GB" altLang="en-US" sz="1200"/>
              <a:pPr eaLnBrk="1" hangingPunct="1"/>
              <a:t>30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58045C-A925-2946-A7E8-5C19339B339E}" type="slidenum">
              <a:rPr lang="en-GB" altLang="en-US" sz="1200"/>
              <a:pPr eaLnBrk="1" hangingPunct="1"/>
              <a:t>31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35FFB2-1A88-474C-B8C0-DE3E23938932}" type="slidenum">
              <a:rPr lang="en-GB" altLang="en-US" sz="1200"/>
              <a:pPr eaLnBrk="1" hangingPunct="1"/>
              <a:t>32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89E1656-A116-2C48-A367-5D39A341587B}" type="slidenum">
              <a:rPr lang="en-GB" altLang="en-US" sz="1200"/>
              <a:pPr eaLnBrk="1" hangingPunct="1"/>
              <a:t>33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A41FED-57FA-6D48-A293-742CEAF70C6C}" type="slidenum">
              <a:rPr lang="en-GB" altLang="en-US" sz="1200"/>
              <a:pPr eaLnBrk="1" hangingPunct="1"/>
              <a:t>34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2EB33E-A1CB-D244-A0BD-552C5DBF8485}" type="slidenum">
              <a:rPr lang="en-GB" altLang="en-US" sz="1200"/>
              <a:pPr eaLnBrk="1" hangingPunct="1"/>
              <a:t>35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AAE04C-0A1C-EE4C-83D0-AE3EF41A3689}" type="slidenum">
              <a:rPr lang="en-GB" altLang="en-US" sz="1200"/>
              <a:pPr eaLnBrk="1" hangingPunct="1"/>
              <a:t>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58BA33A-5B37-FF4D-B2CB-B53D11792184}" type="slidenum">
              <a:rPr lang="en-GB" altLang="en-US" sz="1200"/>
              <a:pPr eaLnBrk="1" hangingPunct="1"/>
              <a:t>36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BC9C396-6BC9-434C-A684-33C23D74291D}" type="slidenum">
              <a:rPr lang="en-GB" altLang="en-US" sz="1200"/>
              <a:pPr eaLnBrk="1" hangingPunct="1"/>
              <a:t>37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303897-53EC-2240-8ACE-BAD7F560FF6A}" type="slidenum">
              <a:rPr lang="en-GB" altLang="en-US" sz="1200"/>
              <a:pPr eaLnBrk="1" hangingPunct="1"/>
              <a:t>38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100ACC-D20A-A44C-A308-B206E4FF41D4}" type="slidenum">
              <a:rPr lang="en-GB" altLang="en-US" sz="1200"/>
              <a:pPr eaLnBrk="1" hangingPunct="1"/>
              <a:t>39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F7C9A9-5F43-AC47-878A-24DE98E71943}" type="slidenum">
              <a:rPr lang="en-GB" altLang="en-US" sz="1200"/>
              <a:pPr eaLnBrk="1" hangingPunct="1"/>
              <a:t>40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399F26-D34F-8146-A6F3-1AF0C616BBD0}" type="slidenum">
              <a:rPr lang="en-GB" altLang="en-US" sz="1200"/>
              <a:pPr eaLnBrk="1" hangingPunct="1"/>
              <a:t>41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2EC4E17-52D3-5748-8A28-8441035D312F}" type="slidenum">
              <a:rPr lang="en-GB" altLang="en-US" sz="1200"/>
              <a:pPr eaLnBrk="1" hangingPunct="1"/>
              <a:t>42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AAB202-D4E7-3642-82F8-F80AF7E55E4D}" type="slidenum">
              <a:rPr lang="en-GB" altLang="en-US" sz="1200"/>
              <a:pPr eaLnBrk="1" hangingPunct="1"/>
              <a:t>43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01E502-F75B-D848-84B5-1F53324240F3}" type="slidenum">
              <a:rPr lang="en-GB" altLang="en-US" sz="1200"/>
              <a:pPr eaLnBrk="1" hangingPunct="1"/>
              <a:t>44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01E502-F75B-D848-84B5-1F53324240F3}" type="slidenum">
              <a:rPr lang="en-GB" altLang="en-US" sz="1200"/>
              <a:pPr eaLnBrk="1" hangingPunct="1"/>
              <a:t>45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3471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AAE04C-0A1C-EE4C-83D0-AE3EF41A3689}" type="slidenum">
              <a:rPr lang="en-GB" altLang="en-US" sz="1200"/>
              <a:pPr eaLnBrk="1" hangingPunct="1"/>
              <a:t>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944456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01E502-F75B-D848-84B5-1F53324240F3}" type="slidenum">
              <a:rPr lang="en-GB" altLang="en-US" sz="1200"/>
              <a:pPr eaLnBrk="1" hangingPunct="1"/>
              <a:t>46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846465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1D9C68-786D-D745-921B-86EA66F64A67}" type="slidenum">
              <a:rPr lang="en-GB" altLang="en-US" sz="1200"/>
              <a:pPr eaLnBrk="1" hangingPunct="1"/>
              <a:t>47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200C598-6911-FA46-AFCE-E04AA08A9793}" type="slidenum">
              <a:rPr lang="en-GB" altLang="en-US" sz="1200"/>
              <a:pPr eaLnBrk="1" hangingPunct="1"/>
              <a:t>48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42FC9F-DC74-224E-8B65-4347A5509724}" type="slidenum">
              <a:rPr lang="en-GB" altLang="en-US" sz="1200"/>
              <a:pPr eaLnBrk="1" hangingPunct="1"/>
              <a:t>49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42FC9F-DC74-224E-8B65-4347A5509724}" type="slidenum">
              <a:rPr lang="en-GB" altLang="en-US" sz="1200"/>
              <a:pPr eaLnBrk="1" hangingPunct="1"/>
              <a:t>50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548438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87B327-4F60-1E46-ACD3-18290E624DE1}" type="slidenum">
              <a:rPr lang="en-GB" altLang="en-US" sz="1200"/>
              <a:pPr eaLnBrk="1" hangingPunct="1"/>
              <a:t>51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B8650C7-B49D-8041-9669-3E35620F4120}" type="slidenum">
              <a:rPr lang="en-GB" altLang="en-US" sz="1200"/>
              <a:pPr eaLnBrk="1" hangingPunct="1"/>
              <a:t>52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BBA8FDB-FD95-8940-BEA2-7CE1BA699643}" type="slidenum">
              <a:rPr lang="en-GB" altLang="en-US" sz="1200"/>
              <a:pPr eaLnBrk="1" hangingPunct="1"/>
              <a:t>53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406EEC8-92DD-AF46-B2B2-E795B1C52E5E}" type="slidenum">
              <a:rPr lang="en-GB" altLang="en-US" sz="1200"/>
              <a:pPr eaLnBrk="1" hangingPunct="1"/>
              <a:t>54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6D00AC4-9315-9149-9825-971D4EF12AEA}" type="slidenum">
              <a:rPr lang="en-GB" altLang="en-US" sz="1200"/>
              <a:pPr eaLnBrk="1" hangingPunct="1"/>
              <a:t>55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5ECC5F-E675-C84D-812E-2246FED31657}" type="slidenum">
              <a:rPr lang="en-GB" altLang="en-US" sz="1200"/>
              <a:pPr eaLnBrk="1" hangingPunct="1"/>
              <a:t>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C441C71-9877-BE4A-B525-C4A3657A1889}" type="slidenum">
              <a:rPr lang="en-GB" altLang="en-US" sz="1200"/>
              <a:pPr eaLnBrk="1" hangingPunct="1"/>
              <a:t>56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944D93-1354-1845-9163-3B85464F5246}" type="slidenum">
              <a:rPr lang="en-GB" altLang="en-US" sz="1200"/>
              <a:pPr eaLnBrk="1" hangingPunct="1"/>
              <a:t>57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3F7D1D-C15B-2E44-A20A-76ABDFAF4A88}" type="slidenum">
              <a:rPr lang="en-GB" altLang="en-US" sz="1200"/>
              <a:pPr eaLnBrk="1" hangingPunct="1"/>
              <a:t>6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3F7D1D-C15B-2E44-A20A-76ABDFAF4A88}" type="slidenum">
              <a:rPr lang="en-GB" altLang="en-US" sz="1200"/>
              <a:pPr eaLnBrk="1" hangingPunct="1"/>
              <a:t>13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84274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3F7D1D-C15B-2E44-A20A-76ABDFAF4A88}" type="slidenum">
              <a:rPr lang="en-GB" altLang="en-US" sz="1200"/>
              <a:pPr eaLnBrk="1" hangingPunct="1"/>
              <a:t>14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3321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3F7D1D-C15B-2E44-A20A-76ABDFAF4A88}" type="slidenum">
              <a:rPr lang="en-GB" altLang="en-US" sz="1200"/>
              <a:pPr eaLnBrk="1" hangingPunct="1"/>
              <a:t>15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3415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332538"/>
            <a:ext cx="9144000" cy="238125"/>
          </a:xfrm>
          <a:prstGeom prst="rect">
            <a:avLst/>
          </a:prstGeom>
          <a:solidFill>
            <a:srgbClr val="75AE6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6" name="Picture 15" descr="Logo MPI+Logo Ageing_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1775"/>
            <a:ext cx="542925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 txBox="1">
            <a:spLocks noChangeArrowheads="1"/>
          </p:cNvSpPr>
          <p:nvPr userDrawn="1"/>
        </p:nvSpPr>
        <p:spPr bwMode="auto">
          <a:xfrm>
            <a:off x="611188" y="6105525"/>
            <a:ext cx="7921625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876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MAX PLANCK INSTITUTE FOR </a:t>
            </a:r>
            <a:r>
              <a:rPr lang="en-GB" sz="1200" dirty="0" smtClean="0">
                <a:solidFill>
                  <a:schemeClr val="bg1"/>
                </a:solidFill>
                <a:cs typeface="Menlo Regular"/>
              </a:rPr>
              <a:t>BIOLOGY OF AGEING</a:t>
            </a: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  |  BIOINFORMATICS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12775" y="1485900"/>
            <a:ext cx="7772400" cy="1222375"/>
          </a:xfrm>
        </p:spPr>
        <p:txBody>
          <a:bodyPr tIns="0" rIns="0" bIns="0"/>
          <a:lstStyle>
            <a:lvl1pPr>
              <a:defRPr sz="2700">
                <a:solidFill>
                  <a:srgbClr val="00876D"/>
                </a:solidFill>
              </a:defRPr>
            </a:lvl1pPr>
          </a:lstStyle>
          <a:p>
            <a:pPr lvl="0"/>
            <a:r>
              <a:rPr lang="en-GB" noProof="0" dirty="0" smtClean="0"/>
              <a:t>TITLE OF PRESENTATION</a:t>
            </a:r>
            <a:br>
              <a:rPr lang="en-GB" noProof="0" dirty="0" smtClean="0"/>
            </a:br>
            <a:r>
              <a:rPr lang="en-GB" noProof="0" dirty="0" smtClean="0"/>
              <a:t>UP TO THREE LINES – UPPERCASE</a:t>
            </a:r>
            <a:br>
              <a:rPr lang="en-GB" noProof="0" dirty="0" smtClean="0"/>
            </a:br>
            <a:r>
              <a:rPr lang="en-GB" noProof="0" dirty="0" smtClean="0"/>
              <a:t>HEAD 1 (27pt, Arial narrow, bold)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12775" y="2997200"/>
            <a:ext cx="6400800" cy="1223963"/>
          </a:xfrm>
        </p:spPr>
        <p:txBody>
          <a:bodyPr tIns="0" rIns="0" bIns="0"/>
          <a:lstStyle>
            <a:lvl1pPr marL="0" indent="0">
              <a:lnSpc>
                <a:spcPct val="125000"/>
              </a:lnSpc>
              <a:spcBef>
                <a:spcPct val="0"/>
              </a:spcBef>
              <a:buFont typeface="Wingdings" charset="0"/>
              <a:buNone/>
              <a:defRPr sz="2200">
                <a:solidFill>
                  <a:srgbClr val="00876D"/>
                </a:solidFill>
              </a:defRPr>
            </a:lvl1pPr>
          </a:lstStyle>
          <a:p>
            <a:pPr lvl="0"/>
            <a:r>
              <a:rPr lang="en-GB" noProof="0" smtClean="0"/>
              <a:t>Subhead (Arial narrow regular, 22pt) </a:t>
            </a:r>
          </a:p>
          <a:p>
            <a:pPr lvl="0"/>
            <a:r>
              <a:rPr lang="en-GB" noProof="0" smtClean="0"/>
              <a:t>Up to three lines – venieni maximolorum,</a:t>
            </a:r>
          </a:p>
          <a:p>
            <a:pPr lvl="0"/>
            <a:r>
              <a:rPr lang="en-GB" noProof="0" smtClean="0"/>
              <a:t>Ipsum laboris dolum laces eosto doll</a:t>
            </a:r>
          </a:p>
        </p:txBody>
      </p:sp>
    </p:spTree>
    <p:extLst>
      <p:ext uri="{BB962C8B-B14F-4D97-AF65-F5344CB8AC3E}">
        <p14:creationId xmlns:p14="http://schemas.microsoft.com/office/powerpoint/2010/main" val="185474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99C9B-6080-E542-AE76-973ABB4BE8D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151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9121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775" y="274638"/>
            <a:ext cx="5903913" cy="589121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03F501-5A6D-6840-ADA5-ED8E6A0227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19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74638"/>
            <a:ext cx="7415213" cy="8509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484313"/>
            <a:ext cx="3960813" cy="468153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484313"/>
            <a:ext cx="3960812" cy="468153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634BB-2BF4-8745-8480-CECF19C50D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951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FCCF8-5AA2-A145-A8AB-E9E36DABB23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15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2FAC5-7F29-E640-A669-2F9E7C1E31A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421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5" y="1484313"/>
            <a:ext cx="3960813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484313"/>
            <a:ext cx="3960812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772D6-E76D-4349-A2C4-52D943FB344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788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0C714-1C28-0643-A7D5-515FFC41FD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594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727A3-8A6E-3C4A-A266-0254BB4B294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408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645187-00B5-954E-B856-252F9AE81F6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44EC8-4E2E-C94A-BDFE-EDFCA99ED2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8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AEB3E-6B30-8142-8C03-77BA69771E9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56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74638"/>
            <a:ext cx="7415213" cy="850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HEAD2: (26pt / 26pt, Arial narrow bold) –</a:t>
            </a:r>
            <a:br>
              <a:rPr lang="en-GB" altLang="en-US"/>
            </a:br>
            <a:r>
              <a:rPr lang="en-GB" altLang="en-US"/>
              <a:t>UPPERCASE; UP TO TWO 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484313"/>
            <a:ext cx="8074025" cy="46815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Textmasterformate durch Klicken bearbeiten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332538"/>
            <a:ext cx="9144000" cy="238125"/>
          </a:xfrm>
          <a:prstGeom prst="rect">
            <a:avLst/>
          </a:prstGeom>
          <a:solidFill>
            <a:srgbClr val="75AE6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025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561138"/>
            <a:ext cx="647700" cy="2524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00876D"/>
                </a:solidFill>
              </a:defRPr>
            </a:lvl1pPr>
          </a:lstStyle>
          <a:p>
            <a:fld id="{8A7B78C6-CE7A-0044-B47E-3416BF1AA15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1" name="Rectangle 11"/>
          <p:cNvSpPr txBox="1">
            <a:spLocks noChangeArrowheads="1"/>
          </p:cNvSpPr>
          <p:nvPr userDrawn="1"/>
        </p:nvSpPr>
        <p:spPr bwMode="auto">
          <a:xfrm>
            <a:off x="611188" y="6105525"/>
            <a:ext cx="7921625" cy="430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876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 Narrow" charset="0"/>
                <a:ea typeface="ＭＳ Ｐゴシック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MAX PLANCK INSTITUTE FOR </a:t>
            </a:r>
            <a:r>
              <a:rPr lang="en-GB" sz="1200" dirty="0" smtClean="0">
                <a:solidFill>
                  <a:schemeClr val="bg1"/>
                </a:solidFill>
                <a:cs typeface="Menlo Regular"/>
              </a:rPr>
              <a:t>BIOLOGY OF AGEING</a:t>
            </a:r>
            <a:r>
              <a:rPr lang="en-GB" sz="1200" b="0" dirty="0" smtClean="0">
                <a:solidFill>
                  <a:schemeClr val="bg1"/>
                </a:solidFill>
                <a:cs typeface="Menlo Regular"/>
              </a:rPr>
              <a:t>  |  BIOINFORMATICS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Narrow" charset="0"/>
          <a:ea typeface="ＭＳ Ｐゴシック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896938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3pPr>
      <a:lvl4pPr marL="1341438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700213" indent="-179388" algn="l" rtl="0" eaLnBrk="0" fontAlgn="base" hangingPunct="0">
        <a:spcBef>
          <a:spcPct val="20000"/>
        </a:spcBef>
        <a:spcAft>
          <a:spcPct val="0"/>
        </a:spcAft>
        <a:buClr>
          <a:srgbClr val="00876D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1574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6pPr>
      <a:lvl7pPr marL="26146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7pPr>
      <a:lvl8pPr marL="30718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8pPr>
      <a:lvl9pPr marL="3529013" indent="-179388" algn="l" rtl="0" fontAlgn="base">
        <a:spcBef>
          <a:spcPct val="20000"/>
        </a:spcBef>
        <a:spcAft>
          <a:spcPct val="0"/>
        </a:spcAft>
        <a:buClr>
          <a:srgbClr val="00876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age.mpg.de" TargetMode="External"/><Relationship Id="rId4" Type="http://schemas.openxmlformats.org/officeDocument/2006/relationships/hyperlink" Target="https://mpg-age-bioinformatics.github.i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rmatics.age.mpg.de/#callout" TargetMode="External"/><Relationship Id="rId4" Type="http://schemas.openxmlformats.org/officeDocument/2006/relationships/hyperlink" Target="https://github.com/mpg-age-bioinformatics/cluster_first_steps#shifter" TargetMode="External"/><Relationship Id="rId5" Type="http://schemas.openxmlformats.org/officeDocument/2006/relationships/hyperlink" Target="https://github.com/mpg-age-bioinformatics/software_docker#software-contain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pg-age-bioinformatics/draco_pipelines/blob/master/software/software.sh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username@remote.adres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4.png"/><Relationship Id="rId6" Type="http://schemas.openxmlformats.org/officeDocument/2006/relationships/oleObject" Target="../embeddings/Microsoft_Excel_97_-_2004_Worksheet2.xls"/><Relationship Id="rId7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16.png"/><Relationship Id="rId6" Type="http://schemas.openxmlformats.org/officeDocument/2006/relationships/oleObject" Target="../embeddings/Microsoft_Excel_97_-_2004_Worksheet4.xls"/><Relationship Id="rId7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g-age-bioinformatics/cluster_first_steps" TargetMode="External"/><Relationship Id="rId4" Type="http://schemas.openxmlformats.org/officeDocument/2006/relationships/hyperlink" Target="http://slurm.schedmd.com/man_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age.mpg.de" TargetMode="External"/><Relationship Id="rId4" Type="http://schemas.openxmlformats.org/officeDocument/2006/relationships/hyperlink" Target="https://mpg-age-bioinformatics.github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odules.sourceforge.n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Help yourself on a remote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775" y="2997200"/>
            <a:ext cx="6400800" cy="863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000">
                <a:hlinkClick r:id="rId3"/>
              </a:rPr>
              <a:t>bioinformatics@age.mpg.de</a:t>
            </a:r>
            <a:endParaRPr lang="en-US" altLang="en-US" sz="2000"/>
          </a:p>
          <a:p>
            <a:pPr>
              <a:buFont typeface="Wingdings" charset="2"/>
              <a:buNone/>
            </a:pPr>
            <a:endParaRPr lang="en-US" altLang="en-US" sz="800"/>
          </a:p>
          <a:p>
            <a:pPr>
              <a:buFont typeface="Wingdings" charset="2"/>
              <a:buNone/>
            </a:pPr>
            <a:r>
              <a:rPr lang="en-US" altLang="en-US" sz="2000">
                <a:hlinkClick r:id="rId4"/>
              </a:rPr>
              <a:t>https://mpg-age-bioinformatics.github.io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7BF44D-E72A-F246-9444-7ED548912F95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Containers</a:t>
            </a:r>
          </a:p>
        </p:txBody>
      </p:sp>
      <p:sp>
        <p:nvSpPr>
          <p:cNvPr id="34819" name="Rectangle 48"/>
          <p:cNvSpPr>
            <a:spLocks noChangeArrowheads="1"/>
          </p:cNvSpPr>
          <p:nvPr/>
        </p:nvSpPr>
        <p:spPr bwMode="auto">
          <a:xfrm>
            <a:off x="4948238" y="6021388"/>
            <a:ext cx="41608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800"/>
              <a:t>https://blog.logentries.com/2015/07/an-all-inclusive-log-monitoring-container-for-docker/</a:t>
            </a:r>
          </a:p>
        </p:txBody>
      </p:sp>
      <p:grpSp>
        <p:nvGrpSpPr>
          <p:cNvPr id="34820" name="Group 10"/>
          <p:cNvGrpSpPr>
            <a:grpSpLocks/>
          </p:cNvGrpSpPr>
          <p:nvPr/>
        </p:nvGrpSpPr>
        <p:grpSpPr bwMode="auto">
          <a:xfrm>
            <a:off x="1868488" y="1341438"/>
            <a:ext cx="5424487" cy="4586287"/>
            <a:chOff x="1869114" y="1340768"/>
            <a:chExt cx="5424249" cy="4586287"/>
          </a:xfrm>
        </p:grpSpPr>
        <p:pic>
          <p:nvPicPr>
            <p:cNvPr id="34821" name="Picture 1" descr="containers-vs-Vm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6101" r="14330"/>
            <a:stretch>
              <a:fillRect/>
            </a:stretch>
          </p:blipFill>
          <p:spPr bwMode="auto">
            <a:xfrm>
              <a:off x="1869114" y="1340768"/>
              <a:ext cx="5424249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780380" y="1643980"/>
              <a:ext cx="3239945" cy="1179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5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DCB871B-57AF-114F-B037-92EC34C5090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Containers are independent of their host</a:t>
            </a:r>
          </a:p>
        </p:txBody>
      </p:sp>
      <p:grpSp>
        <p:nvGrpSpPr>
          <p:cNvPr id="35843" name="Group 18"/>
          <p:cNvGrpSpPr>
            <a:grpSpLocks/>
          </p:cNvGrpSpPr>
          <p:nvPr/>
        </p:nvGrpSpPr>
        <p:grpSpPr bwMode="auto">
          <a:xfrm>
            <a:off x="957263" y="1268413"/>
            <a:ext cx="2443162" cy="2066925"/>
            <a:chOff x="1869114" y="1340768"/>
            <a:chExt cx="5424249" cy="4586287"/>
          </a:xfrm>
        </p:grpSpPr>
        <p:pic>
          <p:nvPicPr>
            <p:cNvPr id="35853" name="Picture 1" descr="containers-vs-Vm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6101" r="14330"/>
            <a:stretch>
              <a:fillRect/>
            </a:stretch>
          </p:blipFill>
          <p:spPr bwMode="auto">
            <a:xfrm>
              <a:off x="1869114" y="1340768"/>
              <a:ext cx="5424249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3814654" y="1643702"/>
              <a:ext cx="3239041" cy="11800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4" name="Group 21"/>
          <p:cNvGrpSpPr>
            <a:grpSpLocks/>
          </p:cNvGrpSpPr>
          <p:nvPr/>
        </p:nvGrpSpPr>
        <p:grpSpPr bwMode="auto">
          <a:xfrm>
            <a:off x="2949575" y="4005263"/>
            <a:ext cx="2443163" cy="2065337"/>
            <a:chOff x="1869114" y="1340768"/>
            <a:chExt cx="5424250" cy="4586287"/>
          </a:xfrm>
        </p:grpSpPr>
        <p:pic>
          <p:nvPicPr>
            <p:cNvPr id="35851" name="Picture 1" descr="containers-vs-Vm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6101" r="14330"/>
            <a:stretch>
              <a:fillRect/>
            </a:stretch>
          </p:blipFill>
          <p:spPr bwMode="auto">
            <a:xfrm>
              <a:off x="1869114" y="1340768"/>
              <a:ext cx="5424250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3779408" y="1643935"/>
              <a:ext cx="3242566" cy="1177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45" name="Group 31"/>
          <p:cNvGrpSpPr>
            <a:grpSpLocks/>
          </p:cNvGrpSpPr>
          <p:nvPr/>
        </p:nvGrpSpPr>
        <p:grpSpPr bwMode="auto">
          <a:xfrm>
            <a:off x="5651500" y="1916113"/>
            <a:ext cx="2444750" cy="2066925"/>
            <a:chOff x="1869114" y="1340768"/>
            <a:chExt cx="5424249" cy="4586287"/>
          </a:xfrm>
        </p:grpSpPr>
        <p:pic>
          <p:nvPicPr>
            <p:cNvPr id="35849" name="Picture 1" descr="containers-vs-Vm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6101" r="14330"/>
            <a:stretch>
              <a:fillRect/>
            </a:stretch>
          </p:blipFill>
          <p:spPr bwMode="auto">
            <a:xfrm>
              <a:off x="1869114" y="1340768"/>
              <a:ext cx="5424249" cy="45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3813390" y="1643702"/>
              <a:ext cx="3240460" cy="11800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5846" name="Picture 34" descr="Unknown-5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03288"/>
            <a:ext cx="1008062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35" descr="Unknown-5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557338"/>
            <a:ext cx="10080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36" descr="Unknown-5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633788"/>
            <a:ext cx="1008062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6416E5D-D066-B440-A38C-317F90AEB11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Multiple environments per machine</a:t>
            </a:r>
          </a:p>
        </p:txBody>
      </p:sp>
      <p:pic>
        <p:nvPicPr>
          <p:cNvPr id="36867" name="Picture 1" descr="containers-vs-V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6101" r="14330"/>
          <a:stretch>
            <a:fillRect/>
          </a:stretch>
        </p:blipFill>
        <p:spPr bwMode="auto">
          <a:xfrm>
            <a:off x="957263" y="1268413"/>
            <a:ext cx="2443162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" descr="containers-vs-V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6101" r="14330"/>
          <a:stretch>
            <a:fillRect/>
          </a:stretch>
        </p:blipFill>
        <p:spPr bwMode="auto">
          <a:xfrm>
            <a:off x="2949575" y="4005263"/>
            <a:ext cx="2443163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" descr="containers-vs-V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6101" r="14330"/>
          <a:stretch>
            <a:fillRect/>
          </a:stretch>
        </p:blipFill>
        <p:spPr bwMode="auto">
          <a:xfrm>
            <a:off x="5651500" y="1916113"/>
            <a:ext cx="24447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2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Shifter/Docker for HPC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04FAF2-43C2-3F44-95CF-D0B713E26C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314450"/>
            <a:ext cx="7775575" cy="4562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load respective module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module load shifter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list available images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shifterls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get an interactive shell on 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ubuntu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 and check you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are in the intended image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shifter </a:t>
            </a:r>
            <a:r>
              <a:rPr lang="mr-IN" altLang="en-US" sz="1400" dirty="0">
                <a:solidFill>
                  <a:schemeClr val="bg1"/>
                </a:solidFill>
                <a:latin typeface="Menlo Regular" charset="0"/>
              </a:rPr>
              <a:t>--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image=ubuntu:15.10 bash </a:t>
            </a:r>
            <a:r>
              <a:rPr lang="mr-IN" altLang="en-US" sz="1400" dirty="0">
                <a:solidFill>
                  <a:schemeClr val="bg1"/>
                </a:solidFill>
                <a:latin typeface="Menlo Regular" charset="0"/>
              </a:rPr>
              <a:t>-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login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cat /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etc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/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lsb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-release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use the Bioinformatics image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shifter </a:t>
            </a:r>
            <a:r>
              <a:rPr lang="mr-IN" altLang="en-US" sz="1400" dirty="0">
                <a:solidFill>
                  <a:schemeClr val="bg1"/>
                </a:solidFill>
                <a:latin typeface="Menlo Regular" charset="0"/>
              </a:rPr>
              <a:t>--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image=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mpgagebioinformatics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/bioinformatics_software:v1.0.0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run a script inside an image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shifter </a:t>
            </a:r>
            <a:r>
              <a:rPr lang="mr-IN" altLang="en-US" sz="1400" dirty="0">
                <a:solidFill>
                  <a:schemeClr val="bg1"/>
                </a:solidFill>
                <a:latin typeface="Menlo Regular" charset="0"/>
              </a:rPr>
              <a:t>--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image=&lt;provider&gt;/&lt;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image_name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&gt;:&lt;tag&gt; /path/to/script</a:t>
            </a:r>
          </a:p>
        </p:txBody>
      </p:sp>
    </p:spTree>
    <p:extLst>
      <p:ext uri="{BB962C8B-B14F-4D97-AF65-F5344CB8AC3E}">
        <p14:creationId xmlns:p14="http://schemas.microsoft.com/office/powerpoint/2010/main" val="9273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Working interactively on the </a:t>
            </a:r>
            <a:r>
              <a:rPr lang="en-US" dirty="0" err="1" smtClean="0"/>
              <a:t>mpi</a:t>
            </a:r>
            <a:r>
              <a:rPr lang="en-US" dirty="0" smtClean="0"/>
              <a:t> age bioinformatics software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04FAF2-43C2-3F44-95CF-D0B713E26C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314450"/>
            <a:ext cx="7775575" cy="45735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module 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load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shifter # load respective module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shifterls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 # 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list available images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which R # check if you have R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#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login to our software image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shifter </a:t>
            </a:r>
            <a:r>
              <a:rPr lang="mr-IN" altLang="en-US" sz="1400" dirty="0">
                <a:solidFill>
                  <a:schemeClr val="bg1"/>
                </a:solidFill>
                <a:latin typeface="Menlo Regular" charset="0"/>
              </a:rPr>
              <a:t>--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image=</a:t>
            </a: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mpgagebioinformatics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/bioinformatics_software:v1.0.1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pwd</a:t>
            </a: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module avail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module load </a:t>
            </a: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rlang</a:t>
            </a: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which R </a:t>
            </a:r>
          </a:p>
        </p:txBody>
      </p:sp>
    </p:spTree>
    <p:extLst>
      <p:ext uri="{BB962C8B-B14F-4D97-AF65-F5344CB8AC3E}">
        <p14:creationId xmlns:p14="http://schemas.microsoft.com/office/powerpoint/2010/main" val="16484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1663" y="1052537"/>
            <a:ext cx="8002587" cy="51847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Example </a:t>
            </a:r>
            <a:r>
              <a:rPr lang="en-US" sz="1800" dirty="0" smtClean="0">
                <a:latin typeface="Menlo Regular"/>
                <a:cs typeface="Menlo Regular"/>
              </a:rPr>
              <a:t>`~/</a:t>
            </a:r>
            <a:r>
              <a:rPr lang="en-US" sz="1800" dirty="0" err="1" smtClean="0">
                <a:latin typeface="Menlo Regular"/>
                <a:cs typeface="Menlo Regular"/>
              </a:rPr>
              <a:t>test.shifter.sh</a:t>
            </a:r>
            <a:r>
              <a:rPr lang="en-US" sz="1800" dirty="0" smtClean="0">
                <a:latin typeface="Menlo Regular"/>
                <a:cs typeface="Menlo Regular"/>
              </a:rPr>
              <a:t>`</a:t>
            </a:r>
            <a:r>
              <a:rPr lang="en-US" sz="1800" dirty="0" smtClean="0"/>
              <a:t>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Running the script: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Running a script inside the </a:t>
            </a:r>
            <a:r>
              <a:rPr lang="en-US" dirty="0" err="1"/>
              <a:t>mpi</a:t>
            </a:r>
            <a:r>
              <a:rPr lang="en-US" dirty="0"/>
              <a:t> age bioinformatics software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04FAF2-43C2-3F44-95CF-D0B713E26C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449823"/>
            <a:ext cx="7775575" cy="31085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#!/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bin/bash</a:t>
            </a:r>
            <a:endParaRPr lang="en-US" sz="1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source ~/.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bashrc</a:t>
            </a:r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module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load </a:t>
            </a:r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rlang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python</a:t>
            </a:r>
          </a:p>
          <a:p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which python</a:t>
            </a:r>
          </a:p>
          <a:p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python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&lt;&lt; EOF</a:t>
            </a:r>
          </a:p>
          <a:p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print "This is python"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EOF</a:t>
            </a:r>
          </a:p>
          <a:p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which 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</a:p>
          <a:p>
            <a:endParaRPr lang="en-US" sz="1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-e "print('This is R')"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213" y="4963263"/>
            <a:ext cx="7775575" cy="121264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chmod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 +x </a:t>
            </a: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test.shifter.sh</a:t>
            </a: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shifter \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    </a:t>
            </a:r>
            <a:r>
              <a:rPr lang="mr-IN" altLang="en-US" sz="1400" dirty="0" smtClean="0">
                <a:solidFill>
                  <a:schemeClr val="bg1"/>
                </a:solidFill>
                <a:latin typeface="Menlo Regular" charset="0"/>
              </a:rPr>
              <a:t>--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image=</a:t>
            </a: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mpgagebioinformatics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/bioinformatics_software:v1.0.1 \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 </a:t>
            </a: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   ./</a:t>
            </a:r>
            <a:r>
              <a:rPr lang="en-US" altLang="en-US" sz="1400" dirty="0" err="1" smtClean="0">
                <a:solidFill>
                  <a:schemeClr val="bg1"/>
                </a:solidFill>
                <a:latin typeface="Menlo Regular" charset="0"/>
              </a:rPr>
              <a:t>test.sh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Shifter/Docker for HPC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04FAF2-43C2-3F44-95CF-D0B713E26C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1663" y="1268760"/>
            <a:ext cx="8002587" cy="432067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/>
              <a:t>More </a:t>
            </a:r>
            <a:r>
              <a:rPr lang="en-US" altLang="en-US" sz="1800" dirty="0" err="1" smtClean="0"/>
              <a:t>infos</a:t>
            </a:r>
            <a:r>
              <a:rPr lang="en-US" altLang="en-US" sz="1800" dirty="0" smtClean="0"/>
              <a:t> on 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	shifter,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docker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eg</a:t>
            </a:r>
            <a:r>
              <a:rPr lang="en-US" altLang="en-US" sz="1800" dirty="0" smtClean="0"/>
              <a:t>. for your own laptop),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	singularity (running @ </a:t>
            </a:r>
            <a:r>
              <a:rPr lang="en-US" altLang="en-US" sz="1800" dirty="0" err="1" smtClean="0"/>
              <a:t>draco.mpcdf.mpg.de</a:t>
            </a:r>
            <a:r>
              <a:rPr lang="en-US" altLang="en-US" sz="1800" dirty="0" smtClean="0"/>
              <a:t>),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	and creation of images on</a:t>
            </a:r>
          </a:p>
          <a:p>
            <a:pPr marL="0" indent="0" eaLnBrk="1" hangingPunct="1">
              <a:buNone/>
            </a:pPr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smtClean="0">
                <a:hlinkClick r:id="rId3"/>
              </a:rPr>
              <a:t>http://bioinformatics.age.mpg.de/#callout</a:t>
            </a:r>
            <a:r>
              <a:rPr lang="en-US" altLang="en-US" sz="1800" dirty="0" smtClean="0"/>
              <a:t>  &gt; </a:t>
            </a:r>
            <a:r>
              <a:rPr lang="en-US" altLang="en-US" sz="1800" dirty="0" err="1" smtClean="0"/>
              <a:t>Jupyter</a:t>
            </a:r>
            <a:r>
              <a:rPr lang="en-US" altLang="en-US" sz="1800" dirty="0" smtClean="0"/>
              <a:t> on Docker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smtClean="0">
                <a:hlinkClick r:id="rId4"/>
              </a:rPr>
              <a:t>https://github.com/mpg-age-bioinformatics/cluster_first_steps#shifter</a:t>
            </a:r>
            <a:endParaRPr lang="en-US" altLang="en-US" sz="1800" dirty="0" smtClean="0"/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marL="0" indent="0" eaLnBrk="1" hangingPunct="1">
              <a:buNone/>
            </a:pPr>
            <a:r>
              <a:rPr lang="en-US" altLang="en-US" sz="1800" dirty="0" smtClean="0"/>
              <a:t>More </a:t>
            </a:r>
            <a:r>
              <a:rPr lang="en-US" altLang="en-US" sz="1800" dirty="0" err="1" smtClean="0"/>
              <a:t>infos</a:t>
            </a:r>
            <a:r>
              <a:rPr lang="en-US" altLang="en-US" sz="1800" dirty="0" smtClean="0"/>
              <a:t> on our software image and how to run it on your laptop: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>
                <a:hlinkClick r:id="rId5"/>
              </a:rPr>
              <a:t>https://github.com/mpg-age-bioinformatics/software_docker#software-container</a:t>
            </a:r>
            <a:endParaRPr lang="en-US" altLang="en-US" sz="1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sz="1800" dirty="0" smtClean="0"/>
              <a:t>Running the script:</a:t>
            </a:r>
          </a:p>
        </p:txBody>
      </p:sp>
    </p:spTree>
    <p:extLst>
      <p:ext uri="{BB962C8B-B14F-4D97-AF65-F5344CB8AC3E}">
        <p14:creationId xmlns:p14="http://schemas.microsoft.com/office/powerpoint/2010/main" val="16384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188" y="5454650"/>
            <a:ext cx="7921625" cy="8048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module avail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F1A97F-6325-9B49-AAFE-8E82E12007B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1663" y="931863"/>
            <a:ext cx="8002587" cy="51847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Example </a:t>
            </a:r>
            <a:r>
              <a:rPr lang="en-US" sz="1800" dirty="0" smtClean="0">
                <a:latin typeface="Menlo Regular"/>
                <a:cs typeface="Menlo Regular"/>
              </a:rPr>
              <a:t>`module avail` </a:t>
            </a:r>
            <a:r>
              <a:rPr lang="en-US" sz="1800" dirty="0" smtClean="0"/>
              <a:t>output.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Notice the 2 arrows and the two distinct blocks of software being shown.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The distinct blocks are generated by the different paths kept on the </a:t>
            </a:r>
            <a:r>
              <a:rPr lang="en-US" sz="1800" dirty="0" smtClean="0">
                <a:latin typeface="Menlo Regular"/>
                <a:cs typeface="Menlo Regular"/>
              </a:rPr>
              <a:t>`MODULEPATH` </a:t>
            </a:r>
            <a:r>
              <a:rPr lang="en-US" sz="1800" dirty="0" smtClean="0"/>
              <a:t>variable set like this: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export MODULEPATH=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beegfs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/common/software/2017/modules/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modulefiles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\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/general: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beegfs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/common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/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software/2017/modules/</a:t>
            </a:r>
            <a:r>
              <a:rPr lang="en-US" sz="1400" dirty="0" err="1">
                <a:solidFill>
                  <a:srgbClr val="FFFFFF"/>
                </a:solidFill>
                <a:latin typeface="Menlo Regular"/>
                <a:cs typeface="Menlo Regular"/>
              </a:rPr>
              <a:t>modulefiles</a:t>
            </a: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/bioinformatics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pic>
        <p:nvPicPr>
          <p:cNvPr id="2662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8" b="3854"/>
          <a:stretch>
            <a:fillRect/>
          </a:stretch>
        </p:blipFill>
        <p:spPr bwMode="auto">
          <a:xfrm>
            <a:off x="1370013" y="1430338"/>
            <a:ext cx="6408737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698500" y="1416050"/>
            <a:ext cx="576263" cy="215900"/>
          </a:xfrm>
          <a:prstGeom prst="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684213" y="2284413"/>
            <a:ext cx="574675" cy="215900"/>
          </a:xfrm>
          <a:prstGeom prst="rightArrow">
            <a:avLst>
              <a:gd name="adj1" fmla="val 50000"/>
              <a:gd name="adj2" fmla="val 49994"/>
            </a:avLst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The modules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D06226-A504-B747-97F9-6F9249C2F808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28675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9" r="59247" b="3746"/>
          <a:stretch>
            <a:fillRect/>
          </a:stretch>
        </p:blipFill>
        <p:spPr bwMode="auto">
          <a:xfrm>
            <a:off x="611188" y="1412875"/>
            <a:ext cx="4941887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621338" y="1287463"/>
            <a:ext cx="2736850" cy="504031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Menlo Regular"/>
              </a:rPr>
              <a:t>Example content of a folder in the </a:t>
            </a:r>
            <a:r>
              <a:rPr lang="en-US" sz="1800" dirty="0" smtClean="0">
                <a:latin typeface="Menlo Regular"/>
                <a:cs typeface="Menlo Regular"/>
              </a:rPr>
              <a:t>`MODULEPATH`</a:t>
            </a:r>
            <a:r>
              <a:rPr lang="en-US" sz="1800" dirty="0" smtClean="0">
                <a:cs typeface="Menlo Regular"/>
              </a:rPr>
              <a:t>.</a:t>
            </a:r>
            <a:endParaRPr lang="en-US" sz="18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4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cs typeface="Menlo Regular"/>
              </a:rPr>
              <a:t>Example content for Python.</a:t>
            </a:r>
            <a:endParaRPr lang="en-US" sz="1800" dirty="0">
              <a:cs typeface="Menlo Regular"/>
            </a:endParaRP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01663" y="931863"/>
            <a:ext cx="8002587" cy="5524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`module avail`</a:t>
            </a: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 simply lists the contents of the `MODULEPATH` variable.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11188" y="4160838"/>
            <a:ext cx="6481762" cy="14398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The modules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956DA61-6F68-104A-9FA6-CF87FDCA48E4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19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3072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1" r="59247" b="3746"/>
          <a:stretch>
            <a:fillRect/>
          </a:stretch>
        </p:blipFill>
        <p:spPr bwMode="auto">
          <a:xfrm>
            <a:off x="611188" y="1844675"/>
            <a:ext cx="5405437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1663" y="2849563"/>
            <a:ext cx="8002587" cy="39100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Menlo Regular"/>
                <a:cs typeface="Menlo Regular"/>
              </a:rPr>
              <a:t>`2.7.12` </a:t>
            </a:r>
            <a:r>
              <a:rPr lang="en-US" sz="1800" dirty="0" smtClean="0"/>
              <a:t>module file for python 2.7.12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Menlo Regular"/>
                <a:cs typeface="Menlo Regular"/>
              </a:rPr>
              <a:t>`3.6.0` </a:t>
            </a:r>
            <a:r>
              <a:rPr lang="en-US" sz="1800" dirty="0" smtClean="0"/>
              <a:t>module file for python 3.6.0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Menlo Regular"/>
                <a:cs typeface="Menlo Regular"/>
              </a:rPr>
              <a:t>`.version` </a:t>
            </a:r>
            <a:r>
              <a:rPr lang="en-US" sz="1800" dirty="0" smtClean="0"/>
              <a:t>file defining the default version: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 smtClean="0"/>
          </a:p>
          <a:p>
            <a:pPr marL="0" indent="0">
              <a:buFont typeface="Wingdings" charset="0"/>
              <a:buNone/>
              <a:defRPr/>
            </a:pPr>
            <a:r>
              <a:rPr lang="uk-UA" sz="1400" dirty="0" smtClean="0">
                <a:solidFill>
                  <a:schemeClr val="bg1"/>
                </a:solidFill>
              </a:rPr>
              <a:t> #</a:t>
            </a:r>
            <a:r>
              <a:rPr lang="uk-UA" sz="1400" dirty="0">
                <a:solidFill>
                  <a:schemeClr val="bg1"/>
                </a:solidFill>
              </a:rPr>
              <a:t>%Module1.0###########################################################</a:t>
            </a:r>
          </a:p>
          <a:p>
            <a:pPr marL="0" indent="0">
              <a:buFont typeface="Wingdings" charset="0"/>
              <a:buNone/>
              <a:defRPr/>
            </a:pPr>
            <a:r>
              <a:rPr lang="uk-UA" sz="1400" dirty="0" smtClean="0">
                <a:solidFill>
                  <a:schemeClr val="bg1"/>
                </a:solidFill>
              </a:rPr>
              <a:t> #</a:t>
            </a:r>
            <a:r>
              <a:rPr lang="uk-UA" sz="1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 #</a:t>
            </a:r>
            <a:r>
              <a:rPr lang="en-US" sz="1400" dirty="0">
                <a:solidFill>
                  <a:schemeClr val="bg1"/>
                </a:solidFill>
              </a:rPr>
              <a:t># version file for python</a:t>
            </a:r>
          </a:p>
          <a:p>
            <a:pPr marL="0" indent="0">
              <a:buFont typeface="Wingdings" charset="0"/>
              <a:buNone/>
              <a:defRPr/>
            </a:pPr>
            <a:r>
              <a:rPr lang="uk-UA" sz="1400" dirty="0" smtClean="0">
                <a:solidFill>
                  <a:schemeClr val="bg1"/>
                </a:solidFill>
              </a:rPr>
              <a:t> #</a:t>
            </a:r>
            <a:r>
              <a:rPr lang="uk-UA" sz="1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 set </a:t>
            </a:r>
            <a:r>
              <a:rPr lang="en-US" sz="1400" dirty="0" err="1">
                <a:solidFill>
                  <a:schemeClr val="bg1"/>
                </a:solidFill>
              </a:rPr>
              <a:t>ModulesVersion</a:t>
            </a:r>
            <a:r>
              <a:rPr lang="en-US" sz="1400" dirty="0">
                <a:solidFill>
                  <a:schemeClr val="bg1"/>
                </a:solidFill>
              </a:rPr>
              <a:t>      "2.7.12"</a:t>
            </a:r>
            <a:endParaRPr lang="en-US" sz="1400" dirty="0" smtClean="0">
              <a:solidFill>
                <a:schemeClr val="bg1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268198"/>
            <a:ext cx="8074025" cy="468153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numCol="2"/>
          <a:lstStyle/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Connecting to a remote server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Copying files to/from a remote server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The modules system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Shifter/Docker for HPC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/>
              <a:t>Installing R </a:t>
            </a:r>
            <a:r>
              <a:rPr lang="en-US" dirty="0" smtClean="0"/>
              <a:t>packages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Installing python packages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Installing </a:t>
            </a:r>
            <a:r>
              <a:rPr lang="en-US" dirty="0" err="1" smtClean="0"/>
              <a:t>perl</a:t>
            </a:r>
            <a:r>
              <a:rPr lang="en-US" dirty="0" smtClean="0"/>
              <a:t> packages</a:t>
            </a:r>
          </a:p>
          <a:p>
            <a:pPr>
              <a:lnSpc>
                <a:spcPct val="150000"/>
              </a:lnSpc>
              <a:buFont typeface="Wingdings" charset="0"/>
              <a:buChar char="§"/>
              <a:defRPr/>
            </a:pPr>
            <a:r>
              <a:rPr lang="en-US" dirty="0" smtClean="0"/>
              <a:t>SLURM</a:t>
            </a:r>
          </a:p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F74DE3-54DC-9A43-ACED-C68177D9F2F7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14CF80-1F3F-304E-A215-772454F675B7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327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" b="4344"/>
          <a:stretch>
            <a:fillRect/>
          </a:stretch>
        </p:blipFill>
        <p:spPr bwMode="auto">
          <a:xfrm>
            <a:off x="500063" y="908050"/>
            <a:ext cx="8140700" cy="527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7B0079-A807-CD46-BBF1-FA8956F7600F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866900"/>
            <a:ext cx="8002587" cy="4586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Help message shown for this modules </a:t>
            </a:r>
            <a:r>
              <a:rPr lang="en-US" sz="1800" dirty="0" err="1" smtClean="0">
                <a:solidFill>
                  <a:srgbClr val="000000"/>
                </a:solidFill>
                <a:cs typeface="Menlo Regular"/>
              </a:rPr>
              <a:t>with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`module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help python/2.7.12`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Message to be shown by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`module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whatis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python/2.7.12`</a:t>
            </a: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8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Modules system version.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1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Conflicts. </a:t>
            </a:r>
            <a:r>
              <a:rPr lang="en-US" sz="1800" dirty="0" err="1" smtClean="0">
                <a:solidFill>
                  <a:srgbClr val="000000"/>
                </a:solidFill>
                <a:cs typeface="Menlo Regular"/>
              </a:rPr>
              <a:t>ie</a:t>
            </a: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. Do not load if a different python version is already loaded.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0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2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Paths prepended when the module is loaded and removed when the module is unloaded.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solidFill>
                <a:srgbClr val="000000"/>
              </a:solidFill>
              <a:cs typeface="Menlo Regular"/>
            </a:endParaRPr>
          </a:p>
        </p:txBody>
      </p:sp>
      <p:pic>
        <p:nvPicPr>
          <p:cNvPr id="36868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" r="27859" b="86369"/>
          <a:stretch>
            <a:fillRect/>
          </a:stretch>
        </p:blipFill>
        <p:spPr bwMode="auto">
          <a:xfrm>
            <a:off x="500063" y="1073150"/>
            <a:ext cx="82486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8" r="27859" b="81062"/>
          <a:stretch>
            <a:fillRect/>
          </a:stretch>
        </p:blipFill>
        <p:spPr bwMode="auto">
          <a:xfrm>
            <a:off x="508000" y="2292350"/>
            <a:ext cx="82486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0" r="27859" b="74811"/>
          <a:stretch>
            <a:fillRect/>
          </a:stretch>
        </p:blipFill>
        <p:spPr bwMode="auto">
          <a:xfrm>
            <a:off x="508000" y="3082925"/>
            <a:ext cx="82486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2" r="27859" b="72189"/>
          <a:stretch>
            <a:fillRect/>
          </a:stretch>
        </p:blipFill>
        <p:spPr bwMode="auto">
          <a:xfrm>
            <a:off x="515938" y="4002088"/>
            <a:ext cx="8248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8" r="27859" b="55943"/>
          <a:stretch>
            <a:fillRect/>
          </a:stretch>
        </p:blipFill>
        <p:spPr bwMode="auto">
          <a:xfrm>
            <a:off x="514350" y="4586288"/>
            <a:ext cx="824865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2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7675" y="1268413"/>
            <a:ext cx="824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1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7675" y="3157538"/>
            <a:ext cx="824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1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7675" y="3983038"/>
            <a:ext cx="824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1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9263" y="5210175"/>
            <a:ext cx="8243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61E5DC2-21A1-4E4E-8CB2-B6EF1CE8400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665288"/>
            <a:ext cx="8002587" cy="4584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`$::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env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(HOME)` 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captures the variable HOME from the environment of the user loading the module.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`set home $::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env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(HOME)` 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sets a variable 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`home`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 to be used within the module with the result of 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`$::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env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(HOME)`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.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2200" dirty="0">
              <a:solidFill>
                <a:srgbClr val="000000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Sets the python user variable to be used within the module.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2200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Executes the command 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`/bin/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mkdir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 </a:t>
            </a:r>
            <a:r>
              <a:rPr lang="mr-IN" altLang="en-US" sz="1800" dirty="0">
                <a:solidFill>
                  <a:srgbClr val="000000"/>
                </a:solidFill>
                <a:latin typeface="Menlo Regular" charset="0"/>
              </a:rPr>
              <a:t>–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p $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pythonuser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 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every time the module is loaded.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Prepends 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`$home/.python/2.7.12/bin` 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to the user environment PATH variable.</a:t>
            </a:r>
          </a:p>
        </p:txBody>
      </p:sp>
      <p:pic>
        <p:nvPicPr>
          <p:cNvPr id="38920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54" r="27859" b="53784"/>
          <a:stretch>
            <a:fillRect/>
          </a:stretch>
        </p:blipFill>
        <p:spPr bwMode="auto">
          <a:xfrm>
            <a:off x="446088" y="1389063"/>
            <a:ext cx="8248650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82" r="27859" b="51691"/>
          <a:stretch>
            <a:fillRect/>
          </a:stretch>
        </p:blipFill>
        <p:spPr bwMode="auto">
          <a:xfrm>
            <a:off x="446088" y="3267075"/>
            <a:ext cx="82486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54" r="27859" b="49612"/>
          <a:stretch>
            <a:fillRect/>
          </a:stretch>
        </p:blipFill>
        <p:spPr bwMode="auto">
          <a:xfrm>
            <a:off x="446088" y="4106863"/>
            <a:ext cx="82486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8" r="27859" b="47565"/>
          <a:stretch>
            <a:fillRect/>
          </a:stretch>
        </p:blipFill>
        <p:spPr bwMode="auto">
          <a:xfrm>
            <a:off x="446088" y="5327650"/>
            <a:ext cx="82486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7675" y="1557338"/>
            <a:ext cx="824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0E81B68-FB9D-AA4B-8574-4D67CC4DF3A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952625"/>
            <a:ext cx="8002587" cy="25558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Please notice `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PYTHONUSERBASE`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Loads other modules as dependencies when loading the python module.</a:t>
            </a:r>
          </a:p>
        </p:txBody>
      </p:sp>
      <p:pic>
        <p:nvPicPr>
          <p:cNvPr id="40965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05" r="27859" b="26929"/>
          <a:stretch>
            <a:fillRect/>
          </a:stretch>
        </p:blipFill>
        <p:spPr bwMode="auto">
          <a:xfrm>
            <a:off x="446088" y="1609725"/>
            <a:ext cx="82486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9931" r="27859" b="47565"/>
          <a:stretch>
            <a:fillRect/>
          </a:stretch>
        </p:blipFill>
        <p:spPr bwMode="auto">
          <a:xfrm>
            <a:off x="447675" y="2708275"/>
            <a:ext cx="82454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47" r="27859" b="24841"/>
          <a:stretch>
            <a:fillRect/>
          </a:stretch>
        </p:blipFill>
        <p:spPr bwMode="auto">
          <a:xfrm>
            <a:off x="446088" y="2852738"/>
            <a:ext cx="8248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1188" y="5229200"/>
            <a:ext cx="7993062" cy="8080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993A26-D6E4-1F4B-B835-B4E473C9BB6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341438"/>
            <a:ext cx="8002587" cy="5211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Several examples can be obtained from: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Menlo Regular" charset="0"/>
                <a:hlinkClick r:id="rId3"/>
              </a:rPr>
              <a:t>https://github.com/mpg-age-bioinformatics/draco_pipelines/blob/master/software/software.sh</a:t>
            </a:r>
            <a:endParaRPr lang="en-US" altLang="en-US" sz="1800" dirty="0">
              <a:solidFill>
                <a:srgbClr val="000000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 dirty="0">
              <a:solidFill>
                <a:srgbClr val="000000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Structure: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mkdir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p ~/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/sources ~/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/software \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~/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/logs  ~/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/modules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 dirty="0">
              <a:solidFill>
                <a:srgbClr val="FFFFFF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 dirty="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43013" name="TextBox 2"/>
          <p:cNvSpPr txBox="1">
            <a:spLocks noChangeArrowheads="1"/>
          </p:cNvSpPr>
          <p:nvPr/>
        </p:nvSpPr>
        <p:spPr bwMode="auto">
          <a:xfrm>
            <a:off x="3563938" y="3043238"/>
            <a:ext cx="1871662" cy="368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</a:rPr>
              <a:t>~/my_software</a:t>
            </a:r>
          </a:p>
        </p:txBody>
      </p:sp>
      <p:sp>
        <p:nvSpPr>
          <p:cNvPr id="43014" name="TextBox 9"/>
          <p:cNvSpPr txBox="1">
            <a:spLocks noChangeArrowheads="1"/>
          </p:cNvSpPr>
          <p:nvPr/>
        </p:nvSpPr>
        <p:spPr bwMode="auto">
          <a:xfrm>
            <a:off x="2892425" y="4338638"/>
            <a:ext cx="1439863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</a:rPr>
              <a:t>/software</a:t>
            </a:r>
          </a:p>
        </p:txBody>
      </p:sp>
      <p:sp>
        <p:nvSpPr>
          <p:cNvPr id="43015" name="TextBox 10"/>
          <p:cNvSpPr txBox="1">
            <a:spLocks noChangeArrowheads="1"/>
          </p:cNvSpPr>
          <p:nvPr/>
        </p:nvSpPr>
        <p:spPr bwMode="auto">
          <a:xfrm>
            <a:off x="804863" y="4338638"/>
            <a:ext cx="1439862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</a:rPr>
              <a:t>/sources</a:t>
            </a:r>
          </a:p>
        </p:txBody>
      </p:sp>
      <p:sp>
        <p:nvSpPr>
          <p:cNvPr id="43016" name="TextBox 11"/>
          <p:cNvSpPr txBox="1">
            <a:spLocks noChangeArrowheads="1"/>
          </p:cNvSpPr>
          <p:nvPr/>
        </p:nvSpPr>
        <p:spPr bwMode="auto">
          <a:xfrm>
            <a:off x="4852988" y="4338638"/>
            <a:ext cx="1439862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</a:rPr>
              <a:t>/logs</a:t>
            </a:r>
          </a:p>
        </p:txBody>
      </p:sp>
      <p:sp>
        <p:nvSpPr>
          <p:cNvPr id="43017" name="TextBox 14"/>
          <p:cNvSpPr txBox="1">
            <a:spLocks noChangeArrowheads="1"/>
          </p:cNvSpPr>
          <p:nvPr/>
        </p:nvSpPr>
        <p:spPr bwMode="auto">
          <a:xfrm>
            <a:off x="6926263" y="4338638"/>
            <a:ext cx="1439862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</a:rPr>
              <a:t>/modules</a:t>
            </a:r>
          </a:p>
        </p:txBody>
      </p:sp>
      <p:cxnSp>
        <p:nvCxnSpPr>
          <p:cNvPr id="7" name="Straight Connector 6"/>
          <p:cNvCxnSpPr>
            <a:cxnSpLocks noChangeShapeType="1"/>
            <a:stCxn id="43013" idx="2"/>
            <a:endCxn id="43015" idx="0"/>
          </p:cNvCxnSpPr>
          <p:nvPr/>
        </p:nvCxnSpPr>
        <p:spPr bwMode="auto">
          <a:xfrm flipH="1">
            <a:off x="1525588" y="3411538"/>
            <a:ext cx="2974975" cy="927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  <a:stCxn id="43013" idx="2"/>
            <a:endCxn id="43014" idx="0"/>
          </p:cNvCxnSpPr>
          <p:nvPr/>
        </p:nvCxnSpPr>
        <p:spPr bwMode="auto">
          <a:xfrm flipH="1">
            <a:off x="3613150" y="3411538"/>
            <a:ext cx="887413" cy="927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  <a:endCxn id="43016" idx="0"/>
          </p:cNvCxnSpPr>
          <p:nvPr/>
        </p:nvCxnSpPr>
        <p:spPr bwMode="auto">
          <a:xfrm>
            <a:off x="4500563" y="3402013"/>
            <a:ext cx="1071562" cy="936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  <a:stCxn id="43013" idx="2"/>
            <a:endCxn id="43017" idx="0"/>
          </p:cNvCxnSpPr>
          <p:nvPr/>
        </p:nvCxnSpPr>
        <p:spPr bwMode="auto">
          <a:xfrm>
            <a:off x="4500563" y="3411538"/>
            <a:ext cx="3144837" cy="927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11188" y="4691063"/>
            <a:ext cx="79930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1188" y="2101850"/>
            <a:ext cx="7993062" cy="19986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4CCACB3-1E0C-344D-8A9A-C9623428EC80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557338"/>
            <a:ext cx="8002587" cy="2016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Download and edit the script for automatic generation of module files: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cd ~/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wget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https://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raw.githubusercontent.com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/mpg-age-bioinformatics/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draco_pipelines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/master/software/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newmod.sh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sed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i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's/\/u\/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jboucas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\/modules/~\/</a:t>
            </a:r>
            <a:r>
              <a:rPr lang="en-US" altLang="en-US" sz="1400" dirty="0" err="1" smtClean="0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en-US" altLang="en-US" sz="1400" dirty="0" smtClean="0">
                <a:solidFill>
                  <a:srgbClr val="FFFFFF"/>
                </a:solidFill>
                <a:latin typeface="Menlo Regular" charset="0"/>
              </a:rPr>
              <a:t>/g'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newmod.sh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chmod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+x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newmod.sh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 dirty="0">
              <a:solidFill>
                <a:srgbClr val="000000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Add the `~/</a:t>
            </a:r>
            <a:r>
              <a:rPr lang="en-US" altLang="en-US" sz="1800" dirty="0" err="1">
                <a:solidFill>
                  <a:srgbClr val="000000"/>
                </a:solidFill>
                <a:latin typeface="Arial Narrow" charset="0"/>
              </a:rPr>
              <a:t>my_software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/modules</a:t>
            </a:r>
            <a:r>
              <a:rPr lang="en-US" altLang="en-US" sz="1800" dirty="0" smtClean="0">
                <a:solidFill>
                  <a:srgbClr val="000000"/>
                </a:solidFill>
                <a:latin typeface="Arial Narrow" charset="0"/>
              </a:rPr>
              <a:t>` to 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the MODULEPATH: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 dirty="0">
              <a:solidFill>
                <a:srgbClr val="000000"/>
              </a:solidFill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export MODULEPATH=$MODULEPATH:~/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/modules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You might want to add this line to your 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`~/.</a:t>
            </a:r>
            <a:r>
              <a:rPr lang="en-US" altLang="en-US" sz="1800" dirty="0" err="1">
                <a:solidFill>
                  <a:srgbClr val="000000"/>
                </a:solidFill>
                <a:latin typeface="Menlo Regular" charset="0"/>
              </a:rPr>
              <a:t>bashrc</a:t>
            </a:r>
            <a:r>
              <a:rPr lang="en-US" altLang="en-US" sz="1800" dirty="0">
                <a:solidFill>
                  <a:srgbClr val="000000"/>
                </a:solidFill>
                <a:latin typeface="Menlo Regular" charset="0"/>
              </a:rPr>
              <a:t>`</a:t>
            </a:r>
            <a:r>
              <a:rPr lang="en-US" altLang="en-US" sz="1800" dirty="0">
                <a:solidFill>
                  <a:srgbClr val="000000"/>
                </a:solidFill>
                <a:latin typeface="Arial Narrow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1188" y="1341438"/>
            <a:ext cx="7993062" cy="4751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8836F85-7EBD-E444-A3FF-DE3467593C9D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341438"/>
            <a:ext cx="8002587" cy="5211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cd ~/my_software/sources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wget http://zlib.net/pigz/pigz-2.3.4.tar.gz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tar -zxvf pigz-2.3.4.tar.gz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cd pigz-2.3.4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make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mkdir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p ~/my_software/software/pigz/2.3.4/bin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cp pigz unpigz ~/my_software/software/pigz/2.3.4/bin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~/newmod.sh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s pigz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p 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~/my_software/modules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v 2.3.4 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d 2.3.4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# TEST #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module avail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module show pigz/2.3.4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module load pigz/2.3.4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which pigz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1188" y="1341438"/>
            <a:ext cx="7993062" cy="4751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3DCB6A5-E31D-1547-B2AD-924A2B420D4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341438"/>
            <a:ext cx="8002587" cy="5211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cd ~/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/sources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wget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http://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zlib.net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/zlib-1.2.11.tar.gz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tar -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zxvf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zlib-1.2.11.tar.gz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cd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zlib-1.2.11</a:t>
            </a: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make</a:t>
            </a: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mkdir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p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~/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/software/</a:t>
            </a:r>
            <a:r>
              <a:rPr lang="mr-IN" altLang="en-US" sz="1400" dirty="0" err="1">
                <a:solidFill>
                  <a:srgbClr val="FFFFFF"/>
                </a:solidFill>
                <a:latin typeface="Menlo Regular" charset="0"/>
              </a:rPr>
              <a:t>libz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/1.2.11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./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configure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prefix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=~/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/software/</a:t>
            </a:r>
            <a:r>
              <a:rPr lang="mr-IN" altLang="en-US" sz="1400" dirty="0" err="1">
                <a:solidFill>
                  <a:srgbClr val="FFFFFF"/>
                </a:solidFill>
                <a:latin typeface="Menlo Regular" charset="0"/>
              </a:rPr>
              <a:t>libz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/1.2.11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make</a:t>
            </a: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make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install</a:t>
            </a: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~/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newmod.sh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s </a:t>
            </a:r>
            <a:r>
              <a:rPr lang="en-US" altLang="en-US" sz="1400" dirty="0" err="1">
                <a:solidFill>
                  <a:srgbClr val="FFFFFF"/>
                </a:solidFill>
                <a:latin typeface="Menlo Regular" charset="0"/>
              </a:rPr>
              <a:t>libz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p 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~/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my_software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/</a:t>
            </a:r>
            <a:r>
              <a:rPr lang="it-IT" altLang="en-US" sz="1400" dirty="0" err="1">
                <a:solidFill>
                  <a:srgbClr val="FFFFFF"/>
                </a:solidFill>
                <a:latin typeface="Menlo Regular" charset="0"/>
              </a:rPr>
              <a:t>modules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v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1.2.11 –</a:t>
            </a: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d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1188" y="1341438"/>
            <a:ext cx="7993062" cy="47513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0A2971F-489A-B44B-9AB3-3AC2038F147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341438"/>
            <a:ext cx="8002587" cy="52117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echo "</a:t>
            </a: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 cd ~/my_software/sources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 wget http://zlib.net/zlib-1.2.11.tar.gz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 tar -zxvf zlib-1.2.11.tar.gz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 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cd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zlib-1.2.11</a:t>
            </a:r>
            <a:endParaRPr lang="it-IT" altLang="en-US" sz="1400">
              <a:solidFill>
                <a:srgbClr val="FF0000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 make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 mkdir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p ~/my_software/software/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libz/1.2.11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 ./configure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prefix=~/my_software/software/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libz/1.2.11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 make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 make install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 ~/newmod.sh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s libz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rgbClr val="FF0000"/>
                </a:solidFill>
                <a:latin typeface="Menlo Regular" charset="0"/>
              </a:rPr>
              <a:t>p 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~/my_software/modules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–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v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1.2.11 –</a:t>
            </a:r>
            <a:r>
              <a:rPr lang="it-IT" altLang="en-US" sz="1400">
                <a:solidFill>
                  <a:srgbClr val="FF0000"/>
                </a:solidFill>
                <a:latin typeface="Menlo Regular" charset="0"/>
              </a:rPr>
              <a:t>d </a:t>
            </a:r>
            <a:r>
              <a:rPr lang="mr-IN" altLang="en-US" sz="1400">
                <a:solidFill>
                  <a:srgbClr val="FF0000"/>
                </a:solidFill>
                <a:latin typeface="Menlo Regular" charset="0"/>
              </a:rPr>
              <a:t>1.2.11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" &gt; ~/my_software/logs/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libz-1.2.11.sh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 chmod +x 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~/my_software/logs/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libz-1.2.11.sh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 ~/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my_software/logs/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libz-1.2.11.sh 2&gt;&amp;1 | tee \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~/my_software/logs/l</a:t>
            </a:r>
            <a:r>
              <a:rPr lang="mr-IN" altLang="en-US" sz="1400">
                <a:solidFill>
                  <a:srgbClr val="FFFFFF"/>
                </a:solidFill>
                <a:latin typeface="Menlo Regular" charset="0"/>
              </a:rPr>
              <a:t>ibz-1.2.11.log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mr-IN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it-IT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it-IT" altLang="en-US" sz="1400">
                <a:solidFill>
                  <a:srgbClr val="FFFFFF"/>
                </a:solidFill>
                <a:latin typeface="Menlo Regular" charset="0"/>
              </a:rPr>
              <a:t> 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software without `</a:t>
            </a:r>
            <a:r>
              <a:rPr lang="en-US" dirty="0" err="1" smtClean="0"/>
              <a:t>su</a:t>
            </a:r>
            <a:r>
              <a:rPr lang="en-US" dirty="0" smtClean="0"/>
              <a:t>`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98E4CE-045E-004F-8ED9-147B911B76C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29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5325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3" b="21375"/>
          <a:stretch>
            <a:fillRect/>
          </a:stretch>
        </p:blipFill>
        <p:spPr bwMode="auto">
          <a:xfrm>
            <a:off x="1157288" y="1098550"/>
            <a:ext cx="6840537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188" y="3643313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188" y="2527300"/>
            <a:ext cx="64817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Menlo Regular"/>
              </a:rPr>
              <a:t>Connecting to a remote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9DE3FE-6038-F640-BF1C-E0FD37AF3CE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1663" y="1989138"/>
            <a:ext cx="8074025" cy="251936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 dirty="0"/>
              <a:t>Connecting to a remote server over a Secure Shell (</a:t>
            </a:r>
            <a:r>
              <a:rPr lang="en-US" altLang="en-US" sz="1800" dirty="0" err="1"/>
              <a:t>ssh</a:t>
            </a:r>
            <a:r>
              <a:rPr lang="en-US" altLang="en-US" sz="1800" dirty="0"/>
              <a:t>) </a:t>
            </a:r>
            <a:r>
              <a:rPr lang="mr-IN" altLang="en-US" sz="1800" dirty="0">
                <a:latin typeface="Arial" charset="0"/>
              </a:rPr>
              <a:t>–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ssh</a:t>
            </a:r>
            <a:r>
              <a:rPr lang="en-US" altLang="en-US" sz="1800" dirty="0"/>
              <a:t> </a:t>
            </a:r>
            <a:r>
              <a:rPr lang="en-US" altLang="en-US" sz="1800" dirty="0">
                <a:hlinkClick r:id="rId3"/>
              </a:rPr>
              <a:t>username@remote.adress</a:t>
            </a:r>
            <a:r>
              <a:rPr lang="en-US" altLang="en-US" sz="1800" dirty="0"/>
              <a:t> 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nb-NO" altLang="en-US" sz="1400" dirty="0" err="1">
                <a:solidFill>
                  <a:srgbClr val="FFFFFF"/>
                </a:solidFill>
                <a:latin typeface="Menlo Regular" charset="0"/>
              </a:rPr>
              <a:t>ssh</a:t>
            </a:r>
            <a:r>
              <a:rPr lang="nb-NO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nb-NO" altLang="en-US" sz="1400" dirty="0" err="1">
                <a:solidFill>
                  <a:srgbClr val="FFFFFF"/>
                </a:solidFill>
                <a:latin typeface="Menlo Regular" charset="0"/>
              </a:rPr>
              <a:t>JBoucas@amalia.age.mpg.de</a:t>
            </a:r>
            <a:endParaRPr lang="nb-NO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 dirty="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800" dirty="0"/>
              <a:t>With </a:t>
            </a:r>
            <a:r>
              <a:rPr lang="nb-NO" altLang="en-US" sz="1800" dirty="0" err="1"/>
              <a:t>X</a:t>
            </a:r>
            <a:r>
              <a:rPr lang="nb-NO" altLang="en-US" sz="1800" dirty="0"/>
              <a:t> </a:t>
            </a:r>
            <a:r>
              <a:rPr lang="nb-NO" altLang="en-US" sz="1800" dirty="0" err="1"/>
              <a:t>forwarding</a:t>
            </a:r>
            <a:r>
              <a:rPr lang="nb-NO" altLang="en-US" sz="1800" dirty="0"/>
              <a:t>: 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 dirty="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nb-NO" altLang="en-US" sz="1400" dirty="0" err="1">
                <a:solidFill>
                  <a:srgbClr val="FFFFFF"/>
                </a:solidFill>
                <a:latin typeface="Menlo Regular" charset="0"/>
              </a:rPr>
              <a:t>ssh</a:t>
            </a:r>
            <a:r>
              <a:rPr lang="nb-NO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mr-IN" altLang="en-US" sz="1400" dirty="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nb-NO" altLang="en-US" sz="1400" dirty="0" err="1">
                <a:solidFill>
                  <a:srgbClr val="FFFFFF"/>
                </a:solidFill>
                <a:latin typeface="Menlo Regular" charset="0"/>
              </a:rPr>
              <a:t>X</a:t>
            </a:r>
            <a:r>
              <a:rPr lang="nb-NO" altLang="en-US" sz="1400" dirty="0">
                <a:solidFill>
                  <a:srgbClr val="FFFFFF"/>
                </a:solidFill>
                <a:latin typeface="Menlo Regular" charset="0"/>
              </a:rPr>
              <a:t> </a:t>
            </a:r>
            <a:r>
              <a:rPr lang="nb-NO" altLang="en-US" sz="1400" dirty="0" err="1">
                <a:solidFill>
                  <a:srgbClr val="FFFFFF"/>
                </a:solidFill>
                <a:latin typeface="Menlo Regular" charset="0"/>
              </a:rPr>
              <a:t>JBoucas@amalia.age.mpg.de</a:t>
            </a: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3088" y="5360988"/>
            <a:ext cx="7993062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088" y="4005263"/>
            <a:ext cx="7994650" cy="7191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1188" y="1544638"/>
            <a:ext cx="7993062" cy="7318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R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9634459-C867-A240-8F2E-F598F064CA4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981075"/>
            <a:ext cx="8002587" cy="5184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latin typeface="Arial Narrow" charset="0"/>
              </a:rPr>
              <a:t>R standard packages: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base  datasets  graphics  grDevices  methods  parallel  stats  stats4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tcltk  tools  utils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 b="1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latin typeface="Arial Narrow" charset="0"/>
              </a:rPr>
              <a:t>This are the only packages that should be inside </a:t>
            </a:r>
            <a:r>
              <a:rPr lang="en-US" altLang="en-US" sz="1400">
                <a:latin typeface="Menlo Regular" charset="0"/>
              </a:rPr>
              <a:t>`lib64/R/library`</a:t>
            </a:r>
            <a:r>
              <a:rPr lang="en-US" altLang="en-US" sz="1800">
                <a:latin typeface="Arial Narrow" charset="0"/>
              </a:rPr>
              <a:t>. The </a:t>
            </a:r>
            <a:r>
              <a:rPr lang="en-US" altLang="en-US" sz="1400">
                <a:latin typeface="Menlo Regular" charset="0"/>
              </a:rPr>
              <a:t>`library`</a:t>
            </a:r>
            <a:r>
              <a:rPr lang="en-US" altLang="en-US" sz="1800">
                <a:latin typeface="Arial Narrow" charset="0"/>
              </a:rPr>
              <a:t> folder should have permissions </a:t>
            </a:r>
            <a:r>
              <a:rPr lang="en-US" altLang="en-US" sz="1400">
                <a:latin typeface="Menlo Regular" charset="0"/>
              </a:rPr>
              <a:t>`chmod </a:t>
            </a:r>
            <a:r>
              <a:rPr lang="mr-IN" altLang="en-US" sz="1400">
                <a:latin typeface="Menlo Regular" charset="0"/>
              </a:rPr>
              <a:t>–</a:t>
            </a:r>
            <a:r>
              <a:rPr lang="en-US" altLang="en-US" sz="1400">
                <a:latin typeface="Menlo Regular" charset="0"/>
              </a:rPr>
              <a:t>R 555 library`</a:t>
            </a:r>
            <a:r>
              <a:rPr lang="en-US" altLang="en-US" sz="1800">
                <a:latin typeface="Arial Narrow" charset="0"/>
              </a:rPr>
              <a:t>.  This will enforce the use of the </a:t>
            </a:r>
            <a:r>
              <a:rPr lang="en-US" altLang="en-US" sz="1800">
                <a:latin typeface="Menlo Regular" charset="0"/>
              </a:rPr>
              <a:t>`R_LIBS_USER`</a:t>
            </a:r>
            <a:r>
              <a:rPr lang="en-US" altLang="en-US" sz="1800">
                <a:latin typeface="Arial Narrow" charset="0"/>
              </a:rPr>
              <a:t> variable for installation of new packages.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latin typeface="Arial Narrow" charset="0"/>
              </a:rPr>
              <a:t>Alternative (eg. install biomaRt):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source("https://bioconductor.org/biocLite.R")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biocLite("biomaRt”, lib=Sys.getenv("R_LIBS_USER"))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latin typeface="Arial Narrow" charset="0"/>
              </a:rPr>
              <a:t>The </a:t>
            </a:r>
            <a:r>
              <a:rPr lang="en-US" altLang="en-US" sz="1800">
                <a:latin typeface="Menlo Regular" charset="0"/>
              </a:rPr>
              <a:t>`lib`</a:t>
            </a:r>
            <a:r>
              <a:rPr lang="en-US" altLang="en-US" sz="1800">
                <a:latin typeface="Arial Narrow" charset="0"/>
              </a:rPr>
              <a:t> argument can also be used in (eg. install packrat):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000"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install.packages(”packrat”, lib=Sys.getenv("R_LIBS_USER"))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800">
                <a:latin typeface="Arial Narrow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800">
              <a:latin typeface="Arial Narrow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876D"/>
              </a:buClr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1188" y="4926013"/>
            <a:ext cx="7993062" cy="7191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188" y="2997200"/>
            <a:ext cx="7993062" cy="1385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1188" y="1544638"/>
            <a:ext cx="7993062" cy="720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python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40BDE53-A75D-1C40-B7B4-5B798BA04C2D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981075"/>
            <a:ext cx="8002587" cy="5184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Installing the AGEpy package: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x-none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module load python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x-none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pip install AGEpy </a:t>
            </a:r>
            <a:r>
              <a:rPr lang="mr-IN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--</a:t>
            </a:r>
            <a:r>
              <a:rPr lang="x-none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user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Alternative 1: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module load python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git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clone https://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github.com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/mpg-age-bioinformatics/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AGEpy</a:t>
            </a:r>
            <a:endParaRPr lang="x-none" sz="14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cd AGEpy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pip install ../AGEpy --user</a:t>
            </a:r>
            <a:endParaRPr lang="x-none" sz="11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Alternative 1b (no package control):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cd AGEpy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python setup.py install </a:t>
            </a:r>
            <a:r>
              <a:rPr lang="mr-IN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--</a:t>
            </a:r>
            <a:r>
              <a:rPr lang="x-none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user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The </a:t>
            </a:r>
            <a:r>
              <a:rPr lang="x-none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`--user` </a:t>
            </a: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argument will make use of the </a:t>
            </a:r>
            <a:r>
              <a:rPr lang="x-none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`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PYTHONUSERBASE</a:t>
            </a:r>
            <a:r>
              <a:rPr lang="x-none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` </a:t>
            </a: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variable.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>
                <a:cs typeface="Menlo Regular"/>
              </a:rPr>
              <a:t> </a:t>
            </a: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11188" y="3357563"/>
            <a:ext cx="7993062" cy="172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Installing </a:t>
            </a:r>
            <a:r>
              <a:rPr lang="en-US" dirty="0" err="1" smtClean="0"/>
              <a:t>perl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692FDD-E9D3-7746-97B9-874CC7DBA8ED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773238"/>
            <a:ext cx="8002587" cy="5184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Perl libraries are loaded from the value of </a:t>
            </a:r>
            <a:r>
              <a:rPr lang="x-none" sz="1800" dirty="0" smtClean="0">
                <a:latin typeface="Menlo Regular"/>
                <a:cs typeface="Menlo Regular"/>
              </a:rPr>
              <a:t>`PERL5LIB`</a:t>
            </a:r>
            <a:r>
              <a:rPr lang="x-none" sz="1800" dirty="0" smtClean="0">
                <a:cs typeface="Menlo Regular"/>
              </a:rPr>
              <a:t>. We </a:t>
            </a:r>
            <a:r>
              <a:rPr lang="en-US" sz="1800" dirty="0" smtClean="0">
                <a:cs typeface="Menlo Regular"/>
              </a:rPr>
              <a:t>ha</a:t>
            </a:r>
            <a:r>
              <a:rPr lang="x-none" sz="1800" dirty="0" smtClean="0">
                <a:cs typeface="Menlo Regular"/>
              </a:rPr>
              <a:t>ve added a variable to module perl to ease local installations - </a:t>
            </a:r>
            <a:r>
              <a:rPr lang="x-none" sz="1800" dirty="0" smtClean="0">
                <a:latin typeface="Menlo Regular"/>
                <a:cs typeface="Menlo Regular"/>
              </a:rPr>
              <a:t>`PERLUSER`</a:t>
            </a:r>
            <a:r>
              <a:rPr lang="x-none" sz="1800" dirty="0" smtClean="0">
                <a:cs typeface="Menlo Regular"/>
              </a:rPr>
              <a:t> - check out the content of these two variables.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cs typeface="Menlo Regular"/>
              </a:rPr>
              <a:t>Example instalation of </a:t>
            </a:r>
            <a:r>
              <a:rPr lang="x-none" sz="1800" dirty="0" smtClean="0">
                <a:latin typeface="Menlo Regular"/>
                <a:cs typeface="Menlo Regular"/>
              </a:rPr>
              <a:t>Log::Log4perl</a:t>
            </a:r>
            <a:r>
              <a:rPr lang="x-none" sz="1800" dirty="0" smtClean="0">
                <a:cs typeface="Menlo Regular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0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x-none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module load perl/5.24.1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cpanm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Log::Log4perl -l $PERLUSER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# check where it got installed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perldoc</a:t>
            </a:r>
            <a:r>
              <a:rPr lang="en-US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-l Log::Log4perl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 smtClean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>
                <a:cs typeface="Menlo Regular"/>
              </a:rPr>
              <a:t> </a:t>
            </a: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800" dirty="0" smtClean="0"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x-none" sz="14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400" dirty="0">
                <a:solidFill>
                  <a:srgbClr val="FFFFFF"/>
                </a:solidFill>
                <a:latin typeface="Menlo Regular"/>
                <a:cs typeface="Menlo Regular"/>
              </a:rPr>
              <a:t> </a:t>
            </a:r>
            <a:endParaRPr lang="en-US" sz="1400" dirty="0" smtClean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 (</a:t>
            </a:r>
            <a:r>
              <a:rPr lang="en-GB" dirty="0"/>
              <a:t>Simple Linux Utility for Resource Management 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B23F7F-FCF5-3B4F-B7AF-156C3A9040F9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61443" name="Picture 6" descr="AmaliaApril20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58838"/>
            <a:ext cx="7704137" cy="549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Why an HPC cluster?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E609C44-7C14-AF49-AFA6-97CED4B03616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2025" y="1747838"/>
            <a:ext cx="2303463" cy="44656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2025" y="5299075"/>
            <a:ext cx="144463" cy="900113"/>
          </a:xfrm>
          <a:prstGeom prst="rect">
            <a:avLst/>
          </a:prstGeom>
          <a:solidFill>
            <a:srgbClr val="FF0000"/>
          </a:soli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3493" name="TextBox 138"/>
          <p:cNvSpPr txBox="1">
            <a:spLocks noChangeArrowheads="1"/>
          </p:cNvSpPr>
          <p:nvPr/>
        </p:nvSpPr>
        <p:spPr bwMode="auto">
          <a:xfrm>
            <a:off x="-373063" y="5837238"/>
            <a:ext cx="3889376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0000"/>
                </a:solidFill>
              </a:rPr>
              <a:t>MAC mini: </a:t>
            </a:r>
            <a:r>
              <a:rPr lang="en-US" altLang="en-US" sz="1400">
                <a:solidFill>
                  <a:srgbClr val="FF0000"/>
                </a:solidFill>
              </a:rPr>
              <a:t>8 cpus, 16 GB MEM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63494" name="TextBox 138"/>
          <p:cNvSpPr txBox="1">
            <a:spLocks noChangeArrowheads="1"/>
          </p:cNvSpPr>
          <p:nvPr/>
        </p:nvSpPr>
        <p:spPr bwMode="auto">
          <a:xfrm>
            <a:off x="5867400" y="1603375"/>
            <a:ext cx="23050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800" b="1">
                <a:solidFill>
                  <a:schemeClr val="accent1"/>
                </a:solidFill>
              </a:rPr>
              <a:t>One HPC node:</a:t>
            </a:r>
          </a:p>
          <a:p>
            <a:pPr eaLnBrk="1" hangingPunct="1"/>
            <a:r>
              <a:rPr lang="en-US" altLang="en-US" sz="1400">
                <a:solidFill>
                  <a:schemeClr val="accent1"/>
                </a:solidFill>
              </a:rPr>
              <a:t>40 CPUS</a:t>
            </a:r>
          </a:p>
          <a:p>
            <a:pPr eaLnBrk="1" hangingPunct="1"/>
            <a:r>
              <a:rPr lang="en-US" altLang="en-US" sz="1400">
                <a:solidFill>
                  <a:schemeClr val="accent1"/>
                </a:solidFill>
              </a:rPr>
              <a:t>256 GB MEM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3203575" y="2528888"/>
            <a:ext cx="0" cy="3095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6" name="TextBox 9"/>
          <p:cNvSpPr txBox="1">
            <a:spLocks noChangeArrowheads="1"/>
          </p:cNvSpPr>
          <p:nvPr/>
        </p:nvSpPr>
        <p:spPr bwMode="auto">
          <a:xfrm rot="-5400000">
            <a:off x="2543175" y="3944938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CPUS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492500" y="1484313"/>
            <a:ext cx="23034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8" name="TextBox 29"/>
          <p:cNvSpPr txBox="1">
            <a:spLocks noChangeArrowheads="1"/>
          </p:cNvSpPr>
          <p:nvPr/>
        </p:nvSpPr>
        <p:spPr bwMode="auto">
          <a:xfrm>
            <a:off x="4297363" y="107632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MEM</a:t>
            </a:r>
          </a:p>
        </p:txBody>
      </p:sp>
      <p:sp>
        <p:nvSpPr>
          <p:cNvPr id="63499" name="TextBox 138"/>
          <p:cNvSpPr txBox="1">
            <a:spLocks noChangeArrowheads="1"/>
          </p:cNvSpPr>
          <p:nvPr/>
        </p:nvSpPr>
        <p:spPr bwMode="auto">
          <a:xfrm>
            <a:off x="6084888" y="4737100"/>
            <a:ext cx="230346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800" b="1"/>
              <a:t>In-house/MPI-AGE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/>
              <a:t>~13 TFlops</a:t>
            </a:r>
          </a:p>
          <a:p>
            <a:pPr eaLnBrk="1" hangingPunct="1"/>
            <a:r>
              <a:rPr lang="en-US" altLang="en-US" sz="1400"/>
              <a:t>Queuing times:</a:t>
            </a:r>
          </a:p>
          <a:p>
            <a:pPr eaLnBrk="1" hangingPunct="1"/>
            <a:r>
              <a:rPr lang="en-US" altLang="en-US" sz="1400"/>
              <a:t>0-20’ : 80% of jobs</a:t>
            </a:r>
          </a:p>
          <a:p>
            <a:pPr eaLnBrk="1" hangingPunct="1"/>
            <a:r>
              <a:rPr lang="en-US" altLang="en-US" sz="1400"/>
              <a:t>0-180’ : 98% of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Why an HPC cluster?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482E83-13D1-C94A-81D8-C373EEB634B6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9975" y="3357563"/>
            <a:ext cx="144463" cy="503237"/>
          </a:xfrm>
          <a:prstGeom prst="rect">
            <a:avLst/>
          </a:prstGeom>
          <a:solidFill>
            <a:srgbClr val="FF0000"/>
          </a:soli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5540" name="TextBox 138"/>
          <p:cNvSpPr txBox="1">
            <a:spLocks noChangeArrowheads="1"/>
          </p:cNvSpPr>
          <p:nvPr/>
        </p:nvSpPr>
        <p:spPr bwMode="auto">
          <a:xfrm>
            <a:off x="611188" y="1592263"/>
            <a:ext cx="36004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1 user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4 raw data files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20 cpus / raw file  </a:t>
            </a:r>
          </a:p>
        </p:txBody>
      </p:sp>
      <p:sp>
        <p:nvSpPr>
          <p:cNvPr id="65541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/>
              <a:t>MAC mini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H="1" flipV="1">
            <a:off x="2411413" y="2868613"/>
            <a:ext cx="0" cy="403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436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754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092950" y="3360738"/>
            <a:ext cx="142875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308850" y="3360738"/>
            <a:ext cx="142875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5549" name="TextBox 138"/>
          <p:cNvSpPr txBox="1">
            <a:spLocks noChangeArrowheads="1"/>
          </p:cNvSpPr>
          <p:nvPr/>
        </p:nvSpPr>
        <p:spPr bwMode="auto">
          <a:xfrm>
            <a:off x="5003800" y="1162050"/>
            <a:ext cx="36004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/>
              <a:t>HPC CLUSTER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6084888" y="2746375"/>
            <a:ext cx="635000" cy="5048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V="1">
            <a:off x="6300788" y="2746375"/>
            <a:ext cx="419100" cy="5048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00750" y="3371850"/>
            <a:ext cx="142875" cy="503238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16650" y="3371850"/>
            <a:ext cx="142875" cy="503238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5555" name="TextBox 138"/>
          <p:cNvSpPr txBox="1">
            <a:spLocks noChangeArrowheads="1"/>
          </p:cNvSpPr>
          <p:nvPr/>
        </p:nvSpPr>
        <p:spPr bwMode="auto">
          <a:xfrm>
            <a:off x="5003800" y="1557338"/>
            <a:ext cx="36004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1 user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4 raw data files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20 cpus / raw file  </a:t>
            </a:r>
          </a:p>
        </p:txBody>
      </p:sp>
      <p:graphicFrame>
        <p:nvGraphicFramePr>
          <p:cNvPr id="65556" name="Chart 2"/>
          <p:cNvGraphicFramePr>
            <a:graphicFrameLocks/>
          </p:cNvGraphicFramePr>
          <p:nvPr/>
        </p:nvGraphicFramePr>
        <p:xfrm>
          <a:off x="704850" y="4025900"/>
          <a:ext cx="34861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1" r:id="rId4" imgW="3480528" imgH="1993227" progId="Excel.Chart.8">
                  <p:embed/>
                </p:oleObj>
              </mc:Choice>
              <mc:Fallback>
                <p:oleObj r:id="rId4" imgW="3480528" imgH="1993227" progId="Excel.Chart.8">
                  <p:embed/>
                  <p:pic>
                    <p:nvPicPr>
                      <p:cNvPr id="0" name="Char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025900"/>
                        <a:ext cx="34861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Chart 25"/>
          <p:cNvGraphicFramePr>
            <a:graphicFrameLocks/>
          </p:cNvGraphicFramePr>
          <p:nvPr/>
        </p:nvGraphicFramePr>
        <p:xfrm>
          <a:off x="5097463" y="4025900"/>
          <a:ext cx="34861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r:id="rId6" imgW="3486624" imgH="1993227" progId="Excel.Chart.8">
                  <p:embed/>
                </p:oleObj>
              </mc:Choice>
              <mc:Fallback>
                <p:oleObj r:id="rId6" imgW="3486624" imgH="1993227" progId="Excel.Chart.8">
                  <p:embed/>
                  <p:pic>
                    <p:nvPicPr>
                      <p:cNvPr id="0" name="Char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4025900"/>
                        <a:ext cx="34861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Why </a:t>
            </a:r>
            <a:r>
              <a:rPr lang="en-US" dirty="0" smtClean="0"/>
              <a:t>SLURM?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D2A3A7-9412-5448-B525-7D1936958D7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9250" y="3395663"/>
            <a:ext cx="144463" cy="503237"/>
          </a:xfrm>
          <a:prstGeom prst="rect">
            <a:avLst/>
          </a:prstGeom>
          <a:solidFill>
            <a:srgbClr val="FF0000"/>
          </a:soli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5150" y="3395663"/>
            <a:ext cx="144463" cy="503237"/>
          </a:xfrm>
          <a:prstGeom prst="rect">
            <a:avLst/>
          </a:prstGeom>
          <a:solidFill>
            <a:srgbClr val="FF0000"/>
          </a:soli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1050" y="3395663"/>
            <a:ext cx="144463" cy="5032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68538" y="3395663"/>
            <a:ext cx="142875" cy="5032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84438" y="3395663"/>
            <a:ext cx="142875" cy="5032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00338" y="3395663"/>
            <a:ext cx="142875" cy="5032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16238" y="3395663"/>
            <a:ext cx="142875" cy="503237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7594" name="TextBox 138"/>
          <p:cNvSpPr txBox="1">
            <a:spLocks noChangeArrowheads="1"/>
          </p:cNvSpPr>
          <p:nvPr/>
        </p:nvSpPr>
        <p:spPr bwMode="auto">
          <a:xfrm>
            <a:off x="1284288" y="1970088"/>
            <a:ext cx="208756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8 users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20 cpus/user</a:t>
            </a:r>
          </a:p>
        </p:txBody>
      </p:sp>
      <p:sp>
        <p:nvSpPr>
          <p:cNvPr id="67595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/>
              <a:t>NO slurm</a:t>
            </a:r>
          </a:p>
        </p:txBody>
      </p:sp>
      <p:cxnSp>
        <p:nvCxnSpPr>
          <p:cNvPr id="14" name="Straight Connector 13"/>
          <p:cNvCxnSpPr>
            <a:cxnSpLocks noChangeShapeType="1"/>
            <a:endCxn id="67594" idx="2"/>
          </p:cNvCxnSpPr>
          <p:nvPr/>
        </p:nvCxnSpPr>
        <p:spPr bwMode="auto">
          <a:xfrm flipV="1">
            <a:off x="1692275" y="2781300"/>
            <a:ext cx="635000" cy="5032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  <a:endCxn id="67594" idx="2"/>
          </p:cNvCxnSpPr>
          <p:nvPr/>
        </p:nvCxnSpPr>
        <p:spPr bwMode="auto">
          <a:xfrm flipV="1">
            <a:off x="1908175" y="2781300"/>
            <a:ext cx="419100" cy="5032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436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595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875463" y="3360738"/>
            <a:ext cx="144462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92950" y="3360738"/>
            <a:ext cx="142875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08850" y="3360738"/>
            <a:ext cx="142875" cy="504825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67604" name="TextBox 138"/>
          <p:cNvSpPr txBox="1">
            <a:spLocks noChangeArrowheads="1"/>
          </p:cNvSpPr>
          <p:nvPr/>
        </p:nvSpPr>
        <p:spPr bwMode="auto">
          <a:xfrm>
            <a:off x="5676900" y="1936750"/>
            <a:ext cx="20875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8 users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/>
              <a:t>20 cpus/user</a:t>
            </a:r>
          </a:p>
        </p:txBody>
      </p:sp>
      <p:sp>
        <p:nvSpPr>
          <p:cNvPr id="67605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/>
              <a:t>with slurm</a:t>
            </a:r>
          </a:p>
        </p:txBody>
      </p:sp>
      <p:cxnSp>
        <p:nvCxnSpPr>
          <p:cNvPr id="24" name="Straight Connector 23"/>
          <p:cNvCxnSpPr>
            <a:cxnSpLocks noChangeShapeType="1"/>
            <a:endCxn id="67604" idx="2"/>
          </p:cNvCxnSpPr>
          <p:nvPr/>
        </p:nvCxnSpPr>
        <p:spPr bwMode="auto">
          <a:xfrm flipV="1">
            <a:off x="6084888" y="2746375"/>
            <a:ext cx="635000" cy="5048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  <a:endCxn id="67604" idx="2"/>
          </p:cNvCxnSpPr>
          <p:nvPr/>
        </p:nvCxnSpPr>
        <p:spPr bwMode="auto">
          <a:xfrm flipV="1">
            <a:off x="6300788" y="2746375"/>
            <a:ext cx="419100" cy="5048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000750" y="3371850"/>
            <a:ext cx="142875" cy="503238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216650" y="3371850"/>
            <a:ext cx="142875" cy="503238"/>
          </a:xfrm>
          <a:prstGeom prst="rect">
            <a:avLst/>
          </a:prstGeom>
          <a:gradFill rotWithShape="1">
            <a:gsLst>
              <a:gs pos="0">
                <a:srgbClr val="B6F4AF"/>
              </a:gs>
              <a:gs pos="100000">
                <a:srgbClr val="6EB863"/>
              </a:gs>
            </a:gsLst>
            <a:lin ang="5400000"/>
          </a:gra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cxnSp>
        <p:nvCxnSpPr>
          <p:cNvPr id="29" name="Straight Connector 28"/>
          <p:cNvCxnSpPr>
            <a:cxnSpLocks noChangeShapeType="1"/>
            <a:endCxn id="67604" idx="2"/>
          </p:cNvCxnSpPr>
          <p:nvPr/>
        </p:nvCxnSpPr>
        <p:spPr bwMode="auto">
          <a:xfrm flipV="1">
            <a:off x="6516688" y="2746375"/>
            <a:ext cx="203200" cy="4667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7612" name="Chart 32"/>
          <p:cNvGraphicFramePr>
            <a:graphicFrameLocks/>
          </p:cNvGraphicFramePr>
          <p:nvPr/>
        </p:nvGraphicFramePr>
        <p:xfrm>
          <a:off x="704850" y="4025900"/>
          <a:ext cx="34861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9" r:id="rId4" imgW="3480528" imgH="1993227" progId="Excel.Chart.8">
                  <p:embed/>
                </p:oleObj>
              </mc:Choice>
              <mc:Fallback>
                <p:oleObj r:id="rId4" imgW="3480528" imgH="1993227" progId="Excel.Chart.8">
                  <p:embed/>
                  <p:pic>
                    <p:nvPicPr>
                      <p:cNvPr id="0" name="Char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025900"/>
                        <a:ext cx="34861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Chart 33"/>
          <p:cNvGraphicFramePr>
            <a:graphicFrameLocks/>
          </p:cNvGraphicFramePr>
          <p:nvPr/>
        </p:nvGraphicFramePr>
        <p:xfrm>
          <a:off x="5097463" y="4025900"/>
          <a:ext cx="34861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0" r:id="rId6" imgW="3486624" imgH="1993227" progId="Excel.Chart.8">
                  <p:embed/>
                </p:oleObj>
              </mc:Choice>
              <mc:Fallback>
                <p:oleObj r:id="rId6" imgW="3486624" imgH="1993227" progId="Excel.Chart.8">
                  <p:embed/>
                  <p:pic>
                    <p:nvPicPr>
                      <p:cNvPr id="0" name="Char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4025900"/>
                        <a:ext cx="34861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cxnSpLocks noChangeShapeType="1"/>
            <a:endCxn id="67604" idx="2"/>
          </p:cNvCxnSpPr>
          <p:nvPr/>
        </p:nvCxnSpPr>
        <p:spPr bwMode="auto">
          <a:xfrm flipH="1" flipV="1">
            <a:off x="6721475" y="2746375"/>
            <a:ext cx="442913" cy="5381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 rot="-5400000">
            <a:off x="2199482" y="4180681"/>
            <a:ext cx="255588" cy="720725"/>
          </a:xfrm>
          <a:prstGeom prst="rect">
            <a:avLst/>
          </a:prstGeom>
          <a:solidFill>
            <a:srgbClr val="FF0000"/>
          </a:solidFill>
          <a:ln w="9525">
            <a:solidFill>
              <a:srgbClr val="71AC69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Why SLURM?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7D3611-BC01-C84D-98F9-2E8B5AA85AE9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69637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bwa mem sample1.fastq  </a:t>
            </a:r>
          </a:p>
        </p:txBody>
      </p:sp>
      <p:sp>
        <p:nvSpPr>
          <p:cNvPr id="69638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chemeClr val="bg1"/>
                </a:solidFill>
              </a:rPr>
              <a:t>NO slurm</a:t>
            </a:r>
          </a:p>
        </p:txBody>
      </p:sp>
      <p:sp>
        <p:nvSpPr>
          <p:cNvPr id="69639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chemeClr val="bg1"/>
                </a:solidFill>
              </a:rPr>
              <a:t>with slurm</a:t>
            </a:r>
          </a:p>
        </p:txBody>
      </p:sp>
      <p:sp>
        <p:nvSpPr>
          <p:cNvPr id="69640" name="TextBox 138"/>
          <p:cNvSpPr txBox="1">
            <a:spLocks noChangeArrowheads="1"/>
          </p:cNvSpPr>
          <p:nvPr/>
        </p:nvSpPr>
        <p:spPr bwMode="auto">
          <a:xfrm>
            <a:off x="4859338" y="3151188"/>
            <a:ext cx="382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 b="1">
                <a:solidFill>
                  <a:schemeClr val="bg1"/>
                </a:solidFill>
                <a:latin typeface="Menlo Regular" charset="0"/>
              </a:rPr>
              <a:t>srun</a:t>
            </a: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bwa mem sample1.fastq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How to?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218F32A-D132-DF47-AE5C-D00F9BE015D4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1685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1686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71687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71688" name="TextBox 138"/>
          <p:cNvSpPr txBox="1">
            <a:spLocks noChangeArrowheads="1"/>
          </p:cNvSpPr>
          <p:nvPr/>
        </p:nvSpPr>
        <p:spPr bwMode="auto">
          <a:xfrm>
            <a:off x="4956175" y="2997200"/>
            <a:ext cx="3827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srun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How </a:t>
            </a:r>
            <a:r>
              <a:rPr lang="en-US" dirty="0" smtClean="0"/>
              <a:t>to?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E8A301-5F45-9745-AA0D-290A0E7595A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39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3733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3734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73735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73736" name="TextBox 138"/>
          <p:cNvSpPr txBox="1">
            <a:spLocks noChangeArrowheads="1"/>
          </p:cNvSpPr>
          <p:nvPr/>
        </p:nvSpPr>
        <p:spPr bwMode="auto">
          <a:xfrm>
            <a:off x="5014913" y="2790825"/>
            <a:ext cx="382905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srun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--mem=64gb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Download </a:t>
            </a:r>
            <a:r>
              <a:rPr lang="en-US" dirty="0" err="1" smtClean="0">
                <a:cs typeface="Menlo Regular"/>
              </a:rPr>
              <a:t>rc</a:t>
            </a:r>
            <a:r>
              <a:rPr lang="en-US" dirty="0" smtClean="0">
                <a:cs typeface="Menlo Regular"/>
              </a:rPr>
              <a:t> files for your user into your home folder in </a:t>
            </a:r>
            <a:r>
              <a:rPr lang="en-US" dirty="0" err="1" smtClean="0">
                <a:cs typeface="Menlo Regular"/>
              </a:rPr>
              <a:t>amalia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9DE3FE-6038-F640-BF1C-E0FD37AF3CE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4213" y="1628800"/>
            <a:ext cx="7775575" cy="37333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cd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wget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https://raw.githubusercontent.com/mpg-age-bioinformatics/cluster_first_steps/master/.bashrc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wget</a:t>
            </a: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https://raw.githubusercontent.com/mpg-age-bioinformatics/cluster_first_steps/master/.bash_profile</a:t>
            </a:r>
          </a:p>
          <a:p>
            <a:pPr eaLnBrk="1" hangingPunct="1">
              <a:lnSpc>
                <a:spcPct val="130000"/>
              </a:lnSpc>
            </a:pPr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source ~/.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bash_profile</a:t>
            </a:r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source ~/.</a:t>
            </a:r>
            <a:r>
              <a:rPr lang="en-US" sz="14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bashrc</a:t>
            </a:r>
            <a:endParaRPr lang="en-US" sz="14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en-US" sz="14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# remember that next time you login this files will be automatically sourced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How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97BCE92-5684-874E-8769-3ACE1A0EC97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40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5781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5782" name="TextBox 138"/>
          <p:cNvSpPr txBox="1">
            <a:spLocks noChangeArrowheads="1"/>
          </p:cNvSpPr>
          <p:nvPr/>
        </p:nvSpPr>
        <p:spPr bwMode="auto">
          <a:xfrm>
            <a:off x="1619250" y="1233488"/>
            <a:ext cx="143986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75783" name="TextBox 138"/>
          <p:cNvSpPr txBox="1">
            <a:spLocks noChangeArrowheads="1"/>
          </p:cNvSpPr>
          <p:nvPr/>
        </p:nvSpPr>
        <p:spPr bwMode="auto">
          <a:xfrm>
            <a:off x="6011863" y="1198563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75784" name="TextBox 138"/>
          <p:cNvSpPr txBox="1">
            <a:spLocks noChangeArrowheads="1"/>
          </p:cNvSpPr>
          <p:nvPr/>
        </p:nvSpPr>
        <p:spPr bwMode="auto">
          <a:xfrm>
            <a:off x="5014913" y="2636838"/>
            <a:ext cx="38290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srun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--mem=15gb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--time=5-24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5785" name="TextBox 138"/>
          <p:cNvSpPr txBox="1">
            <a:spLocks noChangeArrowheads="1"/>
          </p:cNvSpPr>
          <p:nvPr/>
        </p:nvSpPr>
        <p:spPr bwMode="auto">
          <a:xfrm>
            <a:off x="4932363" y="4916488"/>
            <a:ext cx="367188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>
                <a:solidFill>
                  <a:srgbClr val="FFFFFF"/>
                </a:solidFill>
              </a:rPr>
              <a:t>( 5 days and 24 hours = 6 days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>
                <a:solidFill>
                  <a:srgbClr val="FFFFFF"/>
                </a:solidFill>
              </a:rPr>
              <a:t>alternative: 144:00:00;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600" b="1">
                <a:solidFill>
                  <a:srgbClr val="FFFFFF"/>
                </a:solidFill>
              </a:rPr>
              <a:t>maximum = 14 days</a:t>
            </a:r>
            <a:r>
              <a:rPr lang="en-US" altLang="en-US" sz="1600">
                <a:solidFill>
                  <a:srgbClr val="FFFFFF"/>
                </a:solidFill>
              </a:rPr>
              <a:t>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How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F62EEC6-F290-D44F-A35D-9C53636B692D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7829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7830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77831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77832" name="TextBox 138"/>
          <p:cNvSpPr txBox="1">
            <a:spLocks noChangeArrowheads="1"/>
          </p:cNvSpPr>
          <p:nvPr/>
        </p:nvSpPr>
        <p:spPr bwMode="auto">
          <a:xfrm>
            <a:off x="5014913" y="2565400"/>
            <a:ext cx="382905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srun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--mem=15gb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--time=5-24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-p blade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How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324B29-5EF2-7F43-8065-89F568182178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9877" name="TextBox 138"/>
          <p:cNvSpPr txBox="1">
            <a:spLocks noChangeArrowheads="1"/>
          </p:cNvSpPr>
          <p:nvPr/>
        </p:nvSpPr>
        <p:spPr bwMode="auto">
          <a:xfrm>
            <a:off x="539750" y="314166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  <p:sp>
        <p:nvSpPr>
          <p:cNvPr id="79878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79879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79880" name="TextBox 138"/>
          <p:cNvSpPr txBox="1">
            <a:spLocks noChangeArrowheads="1"/>
          </p:cNvSpPr>
          <p:nvPr/>
        </p:nvSpPr>
        <p:spPr bwMode="auto">
          <a:xfrm>
            <a:off x="5014913" y="2262188"/>
            <a:ext cx="38290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srun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--mem=15gb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--time=5-24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-p blade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-o slurm_logs/bwa_1.out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How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6AEA03-233D-E24A-A9B5-0E69190206D6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1925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81926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81927" name="TextBox 138"/>
          <p:cNvSpPr txBox="1">
            <a:spLocks noChangeArrowheads="1"/>
          </p:cNvSpPr>
          <p:nvPr/>
        </p:nvSpPr>
        <p:spPr bwMode="auto">
          <a:xfrm>
            <a:off x="5014913" y="2262188"/>
            <a:ext cx="38290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sbatch --cpus-per-task=18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--mem=15gb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--time=5-24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-p blade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-o slurm_logs/bwa_1.out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align_1.sh</a:t>
            </a:r>
          </a:p>
        </p:txBody>
      </p:sp>
      <p:sp>
        <p:nvSpPr>
          <p:cNvPr id="81928" name="TextBox 138"/>
          <p:cNvSpPr txBox="1">
            <a:spLocks noChangeArrowheads="1"/>
          </p:cNvSpPr>
          <p:nvPr/>
        </p:nvSpPr>
        <p:spPr bwMode="auto">
          <a:xfrm>
            <a:off x="612775" y="3094038"/>
            <a:ext cx="36718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./align_1.sh</a:t>
            </a: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exit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03800" y="1090613"/>
            <a:ext cx="3600450" cy="4968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1188" y="1125538"/>
            <a:ext cx="3600450" cy="49672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scripting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C560BF-05ED-524B-B8AD-24DA431D40F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3973" name="TextBox 138"/>
          <p:cNvSpPr txBox="1">
            <a:spLocks noChangeArrowheads="1"/>
          </p:cNvSpPr>
          <p:nvPr/>
        </p:nvSpPr>
        <p:spPr bwMode="auto">
          <a:xfrm>
            <a:off x="611188" y="3055938"/>
            <a:ext cx="3673475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cd ~/project/raw_data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exit</a:t>
            </a: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./align_1.sh </a:t>
            </a:r>
          </a:p>
        </p:txBody>
      </p:sp>
      <p:sp>
        <p:nvSpPr>
          <p:cNvPr id="83974" name="TextBox 138"/>
          <p:cNvSpPr txBox="1">
            <a:spLocks noChangeArrowheads="1"/>
          </p:cNvSpPr>
          <p:nvPr/>
        </p:nvSpPr>
        <p:spPr bwMode="auto">
          <a:xfrm>
            <a:off x="1619250" y="1196975"/>
            <a:ext cx="14398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NO slurm</a:t>
            </a:r>
          </a:p>
        </p:txBody>
      </p:sp>
      <p:sp>
        <p:nvSpPr>
          <p:cNvPr id="83975" name="TextBox 138"/>
          <p:cNvSpPr txBox="1">
            <a:spLocks noChangeArrowheads="1"/>
          </p:cNvSpPr>
          <p:nvPr/>
        </p:nvSpPr>
        <p:spPr bwMode="auto">
          <a:xfrm>
            <a:off x="6011863" y="1162050"/>
            <a:ext cx="14398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800" b="1">
                <a:solidFill>
                  <a:srgbClr val="FFFFFF"/>
                </a:solidFill>
              </a:rPr>
              <a:t>with slurm</a:t>
            </a:r>
          </a:p>
        </p:txBody>
      </p:sp>
      <p:sp>
        <p:nvSpPr>
          <p:cNvPr id="83976" name="TextBox 138"/>
          <p:cNvSpPr txBox="1">
            <a:spLocks noChangeArrowheads="1"/>
          </p:cNvSpPr>
          <p:nvPr/>
        </p:nvSpPr>
        <p:spPr bwMode="auto">
          <a:xfrm>
            <a:off x="5014913" y="1916113"/>
            <a:ext cx="38290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#SBATCH --cpus-per-task=18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#SBATCH --mem=15gb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#SBATCH --time=5-24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#SBATCH -p blade</a:t>
            </a: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#SBATCH -o slurm_logs/bwa_1.out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cd ~/project/raw_data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bwa mem –T 18 sample1.fastq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exit </a:t>
            </a:r>
          </a:p>
          <a:p>
            <a:pPr eaLnBrk="1" hangingPunct="1">
              <a:lnSpc>
                <a:spcPct val="150000"/>
              </a:lnSpc>
            </a:pPr>
            <a:endParaRPr lang="en-US" altLang="en-US" sz="14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>
                <a:solidFill>
                  <a:srgbClr val="FFFFFF"/>
                </a:solidFill>
                <a:latin typeface="Menlo Regular" charset="0"/>
              </a:rPr>
              <a:t>sbatch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align_1.sh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28" y="1090613"/>
            <a:ext cx="8496943" cy="4714651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 with modules </a:t>
            </a:r>
            <a:r>
              <a:rPr lang="en-US" dirty="0" err="1" smtClean="0"/>
              <a:t>sytem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C560BF-05ED-524B-B8AD-24DA431D40F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3976" name="TextBox 138"/>
          <p:cNvSpPr txBox="1">
            <a:spLocks noChangeArrowheads="1"/>
          </p:cNvSpPr>
          <p:nvPr/>
        </p:nvSpPr>
        <p:spPr bwMode="auto">
          <a:xfrm>
            <a:off x="352176" y="1268760"/>
            <a:ext cx="8396288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</a:t>
            </a:r>
            <a:r>
              <a:rPr lang="en-US" altLang="en-US" sz="1400" b="1" dirty="0" err="1">
                <a:solidFill>
                  <a:srgbClr val="FFFFFF"/>
                </a:solidFill>
                <a:latin typeface="Menlo Regular" charset="0"/>
              </a:rPr>
              <a:t>cpus</a:t>
            </a: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-per-task=18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--mem=15gb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--time=5-24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-p blade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-o </a:t>
            </a:r>
            <a:r>
              <a:rPr lang="en-US" altLang="en-US" sz="1400" b="1" dirty="0" err="1" smtClean="0">
                <a:solidFill>
                  <a:srgbClr val="FFFFFF"/>
                </a:solidFill>
                <a:latin typeface="Menlo Regular" charset="0"/>
              </a:rPr>
              <a:t>slurm_logs</a:t>
            </a:r>
            <a:r>
              <a:rPr lang="en-US" altLang="en-US" sz="1400" b="1" dirty="0" smtClean="0">
                <a:solidFill>
                  <a:srgbClr val="FFFFFF"/>
                </a:solidFill>
                <a:latin typeface="Menlo Regular" charset="0"/>
              </a:rPr>
              <a:t>/bwa_1.out</a:t>
            </a:r>
          </a:p>
          <a:p>
            <a:pPr eaLnBrk="1" hangingPunct="1">
              <a:lnSpc>
                <a:spcPct val="150000"/>
              </a:lnSpc>
            </a:pPr>
            <a:endParaRPr lang="en-US" altLang="en-US" sz="1400" b="1" dirty="0" smtClean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module load </a:t>
            </a:r>
            <a:r>
              <a:rPr lang="en-US" altLang="en-US" sz="1400" dirty="0" err="1" smtClean="0">
                <a:solidFill>
                  <a:srgbClr val="00876D"/>
                </a:solidFill>
                <a:latin typeface="Menlo Regular" charset="0"/>
              </a:rPr>
              <a:t>bwa</a:t>
            </a:r>
            <a:endParaRPr lang="en-US" altLang="en-US" sz="1400" dirty="0" smtClean="0">
              <a:solidFill>
                <a:srgbClr val="00876D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cd 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~/project/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raw_data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bwa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 mem –T 18 sample1.fastq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exit </a:t>
            </a: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28" y="1090613"/>
            <a:ext cx="8496943" cy="5117961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 with shifter &amp; the modules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C560BF-05ED-524B-B8AD-24DA431D40F1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83976" name="TextBox 138"/>
          <p:cNvSpPr txBox="1">
            <a:spLocks noChangeArrowheads="1"/>
          </p:cNvSpPr>
          <p:nvPr/>
        </p:nvSpPr>
        <p:spPr bwMode="auto">
          <a:xfrm>
            <a:off x="352176" y="1225490"/>
            <a:ext cx="8396288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400" dirty="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</a:t>
            </a:r>
            <a:r>
              <a:rPr lang="en-US" altLang="en-US" sz="1400" b="1" dirty="0" err="1">
                <a:solidFill>
                  <a:srgbClr val="FFFFFF"/>
                </a:solidFill>
                <a:latin typeface="Menlo Regular" charset="0"/>
              </a:rPr>
              <a:t>cpus</a:t>
            </a: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-per-task=18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--mem=15gb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--time=5-24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-p blade</a:t>
            </a:r>
            <a:endParaRPr lang="en-US" altLang="en-US" sz="14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FFFF"/>
                </a:solidFill>
                <a:latin typeface="Menlo Regular" charset="0"/>
              </a:rPr>
              <a:t>#SBATCH -o </a:t>
            </a:r>
            <a:r>
              <a:rPr lang="en-US" altLang="en-US" sz="1400" b="1" dirty="0" err="1" smtClean="0">
                <a:solidFill>
                  <a:srgbClr val="FFFFFF"/>
                </a:solidFill>
                <a:latin typeface="Menlo Regular" charset="0"/>
              </a:rPr>
              <a:t>slurm_logs</a:t>
            </a:r>
            <a:r>
              <a:rPr lang="en-US" altLang="en-US" sz="1400" b="1" dirty="0" smtClean="0">
                <a:solidFill>
                  <a:srgbClr val="FFFFFF"/>
                </a:solidFill>
                <a:latin typeface="Menlo Regular" charset="0"/>
              </a:rPr>
              <a:t>/bwa_1.out</a:t>
            </a:r>
          </a:p>
          <a:p>
            <a:pPr eaLnBrk="1" hangingPunct="1">
              <a:lnSpc>
                <a:spcPct val="150000"/>
              </a:lnSpc>
            </a:pPr>
            <a:endParaRPr lang="en-US" altLang="en-US" sz="1400" b="1" dirty="0" smtClean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b="1" dirty="0" smtClean="0">
                <a:solidFill>
                  <a:srgbClr val="00876D"/>
                </a:solidFill>
                <a:latin typeface="Menlo Regular" charset="0"/>
              </a:rPr>
              <a:t>shifter </a:t>
            </a:r>
            <a:r>
              <a:rPr lang="mr-IN" altLang="en-US" sz="1400" b="1" dirty="0" smtClean="0">
                <a:solidFill>
                  <a:srgbClr val="00876D"/>
                </a:solidFill>
                <a:latin typeface="Menlo Regular" charset="0"/>
              </a:rPr>
              <a:t>–</a:t>
            </a:r>
            <a:r>
              <a:rPr lang="en-US" altLang="en-US" sz="1400" b="1" dirty="0" smtClean="0">
                <a:solidFill>
                  <a:srgbClr val="00876D"/>
                </a:solidFill>
                <a:latin typeface="Menlo Regular" charset="0"/>
              </a:rPr>
              <a:t>-image=</a:t>
            </a:r>
            <a:r>
              <a:rPr lang="en-US" altLang="en-US" sz="1400" b="1" dirty="0" err="1" smtClean="0">
                <a:solidFill>
                  <a:srgbClr val="00876D"/>
                </a:solidFill>
                <a:latin typeface="Menlo Regular" charset="0"/>
              </a:rPr>
              <a:t>mpgagebioinformatics</a:t>
            </a:r>
            <a:r>
              <a:rPr lang="en-US" altLang="en-US" sz="1400" b="1" dirty="0" smtClean="0">
                <a:solidFill>
                  <a:srgbClr val="00876D"/>
                </a:solidFill>
                <a:latin typeface="Menlo Regular" charset="0"/>
              </a:rPr>
              <a:t>/bioinformatics_software:v1.0.1 &lt;&lt; SHI</a:t>
            </a:r>
            <a:endParaRPr lang="en-US" altLang="en-US" sz="1400" b="1" dirty="0">
              <a:solidFill>
                <a:srgbClr val="00876D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source ~/.</a:t>
            </a:r>
            <a:r>
              <a:rPr lang="en-US" altLang="en-US" sz="1400" dirty="0" err="1" smtClean="0">
                <a:solidFill>
                  <a:srgbClr val="00876D"/>
                </a:solidFill>
                <a:latin typeface="Menlo Regular" charset="0"/>
              </a:rPr>
              <a:t>bashrc</a:t>
            </a: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module load </a:t>
            </a:r>
            <a:r>
              <a:rPr lang="en-US" altLang="en-US" sz="1400" dirty="0" err="1" smtClean="0">
                <a:solidFill>
                  <a:srgbClr val="00876D"/>
                </a:solidFill>
                <a:latin typeface="Menlo Regular" charset="0"/>
              </a:rPr>
              <a:t>bwa</a:t>
            </a:r>
            <a:endParaRPr lang="en-US" altLang="en-US" sz="1400" dirty="0" smtClean="0">
              <a:solidFill>
                <a:srgbClr val="00876D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chemeClr val="bg1"/>
                </a:solidFill>
                <a:latin typeface="Menlo Regular" charset="0"/>
              </a:rPr>
              <a:t>cd 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~/project/</a:t>
            </a: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raw_data</a:t>
            </a:r>
            <a:endParaRPr lang="en-US" altLang="en-US" sz="1400" dirty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err="1">
                <a:solidFill>
                  <a:schemeClr val="bg1"/>
                </a:solidFill>
                <a:latin typeface="Menlo Regular" charset="0"/>
              </a:rPr>
              <a:t>bwa</a:t>
            </a: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 mem –T 18 sample1.fastq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enlo Regular" charset="0"/>
              </a:rPr>
              <a:t>exit </a:t>
            </a:r>
            <a:endParaRPr lang="en-US" altLang="en-US" sz="1400" dirty="0" smtClean="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400" dirty="0" smtClean="0">
                <a:solidFill>
                  <a:srgbClr val="00876D"/>
                </a:solidFill>
                <a:latin typeface="Menlo Regular" charset="0"/>
              </a:rPr>
              <a:t>SHI</a:t>
            </a:r>
            <a:endParaRPr lang="en-US" altLang="en-US" sz="1400" dirty="0">
              <a:solidFill>
                <a:srgbClr val="00876D"/>
              </a:solidFill>
              <a:latin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</a:t>
            </a:r>
            <a:r>
              <a:rPr lang="en-US" dirty="0" smtClean="0"/>
              <a:t>iterating jobs over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B7A44A-2136-6544-B12F-DB6CFB4EFB5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86020" name="TextBox 138"/>
          <p:cNvSpPr txBox="1">
            <a:spLocks noChangeArrowheads="1"/>
          </p:cNvSpPr>
          <p:nvPr/>
        </p:nvSpPr>
        <p:spPr bwMode="auto">
          <a:xfrm>
            <a:off x="611188" y="1101725"/>
            <a:ext cx="8232775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cd ~/project/raw_data			# go to folder containing files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for f in $(ls *.fastq); do echo “</a:t>
            </a:r>
            <a:r>
              <a:rPr lang="en-US" altLang="ja-JP" sz="1200">
                <a:solidFill>
                  <a:srgbClr val="FF0000"/>
                </a:solidFill>
                <a:latin typeface="Menlo Regular" charset="0"/>
              </a:rPr>
              <a:t>#!/bin/bash</a:t>
            </a:r>
            <a:r>
              <a:rPr lang="en-US" altLang="ja-JP" sz="1200">
                <a:solidFill>
                  <a:srgbClr val="FFFFFF"/>
                </a:solidFill>
                <a:latin typeface="Menlo Regular" charset="0"/>
              </a:rPr>
              <a:t>	# for each file, echo a script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cd ~/project/raw_data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			# that goes to folder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bwa mem –T 18 ${f}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				# executes job on file and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rm ~/project/tmp/${f}.sh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			# once completed removes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“ &gt; ~/project/tmp/${f}.sh			# temporary script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chmod 755 ~/project/tmp/${f}.sh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rm ~/project/slurm_logs/${f}.*.out		# removes pre-existing logs 	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sbatch --cpus-per-task=18 --mem=15gb \		# start batch job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--time=5-24 -p blade \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-o ~/project/slurm_logs/${f}.%j.out \		# keeps log with job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~/project/tmp/${f}.sh 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done; exit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SLURM: iterating jobs over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EFF6C24-87CF-D148-B182-CB75015AF34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88068" name="TextBox 138"/>
          <p:cNvSpPr txBox="1">
            <a:spLocks noChangeArrowheads="1"/>
          </p:cNvSpPr>
          <p:nvPr/>
        </p:nvSpPr>
        <p:spPr bwMode="auto">
          <a:xfrm>
            <a:off x="611188" y="1087438"/>
            <a:ext cx="8232775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cd ~/project/raw_data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			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for f in $(ls *.fastq); 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    do rm ~/project/slurm_logs/${f}.*.out</a:t>
            </a:r>
          </a:p>
          <a:p>
            <a:pPr eaLnBrk="1" hangingPunct="1">
              <a:lnSpc>
                <a:spcPts val="2538"/>
              </a:lnSpc>
            </a:pP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    sbatch --cpus-per-task=18 --mem=15gb --time=5-24 \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    -p blade -o ~/project/slurm_logs/${f}.%j.out &lt;&lt; EOF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#!/bin/bash		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cd ~/project/raw_data			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bwa mem –T 18 ${f}				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EOF</a:t>
            </a:r>
          </a:p>
          <a:p>
            <a:pPr eaLnBrk="1" hangingPunct="1">
              <a:lnSpc>
                <a:spcPts val="2538"/>
              </a:lnSpc>
            </a:pP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done			</a:t>
            </a:r>
          </a:p>
          <a:p>
            <a:pPr eaLnBrk="1" hangingPunct="1">
              <a:lnSpc>
                <a:spcPts val="2538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908050"/>
            <a:ext cx="7993062" cy="54006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5" name="TextBox 138"/>
          <p:cNvSpPr txBox="1">
            <a:spLocks noChangeArrowheads="1"/>
          </p:cNvSpPr>
          <p:nvPr/>
        </p:nvSpPr>
        <p:spPr bwMode="auto">
          <a:xfrm>
            <a:off x="611188" y="846138"/>
            <a:ext cx="8232775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cd ~/project/raw_data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for f in $(ls *.fastq); 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do  rm ~/project/slurm_logs/${f}.*.out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while [  `squeue </a:t>
            </a:r>
            <a:r>
              <a:rPr lang="mr-IN" altLang="en-US" sz="12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u Jboucas | wc </a:t>
            </a:r>
            <a:r>
              <a:rPr lang="mr-IN" altLang="en-US" sz="12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l` -gt “500” ];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   do echo “sleeping”; sleep 300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done</a:t>
            </a:r>
          </a:p>
          <a:p>
            <a:pPr eaLnBrk="1" hangingPunct="1">
              <a:lnSpc>
                <a:spcPts val="235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sbatch --cpus-per-task=18 --mem=15gb --time=5-24 \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   -p blade -o ~/project/slurm_logs/${f}.%j.out ~/project/tmp/${f}.sh &lt;&lt;EOF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#!/bin/bash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cd ~/project/raw_data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0000"/>
                </a:solidFill>
                <a:latin typeface="Menlo Regular" charset="0"/>
              </a:rPr>
              <a:t>bwa mem –T 18 ${f}	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EOF</a:t>
            </a:r>
          </a:p>
          <a:p>
            <a:pPr eaLnBrk="1" hangingPunct="1">
              <a:lnSpc>
                <a:spcPts val="235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done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exit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iterating without crashing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74B2CF-85A2-514C-8B3B-E22FD61F5C85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49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1188" y="4600575"/>
            <a:ext cx="6408737" cy="773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8" y="2779713"/>
            <a:ext cx="6408737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188" y="1663700"/>
            <a:ext cx="6408737" cy="504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Copying files to/from a remote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4D46DB6-15D7-BB42-A41F-6091CA12F4F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1663" y="1125538"/>
            <a:ext cx="8074025" cy="518477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nb-NO" altLang="en-US" sz="1800"/>
              <a:t>Copying files over ssh </a:t>
            </a:r>
            <a:r>
              <a:rPr lang="nb-NO" altLang="en-US" sz="1800" u="sng"/>
              <a:t>to</a:t>
            </a:r>
            <a:r>
              <a:rPr lang="nb-NO" altLang="en-US" sz="1800"/>
              <a:t> your home folder on a remote server: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nb-NO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scp file.txt UName@ServerAddress:~/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Copying files over ssh </a:t>
            </a:r>
            <a:r>
              <a:rPr lang="en-US" altLang="en-US" sz="1800" u="sng"/>
              <a:t>from</a:t>
            </a:r>
            <a:r>
              <a:rPr lang="en-US" altLang="en-US" sz="1800"/>
              <a:t> your home folder on a remote server: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 scp UName@ServerAddress:~/file.txt 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Both </a:t>
            </a:r>
            <a:r>
              <a:rPr lang="en-US" altLang="en-US" sz="1800">
                <a:latin typeface="Menlo Regular" charset="0"/>
              </a:rPr>
              <a:t>`scp` </a:t>
            </a:r>
            <a:r>
              <a:rPr lang="en-US" altLang="en-US" sz="1800"/>
              <a:t>will only allow you to copy files (not directories) unless you use the </a:t>
            </a:r>
            <a:r>
              <a:rPr lang="en-US" altLang="en-US" sz="1800">
                <a:latin typeface="Menlo Regular" charset="0"/>
              </a:rPr>
              <a:t>`-r`</a:t>
            </a:r>
            <a:r>
              <a:rPr lang="en-US" altLang="en-US" sz="1800"/>
              <a:t> argument for </a:t>
            </a:r>
            <a:r>
              <a:rPr lang="en-US" altLang="en-US" sz="1800">
                <a:latin typeface="Menlo Regular" charset="0"/>
              </a:rPr>
              <a:t>`recursively`</a:t>
            </a:r>
            <a:r>
              <a:rPr lang="en-US" altLang="en-US" sz="1400"/>
              <a:t>. </a:t>
            </a:r>
            <a:r>
              <a:rPr lang="en-US" altLang="en-US" sz="1800"/>
              <a:t> For speed use </a:t>
            </a:r>
            <a:r>
              <a:rPr lang="en-US" altLang="en-US" sz="1800">
                <a:latin typeface="Menlo Regular" charset="0"/>
              </a:rPr>
              <a:t>`-o Cipher=arcfour`</a:t>
            </a:r>
            <a:r>
              <a:rPr lang="en-US" altLang="en-US" sz="1800"/>
              <a:t>.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rsync to a remote server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/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rsync </a:t>
            </a:r>
            <a:r>
              <a:rPr lang="mr-IN" altLang="en-US" sz="1400">
                <a:solidFill>
                  <a:schemeClr val="bg1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rtvh </a:t>
            </a:r>
            <a:r>
              <a:rPr lang="mr-IN" altLang="en-US" sz="1400">
                <a:solidFill>
                  <a:schemeClr val="bg1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e "ssh </a:t>
            </a:r>
            <a:r>
              <a:rPr lang="mr-IN" altLang="en-US" sz="1400">
                <a:solidFill>
                  <a:schemeClr val="bg1"/>
                </a:solidFill>
                <a:latin typeface="Menlo Regular" charset="0"/>
              </a:rPr>
              <a:t>–</a:t>
            </a: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c arcfour" source_folder \   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400">
                <a:solidFill>
                  <a:schemeClr val="bg1"/>
                </a:solidFill>
                <a:latin typeface="Menlo Regular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Menlo Regular" charset="0"/>
              </a:rPr>
              <a:t>UName@ServerAddress:destination</a:t>
            </a: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endParaRPr lang="en-US" altLang="en-US" sz="1000">
              <a:solidFill>
                <a:srgbClr val="FFFFFF"/>
              </a:solidFill>
              <a:latin typeface="Menlo Regular" charset="0"/>
            </a:endParaRPr>
          </a:p>
          <a:p>
            <a:pPr marL="0" indent="0">
              <a:lnSpc>
                <a:spcPct val="120000"/>
              </a:lnSpc>
              <a:buFont typeface="Wingdings" charset="2"/>
              <a:buNone/>
            </a:pPr>
            <a:r>
              <a:rPr lang="en-US" altLang="en-US" sz="1800"/>
              <a:t>Not all servers will have the less costly cipher arcfour encryption algorithm and therefore you can remove the </a:t>
            </a:r>
            <a:r>
              <a:rPr lang="en-US" altLang="en-US" sz="1800">
                <a:solidFill>
                  <a:srgbClr val="000000"/>
                </a:solidFill>
              </a:rPr>
              <a:t>whole `</a:t>
            </a:r>
            <a:r>
              <a:rPr lang="mr-IN" altLang="en-US" sz="1800">
                <a:solidFill>
                  <a:srgbClr val="000000"/>
                </a:solidFill>
                <a:latin typeface="Menlo Regular" charset="0"/>
              </a:rPr>
              <a:t>-</a:t>
            </a:r>
            <a:r>
              <a:rPr lang="en-US" altLang="en-US" sz="1800">
                <a:solidFill>
                  <a:srgbClr val="000000"/>
                </a:solidFill>
                <a:latin typeface="Menlo Regular" charset="0"/>
              </a:rPr>
              <a:t>e "ssh </a:t>
            </a:r>
            <a:r>
              <a:rPr lang="mr-IN" altLang="en-US" sz="1800">
                <a:solidFill>
                  <a:srgbClr val="000000"/>
                </a:solidFill>
                <a:latin typeface="Menlo Regular" charset="0"/>
              </a:rPr>
              <a:t>–</a:t>
            </a:r>
            <a:r>
              <a:rPr lang="en-US" altLang="en-US" sz="1800">
                <a:solidFill>
                  <a:srgbClr val="000000"/>
                </a:solidFill>
                <a:latin typeface="Menlo Regular" charset="0"/>
              </a:rPr>
              <a:t>c arcfour"`</a:t>
            </a:r>
            <a:r>
              <a:rPr lang="en-US" altLang="en-US" sz="1800">
                <a:solidFill>
                  <a:srgbClr val="000000"/>
                </a:solidFill>
              </a:rPr>
              <a:t>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908050"/>
            <a:ext cx="7993062" cy="54006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5" name="TextBox 138"/>
          <p:cNvSpPr txBox="1">
            <a:spLocks noChangeArrowheads="1"/>
          </p:cNvSpPr>
          <p:nvPr/>
        </p:nvSpPr>
        <p:spPr bwMode="auto">
          <a:xfrm>
            <a:off x="611188" y="846138"/>
            <a:ext cx="823277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cd ~/project/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raw_data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for f in $(ls *.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fastq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); 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  do  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rm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~/project/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slurm_logs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/${f}.*.out</a:t>
            </a:r>
          </a:p>
          <a:p>
            <a:pPr eaLnBrk="1" hangingPunct="1">
              <a:lnSpc>
                <a:spcPts val="2350"/>
              </a:lnSpc>
            </a:pPr>
            <a:endParaRPr lang="en-US" altLang="en-US" sz="12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  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sbatch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--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cpus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-per-task=18 --mem=15gb --time=5-24 \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  -p blade -o ~/project/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slurm_logs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/${f}.%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j.out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~/project/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tmp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/${f}.</a:t>
            </a:r>
            <a:r>
              <a:rPr lang="en-US" altLang="en-US" sz="1200" dirty="0" err="1">
                <a:solidFill>
                  <a:srgbClr val="FFFFFF"/>
                </a:solidFill>
                <a:latin typeface="Menlo Regular" charset="0"/>
              </a:rPr>
              <a:t>sh</a:t>
            </a: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 &lt;&lt;EOF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chemeClr val="tx2"/>
                </a:solidFill>
                <a:latin typeface="Menlo Regular" charset="0"/>
              </a:rPr>
              <a:t>#!/</a:t>
            </a:r>
            <a:r>
              <a:rPr lang="en-US" altLang="en-US" sz="1200" dirty="0" smtClean="0">
                <a:solidFill>
                  <a:schemeClr val="tx2"/>
                </a:solidFill>
                <a:latin typeface="Menlo Regular" charset="0"/>
              </a:rPr>
              <a:t>bin/bash</a:t>
            </a:r>
            <a:endParaRPr lang="en-US" altLang="en-US" sz="1200" dirty="0">
              <a:solidFill>
                <a:schemeClr val="tx2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 smtClean="0">
                <a:solidFill>
                  <a:schemeClr val="tx2"/>
                </a:solidFill>
                <a:latin typeface="Menlo Regular" charset="0"/>
              </a:rPr>
              <a:t>shifter </a:t>
            </a:r>
            <a:r>
              <a:rPr lang="mr-IN" altLang="en-US" sz="1200" dirty="0" smtClean="0">
                <a:solidFill>
                  <a:schemeClr val="tx2"/>
                </a:solidFill>
                <a:latin typeface="Menlo Regular" charset="0"/>
              </a:rPr>
              <a:t>–</a:t>
            </a:r>
            <a:r>
              <a:rPr lang="en-US" altLang="en-US" sz="1200" dirty="0" smtClean="0">
                <a:solidFill>
                  <a:schemeClr val="tx2"/>
                </a:solidFill>
                <a:latin typeface="Menlo Regular" charset="0"/>
              </a:rPr>
              <a:t>image=</a:t>
            </a:r>
            <a:r>
              <a:rPr lang="en-US" altLang="en-US" sz="1200" dirty="0" err="1" smtClean="0">
                <a:solidFill>
                  <a:schemeClr val="tx2"/>
                </a:solidFill>
                <a:latin typeface="Menlo Regular" charset="0"/>
              </a:rPr>
              <a:t>mpgagebioinformatics</a:t>
            </a:r>
            <a:r>
              <a:rPr lang="en-US" altLang="en-US" sz="1200" dirty="0" smtClean="0">
                <a:solidFill>
                  <a:schemeClr val="tx2"/>
                </a:solidFill>
                <a:latin typeface="Menlo Regular" charset="0"/>
              </a:rPr>
              <a:t>/bioinformatics_software:v1.0.1 &lt;&lt; SHI</a:t>
            </a:r>
            <a:r>
              <a:rPr lang="en-US" altLang="en-US" sz="1200" dirty="0">
                <a:solidFill>
                  <a:schemeClr val="tx2"/>
                </a:solidFill>
                <a:latin typeface="Menlo Regular" charset="0"/>
              </a:rPr>
              <a:t>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 smtClean="0">
                <a:solidFill>
                  <a:srgbClr val="FF0000"/>
                </a:solidFill>
                <a:latin typeface="Menlo Regular" charset="0"/>
              </a:rPr>
              <a:t>#!/bin/bash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 smtClean="0">
                <a:solidFill>
                  <a:srgbClr val="FF0000"/>
                </a:solidFill>
                <a:latin typeface="Menlo Regular" charset="0"/>
              </a:rPr>
              <a:t>cd </a:t>
            </a:r>
            <a:r>
              <a:rPr lang="en-US" altLang="en-US" sz="1200" dirty="0">
                <a:solidFill>
                  <a:srgbClr val="FF0000"/>
                </a:solidFill>
                <a:latin typeface="Menlo Regular" charset="0"/>
              </a:rPr>
              <a:t>~/project/</a:t>
            </a:r>
            <a:r>
              <a:rPr lang="en-US" altLang="en-US" sz="1200" dirty="0" err="1">
                <a:solidFill>
                  <a:srgbClr val="FF0000"/>
                </a:solidFill>
                <a:latin typeface="Menlo Regular" charset="0"/>
              </a:rPr>
              <a:t>raw_data</a:t>
            </a:r>
            <a:r>
              <a:rPr lang="en-US" altLang="en-US" sz="1200" dirty="0">
                <a:solidFill>
                  <a:srgbClr val="FF0000"/>
                </a:solidFill>
                <a:latin typeface="Menlo Regular" charset="0"/>
              </a:rPr>
              <a:t>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 err="1">
                <a:solidFill>
                  <a:srgbClr val="FF0000"/>
                </a:solidFill>
                <a:latin typeface="Menlo Regular" charset="0"/>
              </a:rPr>
              <a:t>bwa</a:t>
            </a:r>
            <a:r>
              <a:rPr lang="en-US" altLang="en-US" sz="1200" dirty="0">
                <a:solidFill>
                  <a:srgbClr val="FF0000"/>
                </a:solidFill>
                <a:latin typeface="Menlo Regular" charset="0"/>
              </a:rPr>
              <a:t> mem –T 18 ${f}	</a:t>
            </a:r>
            <a:endParaRPr lang="en-US" altLang="en-US" sz="1200" dirty="0" smtClean="0">
              <a:solidFill>
                <a:srgbClr val="FF0000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 smtClean="0">
                <a:solidFill>
                  <a:schemeClr val="tx2"/>
                </a:solidFill>
                <a:latin typeface="Menlo Regular" charset="0"/>
              </a:rPr>
              <a:t>SHI</a:t>
            </a:r>
            <a:r>
              <a:rPr lang="en-US" altLang="en-US" sz="1200" dirty="0">
                <a:solidFill>
                  <a:schemeClr val="tx2"/>
                </a:solidFill>
                <a:latin typeface="Menlo Regular" charset="0"/>
              </a:rPr>
              <a:t>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EOF</a:t>
            </a:r>
          </a:p>
          <a:p>
            <a:pPr eaLnBrk="1" hangingPunct="1">
              <a:lnSpc>
                <a:spcPts val="2350"/>
              </a:lnSpc>
            </a:pPr>
            <a:endParaRPr lang="en-US" altLang="en-US" sz="1200" dirty="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done			</a:t>
            </a:r>
          </a:p>
          <a:p>
            <a:pPr eaLnBrk="1" hangingPunct="1">
              <a:lnSpc>
                <a:spcPts val="2350"/>
              </a:lnSpc>
            </a:pPr>
            <a:r>
              <a:rPr lang="en-US" altLang="en-US" sz="1200" dirty="0">
                <a:solidFill>
                  <a:srgbClr val="FFFFFF"/>
                </a:solidFill>
                <a:latin typeface="Menlo Regular" charset="0"/>
              </a:rPr>
              <a:t>exit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 with shifter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74B2CF-85A2-514C-8B3B-E22FD61F5C85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50</a:t>
            </a:fld>
            <a:endParaRPr lang="en-GB" altLang="en-US" sz="1000">
              <a:solidFill>
                <a:srgbClr val="0087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AC5563-55AA-224B-89A0-41FDD42CC27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51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92164" name="TextBox 138"/>
          <p:cNvSpPr txBox="1">
            <a:spLocks noChangeArrowheads="1"/>
          </p:cNvSpPr>
          <p:nvPr/>
        </p:nvSpPr>
        <p:spPr bwMode="auto">
          <a:xfrm>
            <a:off x="611188" y="1636713"/>
            <a:ext cx="82327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--mail-type=BEGIN, END,FAIL,REQUEUE,ALL  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# Specifies when email is sent to the job owner. The option argument may consist of a combination of the allowed mail types</a:t>
            </a: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enlo Regular" charset="0"/>
              </a:rPr>
              <a:t>--mail-user=</a:t>
            </a:r>
            <a:r>
              <a:rPr lang="en-US" altLang="en-US" sz="1200" i="1">
                <a:solidFill>
                  <a:schemeClr val="bg1"/>
                </a:solidFill>
                <a:latin typeface="Menlo Regular" charset="0"/>
              </a:rPr>
              <a:t>username@age.mpg.de </a:t>
            </a: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1200">
              <a:solidFill>
                <a:schemeClr val="bg1"/>
              </a:solidFill>
              <a:latin typeface="Menl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</a:t>
            </a:r>
            <a:r>
              <a:rPr lang="en-US" dirty="0" err="1" smtClean="0"/>
              <a:t>sview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1BF1418-E2F1-FA44-A3C6-5AC70AAAC54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52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pic>
        <p:nvPicPr>
          <p:cNvPr id="942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133475"/>
            <a:ext cx="82454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other useful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30BCF8-2F7B-E94E-A806-CEB8A15B1CF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53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96260" name="TextBox 138"/>
          <p:cNvSpPr txBox="1">
            <a:spLocks noChangeArrowheads="1"/>
          </p:cNvSpPr>
          <p:nvPr/>
        </p:nvSpPr>
        <p:spPr bwMode="auto">
          <a:xfrm>
            <a:off x="611188" y="939800"/>
            <a:ext cx="823277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 the partitions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sinfo 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 information on nodes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sinfo -N -O partitionname,nodehost,cpus,cpusload,freemem,memory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requires X forwarding and allows viewing and manipulation of submitted jobs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sview 			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lists running jobs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squeue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 the queue for a user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squeue -u &lt;user name&gt;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other useful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51D0305-F192-BF4C-BB40-0165BD96629B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54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98308" name="TextBox 138"/>
          <p:cNvSpPr txBox="1">
            <a:spLocks noChangeArrowheads="1"/>
          </p:cNvSpPr>
          <p:nvPr/>
        </p:nvSpPr>
        <p:spPr bwMode="auto">
          <a:xfrm>
            <a:off x="611188" y="939800"/>
            <a:ext cx="82327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cancels job 65673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scancel 65673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cancels all jobs of user JBoucas	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scancel -u JBoucas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shows detailed resource information on job 43433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scontrol show job 43433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 information on a partition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scontrol show partition &lt;parition name&gt;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show information on a node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scontrol show node &lt;node name&gt;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	</a:t>
            </a:r>
          </a:p>
        </p:txBody>
      </p:sp>
      <p:sp>
        <p:nvSpPr>
          <p:cNvPr id="98309" name="TextBox 2"/>
          <p:cNvSpPr txBox="1">
            <a:spLocks noChangeArrowheads="1"/>
          </p:cNvSpPr>
          <p:nvPr/>
        </p:nvSpPr>
        <p:spPr bwMode="auto">
          <a:xfrm>
            <a:off x="1133475" y="40608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SLURM: other useful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2538CEA-2A3F-4944-9C43-E2E4307AEB6E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55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090613"/>
            <a:ext cx="7993062" cy="5002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latin typeface="Arial Narrow" charset="0"/>
            </a:endParaRPr>
          </a:p>
        </p:txBody>
      </p:sp>
      <p:sp>
        <p:nvSpPr>
          <p:cNvPr id="100356" name="TextBox 138"/>
          <p:cNvSpPr txBox="1">
            <a:spLocks noChangeArrowheads="1"/>
          </p:cNvSpPr>
          <p:nvPr/>
        </p:nvSpPr>
        <p:spPr bwMode="auto">
          <a:xfrm>
            <a:off x="611188" y="939800"/>
            <a:ext cx="8232775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starts an interactive terminal window on node15 	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srun </a:t>
            </a:r>
            <a:r>
              <a:rPr lang="mr-IN" altLang="en-US" sz="1200">
                <a:solidFill>
                  <a:srgbClr val="FFFFFF"/>
                </a:solidFill>
                <a:latin typeface="Menlo Regular" charset="0"/>
              </a:rPr>
              <a:t>–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w node15 </a:t>
            </a:r>
            <a:r>
              <a:rPr lang="mr-IN" altLang="en-US" sz="1200">
                <a:solidFill>
                  <a:srgbClr val="FFFFFF"/>
                </a:solidFill>
                <a:latin typeface="Menlo Regular" charset="0"/>
              </a:rPr>
              <a:t>–-</a:t>
            </a: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pty bash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submit a job3 after job1 and job2 are successfully ready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job1=$(sbatch --parsable &lt;script1&gt;)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job2=$(sbatch --parsable &lt;script2&gt;)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sbatch -d afterok:${job1}:${job2} &lt;script3&gt;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attach to a running job and run a command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srun --jodib &lt;JOBID&gt; --pty &lt;command&gt;	</a:t>
            </a:r>
          </a:p>
          <a:p>
            <a:pPr eaLnBrk="1" hangingPunct="1">
              <a:lnSpc>
                <a:spcPct val="200000"/>
              </a:lnSpc>
            </a:pPr>
            <a:endParaRPr lang="en-US" altLang="en-US" sz="1200" b="1">
              <a:solidFill>
                <a:srgbClr val="FFFFFF"/>
              </a:solidFill>
              <a:latin typeface="Menlo Regular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sz="1200" b="1">
                <a:solidFill>
                  <a:srgbClr val="FFFFFF"/>
                </a:solidFill>
                <a:latin typeface="Menlo Regular" charset="0"/>
              </a:rPr>
              <a:t># change the partitions of a pending job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1200">
                <a:solidFill>
                  <a:srgbClr val="FFFFFF"/>
                </a:solidFill>
                <a:latin typeface="Menlo Regular" charset="0"/>
              </a:rPr>
              <a:t>scontrol update job &lt;job id&gt; partition=&lt;partition1&gt;,&lt;partition2&gt;,&lt;partition3&gt;</a:t>
            </a:r>
          </a:p>
        </p:txBody>
      </p:sp>
      <p:sp>
        <p:nvSpPr>
          <p:cNvPr id="100357" name="TextBox 2"/>
          <p:cNvSpPr txBox="1">
            <a:spLocks noChangeArrowheads="1"/>
          </p:cNvSpPr>
          <p:nvPr/>
        </p:nvSpPr>
        <p:spPr bwMode="auto">
          <a:xfrm>
            <a:off x="1133475" y="40608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x-none" dirty="0" smtClean="0"/>
              <a:t>Notes: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CB2E89-B1A3-3946-B87B-CFAF8740B3F2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663" y="1773238"/>
            <a:ext cx="8002587" cy="5184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For current information on R</a:t>
            </a: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S</a:t>
            </a: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tudio server and JupyterHub please check our cluster first steps page:</a:t>
            </a:r>
            <a:endParaRPr lang="x-none" sz="1800" dirty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  <a:hlinkClick r:id="rId3"/>
              </a:rPr>
              <a:t>https://github.com/mpg-age-bioinformatics/cluster_first_steps</a:t>
            </a:r>
            <a:endParaRPr lang="en-US" sz="18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x-none" sz="1800" dirty="0" smtClean="0">
                <a:solidFill>
                  <a:srgbClr val="000000"/>
                </a:solidFill>
                <a:cs typeface="Menlo Regular"/>
              </a:rPr>
              <a:t>SLURM manual: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hlinkClick r:id="rId4"/>
              </a:rPr>
              <a:t>http://slurm.schedmd.com/man_index.html</a:t>
            </a: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solidFill>
                <a:srgbClr val="000000"/>
              </a:solidFill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Coming soon: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err="1" smtClean="0">
                <a:solidFill>
                  <a:srgbClr val="000000"/>
                </a:solidFill>
                <a:cs typeface="Menlo Regular"/>
              </a:rPr>
              <a:t>docker</a:t>
            </a:r>
            <a:r>
              <a:rPr lang="en-US" sz="1800" dirty="0" smtClean="0">
                <a:solidFill>
                  <a:srgbClr val="000000"/>
                </a:solidFill>
                <a:cs typeface="Menlo Regular"/>
              </a:rPr>
              <a:t> on HPC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916113"/>
            <a:ext cx="7920038" cy="8509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C6DA7C-F2AA-324E-A3C5-479D30287675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57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1365250" y="2997200"/>
            <a:ext cx="6400800" cy="863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414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002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1574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6146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0718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529013" indent="-179388" algn="l" rtl="0" fontAlgn="base">
              <a:spcBef>
                <a:spcPct val="20000"/>
              </a:spcBef>
              <a:spcAft>
                <a:spcPct val="0"/>
              </a:spcAft>
              <a:buClr>
                <a:srgbClr val="00876D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  <a:defRPr/>
            </a:pPr>
            <a:r>
              <a:rPr lang="en-US" dirty="0" smtClean="0">
                <a:hlinkClick r:id="rId3"/>
              </a:rPr>
              <a:t>bioinformatics@age.mpg.de</a:t>
            </a:r>
            <a:endParaRPr lang="en-US" dirty="0" smtClean="0"/>
          </a:p>
          <a:p>
            <a:pPr marL="0" indent="0" algn="ctr">
              <a:buFont typeface="Wingdings" charset="0"/>
              <a:buNone/>
              <a:defRPr/>
            </a:pPr>
            <a:endParaRPr lang="en-US" dirty="0" smtClean="0"/>
          </a:p>
          <a:p>
            <a:pPr marL="0" indent="0" algn="ctr">
              <a:buFont typeface="Wingdings" charset="0"/>
              <a:buNone/>
              <a:defRPr/>
            </a:pPr>
            <a:r>
              <a:rPr lang="en-US" dirty="0" smtClean="0">
                <a:hlinkClick r:id="rId4"/>
              </a:rPr>
              <a:t>https://mpg-age-bioinformatics.github.io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188" y="2549525"/>
            <a:ext cx="7777162" cy="23764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Menlo Regular"/>
              </a:rPr>
              <a:t>The modules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04FAF2-43C2-3F44-95CF-D0B713E26C3A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6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1663" y="1125538"/>
            <a:ext cx="8074025" cy="51847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A centralized software system.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The modules system </a:t>
            </a:r>
            <a:r>
              <a:rPr lang="en-US" sz="1800" b="1" dirty="0" smtClean="0"/>
              <a:t>loads software </a:t>
            </a:r>
            <a:r>
              <a:rPr lang="en-US" sz="1800" dirty="0" smtClean="0"/>
              <a:t>(version of choice) and changes </a:t>
            </a:r>
            <a:r>
              <a:rPr lang="en-US" sz="1800" b="1" dirty="0" smtClean="0"/>
              <a:t>environment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b="1" dirty="0" smtClean="0"/>
              <a:t>variables</a:t>
            </a:r>
            <a:r>
              <a:rPr lang="en-US" sz="1800" dirty="0" smtClean="0"/>
              <a:t> (</a:t>
            </a:r>
            <a:r>
              <a:rPr lang="en-US" sz="1800" dirty="0" err="1" smtClean="0"/>
              <a:t>eg</a:t>
            </a:r>
            <a:r>
              <a:rPr lang="en-US" sz="1800" dirty="0" smtClean="0"/>
              <a:t>. LD_LIBRARY_PATH) 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/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avail		# shows available modules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whatis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	# shows a description of the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show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	# shows environment changes for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endParaRPr lang="en-US" sz="14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load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	# loads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endParaRPr lang="en-US" sz="1400" dirty="0" smtClean="0">
              <a:solidFill>
                <a:schemeClr val="bg1"/>
              </a:solidFill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list	   	# lists all loaded modules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>
                <a:solidFill>
                  <a:schemeClr val="bg1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module unload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	# unloads the </a:t>
            </a:r>
            <a:r>
              <a:rPr lang="en-US" sz="1400" dirty="0" err="1" smtClean="0">
                <a:solidFill>
                  <a:schemeClr val="bg1"/>
                </a:solidFill>
                <a:latin typeface="Menlo Regular"/>
                <a:cs typeface="Menlo Regular"/>
              </a:rPr>
              <a:t>SAMtools</a:t>
            </a: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400" dirty="0" smtClean="0">
                <a:solidFill>
                  <a:schemeClr val="bg1"/>
                </a:solidFill>
                <a:latin typeface="Menlo Regular"/>
                <a:cs typeface="Menlo Regular"/>
              </a:rPr>
              <a:t> module purge  		# unloads all loaded modules</a:t>
            </a: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0" indent="0" eaLnBrk="1" hangingPunct="1">
              <a:lnSpc>
                <a:spcPct val="120000"/>
              </a:lnSpc>
              <a:buFont typeface="Wingdings" charset="0"/>
              <a:buNone/>
              <a:defRPr/>
            </a:pPr>
            <a:r>
              <a:rPr lang="en-US" sz="1800" dirty="0" smtClean="0"/>
              <a:t>more on </a:t>
            </a:r>
            <a:r>
              <a:rPr lang="en-US" sz="1800" dirty="0" smtClean="0">
                <a:hlinkClick r:id="rId3"/>
              </a:rPr>
              <a:t>http://modules.sourceforge.net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1648881-6685-D141-A7CA-03D28CE9E610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7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en-US" dirty="0"/>
              <a:t>Shifter/</a:t>
            </a:r>
            <a:r>
              <a:rPr lang="en-US" dirty="0" err="1"/>
              <a:t>Docker</a:t>
            </a:r>
            <a:r>
              <a:rPr lang="en-US" dirty="0"/>
              <a:t> for HPC</a:t>
            </a:r>
          </a:p>
        </p:txBody>
      </p:sp>
      <p:sp>
        <p:nvSpPr>
          <p:cNvPr id="31747" name="TextBox 1"/>
          <p:cNvSpPr txBox="1">
            <a:spLocks noChangeArrowheads="1"/>
          </p:cNvSpPr>
          <p:nvPr/>
        </p:nvSpPr>
        <p:spPr bwMode="auto">
          <a:xfrm>
            <a:off x="1146175" y="2541588"/>
            <a:ext cx="691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i="1"/>
              <a:t>Mobile, ready to go, reproducible science! </a:t>
            </a:r>
          </a:p>
        </p:txBody>
      </p:sp>
    </p:spTree>
    <p:extLst>
      <p:ext uri="{BB962C8B-B14F-4D97-AF65-F5344CB8AC3E}">
        <p14:creationId xmlns:p14="http://schemas.microsoft.com/office/powerpoint/2010/main" val="1672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CAC58B8-02D1-C848-ACA0-3C320CF0761C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8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Computers are not all the same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191611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184467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76700"/>
            <a:ext cx="1485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129338" y="2062163"/>
            <a:ext cx="1439862" cy="1223962"/>
            <a:chOff x="5868144" y="1866261"/>
            <a:chExt cx="1440160" cy="12241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868144" y="1866261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868144" y="2514053"/>
              <a:ext cx="1440160" cy="57634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81113" y="1557338"/>
            <a:ext cx="1441450" cy="1223962"/>
            <a:chOff x="1188095" y="1628800"/>
            <a:chExt cx="1440160" cy="1224136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188095" y="1628800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188095" y="2276592"/>
              <a:ext cx="1440160" cy="5763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779838" y="4076700"/>
            <a:ext cx="1439862" cy="1223963"/>
            <a:chOff x="3059832" y="3717032"/>
            <a:chExt cx="1440160" cy="1224136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059832" y="3717032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059832" y="4364824"/>
              <a:ext cx="1440160" cy="576344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2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3"/>
          <p:cNvGrpSpPr>
            <a:grpSpLocks/>
          </p:cNvGrpSpPr>
          <p:nvPr/>
        </p:nvGrpSpPr>
        <p:grpSpPr bwMode="auto">
          <a:xfrm>
            <a:off x="3779838" y="4076700"/>
            <a:ext cx="1439862" cy="1223963"/>
            <a:chOff x="3059832" y="3717032"/>
            <a:chExt cx="1440160" cy="1224136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059832" y="3717032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059832" y="4364824"/>
              <a:ext cx="1440160" cy="576344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16900" y="6561138"/>
            <a:ext cx="647700" cy="2524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16EDD3-B28E-4E44-8F79-C8C333E4AE2F}" type="slidenum">
              <a:rPr lang="en-GB" altLang="en-US" sz="1000">
                <a:solidFill>
                  <a:srgbClr val="00876D"/>
                </a:solidFill>
              </a:rPr>
              <a:pPr eaLnBrk="1" hangingPunct="1"/>
              <a:t>9</a:t>
            </a:fld>
            <a:endParaRPr lang="en-GB" altLang="en-US" sz="1000">
              <a:solidFill>
                <a:srgbClr val="00876D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415212" cy="8509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The same apparent code can give different results</a:t>
            </a:r>
          </a:p>
        </p:txBody>
      </p:sp>
      <p:grpSp>
        <p:nvGrpSpPr>
          <p:cNvPr id="33796" name="Group 29"/>
          <p:cNvGrpSpPr>
            <a:grpSpLocks/>
          </p:cNvGrpSpPr>
          <p:nvPr/>
        </p:nvGrpSpPr>
        <p:grpSpPr bwMode="auto">
          <a:xfrm>
            <a:off x="6129338" y="2062163"/>
            <a:ext cx="1439862" cy="1223962"/>
            <a:chOff x="5868144" y="1866261"/>
            <a:chExt cx="1440160" cy="12241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868144" y="1866261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868144" y="2514053"/>
              <a:ext cx="1440160" cy="57634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  <p:grpSp>
        <p:nvGrpSpPr>
          <p:cNvPr id="33797" name="Group 8"/>
          <p:cNvGrpSpPr>
            <a:grpSpLocks/>
          </p:cNvGrpSpPr>
          <p:nvPr/>
        </p:nvGrpSpPr>
        <p:grpSpPr bwMode="auto">
          <a:xfrm>
            <a:off x="1281113" y="1557338"/>
            <a:ext cx="1441450" cy="1223962"/>
            <a:chOff x="1188095" y="1628800"/>
            <a:chExt cx="1440160" cy="1224136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188095" y="1628800"/>
              <a:ext cx="1440160" cy="5763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App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188095" y="2276592"/>
              <a:ext cx="1440160" cy="5763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lt1"/>
                  </a:solidFill>
                  <a:latin typeface="+mn-lt"/>
                  <a:ea typeface="+mn-ea"/>
                </a:rPr>
                <a:t>Bins/Libs</a:t>
              </a:r>
            </a:p>
          </p:txBody>
        </p:sp>
      </p:grpSp>
      <p:sp>
        <p:nvSpPr>
          <p:cNvPr id="33798" name="TextBox 30"/>
          <p:cNvSpPr txBox="1">
            <a:spLocks noChangeArrowheads="1"/>
          </p:cNvSpPr>
          <p:nvPr/>
        </p:nvSpPr>
        <p:spPr bwMode="auto">
          <a:xfrm>
            <a:off x="2484438" y="5373688"/>
            <a:ext cx="41338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Different version of dependency in bin/</a:t>
            </a:r>
          </a:p>
          <a:p>
            <a:pPr algn="ctr" eaLnBrk="1" hangingPunct="1"/>
            <a:r>
              <a:rPr lang="en-US" altLang="en-US" sz="1800"/>
              <a:t>== different input in one step </a:t>
            </a:r>
          </a:p>
          <a:p>
            <a:pPr algn="ctr" eaLnBrk="1" hangingPunct="1"/>
            <a:r>
              <a:rPr lang="en-US" altLang="en-US" sz="1800"/>
              <a:t>== code breaks</a:t>
            </a:r>
          </a:p>
        </p:txBody>
      </p:sp>
      <p:pic>
        <p:nvPicPr>
          <p:cNvPr id="33799" name="Picture 12" descr="bad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320800"/>
            <a:ext cx="1512887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Unknown-good_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957263"/>
            <a:ext cx="136842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&quot;No&quot; Symbol 1"/>
          <p:cNvSpPr>
            <a:spLocks/>
          </p:cNvSpPr>
          <p:nvPr/>
        </p:nvSpPr>
        <p:spPr bwMode="auto">
          <a:xfrm>
            <a:off x="4600575" y="3429000"/>
            <a:ext cx="1079500" cy="1079500"/>
          </a:xfrm>
          <a:custGeom>
            <a:avLst/>
            <a:gdLst>
              <a:gd name="T0" fmla="*/ 0 w 1079500"/>
              <a:gd name="T1" fmla="*/ 539750 h 1079500"/>
              <a:gd name="T2" fmla="*/ 539750 w 1079500"/>
              <a:gd name="T3" fmla="*/ 0 h 1079500"/>
              <a:gd name="T4" fmla="*/ 1079500 w 1079500"/>
              <a:gd name="T5" fmla="*/ 539750 h 1079500"/>
              <a:gd name="T6" fmla="*/ 539750 w 1079500"/>
              <a:gd name="T7" fmla="*/ 1079500 h 1079500"/>
              <a:gd name="T8" fmla="*/ 0 w 1079500"/>
              <a:gd name="T9" fmla="*/ 539750 h 1079500"/>
              <a:gd name="T10" fmla="*/ 836771 w 1079500"/>
              <a:gd name="T11" fmla="*/ 699685 h 1079500"/>
              <a:gd name="T12" fmla="*/ 778288 w 1079500"/>
              <a:gd name="T13" fmla="*/ 301212 h 1079500"/>
              <a:gd name="T14" fmla="*/ 379815 w 1079500"/>
              <a:gd name="T15" fmla="*/ 242729 h 1079500"/>
              <a:gd name="T16" fmla="*/ 836771 w 1079500"/>
              <a:gd name="T17" fmla="*/ 699685 h 1079500"/>
              <a:gd name="T18" fmla="*/ 242729 w 1079500"/>
              <a:gd name="T19" fmla="*/ 379815 h 1079500"/>
              <a:gd name="T20" fmla="*/ 301212 w 1079500"/>
              <a:gd name="T21" fmla="*/ 778288 h 1079500"/>
              <a:gd name="T22" fmla="*/ 699685 w 1079500"/>
              <a:gd name="T23" fmla="*/ 836771 h 1079500"/>
              <a:gd name="T24" fmla="*/ 242729 w 1079500"/>
              <a:gd name="T25" fmla="*/ 379815 h 1079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9500" h="1079500">
                <a:moveTo>
                  <a:pt x="0" y="539750"/>
                </a:moveTo>
                <a:cubicBezTo>
                  <a:pt x="0" y="241654"/>
                  <a:pt x="241654" y="0"/>
                  <a:pt x="539750" y="0"/>
                </a:cubicBezTo>
                <a:cubicBezTo>
                  <a:pt x="837846" y="0"/>
                  <a:pt x="1079500" y="241654"/>
                  <a:pt x="1079500" y="539750"/>
                </a:cubicBezTo>
                <a:cubicBezTo>
                  <a:pt x="1079500" y="837846"/>
                  <a:pt x="837846" y="1079500"/>
                  <a:pt x="539750" y="1079500"/>
                </a:cubicBezTo>
                <a:cubicBezTo>
                  <a:pt x="241654" y="1079500"/>
                  <a:pt x="0" y="837846"/>
                  <a:pt x="0" y="539750"/>
                </a:cubicBezTo>
                <a:close/>
                <a:moveTo>
                  <a:pt x="836771" y="699685"/>
                </a:moveTo>
                <a:cubicBezTo>
                  <a:pt x="907399" y="568518"/>
                  <a:pt x="883628" y="406552"/>
                  <a:pt x="778288" y="301212"/>
                </a:cubicBezTo>
                <a:cubicBezTo>
                  <a:pt x="672948" y="195872"/>
                  <a:pt x="510982" y="172100"/>
                  <a:pt x="379815" y="242729"/>
                </a:cubicBezTo>
                <a:lnTo>
                  <a:pt x="836771" y="699685"/>
                </a:lnTo>
                <a:close/>
                <a:moveTo>
                  <a:pt x="242729" y="379815"/>
                </a:moveTo>
                <a:cubicBezTo>
                  <a:pt x="172101" y="510982"/>
                  <a:pt x="195872" y="672948"/>
                  <a:pt x="301212" y="778288"/>
                </a:cubicBezTo>
                <a:cubicBezTo>
                  <a:pt x="406552" y="883628"/>
                  <a:pt x="568518" y="907400"/>
                  <a:pt x="699685" y="836771"/>
                </a:cubicBezTo>
                <a:lnTo>
                  <a:pt x="242729" y="37981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1_Standarddesign 13">
      <a:dk1>
        <a:srgbClr val="000000"/>
      </a:dk1>
      <a:lt1>
        <a:srgbClr val="FFFFFF"/>
      </a:lt1>
      <a:dk2>
        <a:srgbClr val="00876D"/>
      </a:dk2>
      <a:lt2>
        <a:srgbClr val="B2B2B2"/>
      </a:lt2>
      <a:accent1>
        <a:srgbClr val="75AE6D"/>
      </a:accent1>
      <a:accent2>
        <a:srgbClr val="00876D"/>
      </a:accent2>
      <a:accent3>
        <a:srgbClr val="FFFFFF"/>
      </a:accent3>
      <a:accent4>
        <a:srgbClr val="000000"/>
      </a:accent4>
      <a:accent5>
        <a:srgbClr val="BDD3BA"/>
      </a:accent5>
      <a:accent6>
        <a:srgbClr val="007A62"/>
      </a:accent6>
      <a:hlink>
        <a:srgbClr val="00876D"/>
      </a:hlink>
      <a:folHlink>
        <a:srgbClr val="756CAE"/>
      </a:folHlink>
    </a:clrScheme>
    <a:fontScheme name="1_Standarddesign">
      <a:majorFont>
        <a:latin typeface="Arial Narrow"/>
        <a:ea typeface="ＭＳ Ｐゴシック"/>
        <a:cs typeface="Arial"/>
      </a:majorFont>
      <a:minorFont>
        <a:latin typeface="Arial Narrow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876D"/>
        </a:dk2>
        <a:lt2>
          <a:srgbClr val="B2B2B2"/>
        </a:lt2>
        <a:accent1>
          <a:srgbClr val="75AE6D"/>
        </a:accent1>
        <a:accent2>
          <a:srgbClr val="00876D"/>
        </a:accent2>
        <a:accent3>
          <a:srgbClr val="FFFFFF"/>
        </a:accent3>
        <a:accent4>
          <a:srgbClr val="000000"/>
        </a:accent4>
        <a:accent5>
          <a:srgbClr val="BDD3BA"/>
        </a:accent5>
        <a:accent6>
          <a:srgbClr val="007A62"/>
        </a:accent6>
        <a:hlink>
          <a:srgbClr val="00876D"/>
        </a:hlink>
        <a:folHlink>
          <a:srgbClr val="756C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12971</TotalTime>
  <Words>2468</Words>
  <Application>Microsoft Macintosh PowerPoint</Application>
  <PresentationFormat>On-screen Show (4:3)</PresentationFormat>
  <Paragraphs>837</Paragraphs>
  <Slides>57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Narrow</vt:lpstr>
      <vt:lpstr>Menlo</vt:lpstr>
      <vt:lpstr>Menlo Regular</vt:lpstr>
      <vt:lpstr>ＭＳ Ｐゴシック</vt:lpstr>
      <vt:lpstr>Wingdings</vt:lpstr>
      <vt:lpstr>1_Standarddesign</vt:lpstr>
      <vt:lpstr>Excel.Chart.8</vt:lpstr>
      <vt:lpstr>Help yourself on a remote server</vt:lpstr>
      <vt:lpstr>Outline</vt:lpstr>
      <vt:lpstr>Connecting to a remote server </vt:lpstr>
      <vt:lpstr>Download rc files for your user into your home folder in amalia</vt:lpstr>
      <vt:lpstr>Copying files to/from a remote server </vt:lpstr>
      <vt:lpstr>The modules system</vt:lpstr>
      <vt:lpstr>Shifter/Docker for HPC</vt:lpstr>
      <vt:lpstr>Computers are not all the same</vt:lpstr>
      <vt:lpstr>The same apparent code can give different results</vt:lpstr>
      <vt:lpstr>Containers</vt:lpstr>
      <vt:lpstr>Containers are independent of their host</vt:lpstr>
      <vt:lpstr>Multiple environments per machine</vt:lpstr>
      <vt:lpstr>Shifter/Docker for HPC</vt:lpstr>
      <vt:lpstr>Working interactively on the mpi age bioinformatics software image</vt:lpstr>
      <vt:lpstr>Running a script inside the mpi age bioinformatics software image</vt:lpstr>
      <vt:lpstr>Shifter/Docker for HPC</vt:lpstr>
      <vt:lpstr>module avail</vt:lpstr>
      <vt:lpstr>The modules system</vt:lpstr>
      <vt:lpstr>The modules system</vt:lpstr>
      <vt:lpstr>module file</vt:lpstr>
      <vt:lpstr>module file</vt:lpstr>
      <vt:lpstr>module file</vt:lpstr>
      <vt:lpstr>module file</vt:lpstr>
      <vt:lpstr>Installing software without `su` access</vt:lpstr>
      <vt:lpstr>Installing software without `su` access</vt:lpstr>
      <vt:lpstr>Installing software without `su` access</vt:lpstr>
      <vt:lpstr>Installing software without `su` access</vt:lpstr>
      <vt:lpstr>Installing software without `su` access</vt:lpstr>
      <vt:lpstr>Installing software without `su` access</vt:lpstr>
      <vt:lpstr>Installing R packages</vt:lpstr>
      <vt:lpstr>Installing python packages</vt:lpstr>
      <vt:lpstr>Installing perl packages</vt:lpstr>
      <vt:lpstr>SLURM (Simple Linux Utility for Resource Management )</vt:lpstr>
      <vt:lpstr>SLURM: Why an HPC cluster?</vt:lpstr>
      <vt:lpstr>SLURM: Why an HPC cluster?</vt:lpstr>
      <vt:lpstr>SLURM: Why SLURM?</vt:lpstr>
      <vt:lpstr>SLURM: Why SLURM?</vt:lpstr>
      <vt:lpstr>SLURM: How to?</vt:lpstr>
      <vt:lpstr>SLURM: How to?</vt:lpstr>
      <vt:lpstr>SLURM: How to?</vt:lpstr>
      <vt:lpstr>SLURM: How to?</vt:lpstr>
      <vt:lpstr>SLURM: How to?</vt:lpstr>
      <vt:lpstr>SLURM: How to?</vt:lpstr>
      <vt:lpstr>SLURM: scripting </vt:lpstr>
      <vt:lpstr>SLURM with modules sytem</vt:lpstr>
      <vt:lpstr>SLURM with shifter &amp; the modules system</vt:lpstr>
      <vt:lpstr>SLURM: iterating jobs over files</vt:lpstr>
      <vt:lpstr>SLURM: iterating jobs over files</vt:lpstr>
      <vt:lpstr>SLURM: iterating without crashing</vt:lpstr>
      <vt:lpstr>SLURM with shifter</vt:lpstr>
      <vt:lpstr>SLURM: other options</vt:lpstr>
      <vt:lpstr>SLURM: sview</vt:lpstr>
      <vt:lpstr>SLURM: other useful commands</vt:lpstr>
      <vt:lpstr>SLURM: other useful commands</vt:lpstr>
      <vt:lpstr>SLURM: other useful commands</vt:lpstr>
      <vt:lpstr>Notes:</vt:lpstr>
      <vt:lpstr>END</vt:lpstr>
    </vt:vector>
  </TitlesOfParts>
  <Company>MPI for Biology of Ageing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Sabine.Dzuck</dc:creator>
  <cp:lastModifiedBy>Microsoft Office User</cp:lastModifiedBy>
  <cp:revision>498</cp:revision>
  <cp:lastPrinted>2017-08-03T07:52:17Z</cp:lastPrinted>
  <dcterms:created xsi:type="dcterms:W3CDTF">2012-09-27T16:32:17Z</dcterms:created>
  <dcterms:modified xsi:type="dcterms:W3CDTF">2017-10-28T11:09:22Z</dcterms:modified>
</cp:coreProperties>
</file>