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98" r:id="rId13"/>
    <p:sldId id="269" r:id="rId14"/>
    <p:sldId id="270" r:id="rId15"/>
    <p:sldId id="271" r:id="rId16"/>
    <p:sldId id="272" r:id="rId17"/>
    <p:sldId id="273" r:id="rId18"/>
    <p:sldId id="299" r:id="rId19"/>
    <p:sldId id="274" r:id="rId20"/>
    <p:sldId id="275" r:id="rId21"/>
    <p:sldId id="26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1" r:id="rId44"/>
    <p:sldId id="302" r:id="rId45"/>
    <p:sldId id="305" r:id="rId46"/>
    <p:sldId id="303" r:id="rId47"/>
    <p:sldId id="304" r:id="rId48"/>
    <p:sldId id="300" r:id="rId49"/>
    <p:sldId id="306" r:id="rId50"/>
  </p:sldIdLst>
  <p:sldSz cx="9144000" cy="6858000" type="screen4x3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DDDDD"/>
    <a:srgbClr val="00876D"/>
    <a:srgbClr val="75A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/>
    <p:restoredTop sz="94690"/>
  </p:normalViewPr>
  <p:slideViewPr>
    <p:cSldViewPr>
      <p:cViewPr varScale="1">
        <p:scale>
          <a:sx n="91" d="100"/>
          <a:sy n="91" d="100"/>
        </p:scale>
        <p:origin x="1848" y="184"/>
      </p:cViewPr>
      <p:guideLst>
        <p:guide orient="horz" pos="2162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5F339E-5EE0-8C4F-8BCC-85287A4F5324}" type="datetimeFigureOut">
              <a:rPr lang="en-US" altLang="en-US"/>
              <a:pPr/>
              <a:t>10/28/17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D2A0DE-D555-2A47-A979-6EA62F7AC9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Textmasterformate durch Klicken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D5FDF2-B567-2345-A4A8-9BD4A328BEF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Start with </a:t>
            </a:r>
          </a:p>
          <a:p>
            <a:r>
              <a:rPr lang="en-US" altLang="en-US">
                <a:ea typeface="ＭＳ Ｐゴシック" charset="-128"/>
              </a:rPr>
              <a:t>http://www.datacarpentry.org/lessons/#genomics-workshop</a:t>
            </a:r>
          </a:p>
          <a:p>
            <a:r>
              <a:rPr lang="en-US" altLang="en-US">
                <a:ea typeface="ＭＳ Ｐゴシック" charset="-128"/>
              </a:rPr>
              <a:t>Then move on to:</a:t>
            </a:r>
          </a:p>
          <a:p>
            <a:r>
              <a:rPr lang="en-US" altLang="en-US">
                <a:ea typeface="ＭＳ Ｐゴシック" charset="-128"/>
              </a:rPr>
              <a:t>https://software-carpentry.org/lessons/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Missing from first one: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**variables** -&gt; use a path example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**.bashrc**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**du**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**ln**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**ssh and scp**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**Permissions**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Sort (after cat)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Cut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d , -f 2 animals.txt (eg.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it-IT" altLang="en-US">
                <a:ea typeface="ＭＳ Ｐゴシック" charset="-128"/>
              </a:rPr>
              <a:t>2012-11-05,deer</a:t>
            </a:r>
          </a:p>
          <a:p>
            <a:r>
              <a:rPr lang="it-IT" altLang="en-US">
                <a:ea typeface="ＭＳ Ｐゴシック" charset="-128"/>
              </a:rPr>
              <a:t>2012-11-05,rabbit</a:t>
            </a:r>
          </a:p>
          <a:p>
            <a:r>
              <a:rPr lang="it-IT" altLang="en-US">
                <a:ea typeface="ＭＳ Ｐゴシック" charset="-128"/>
              </a:rPr>
              <a:t>2012-11-05,raccoon</a:t>
            </a:r>
          </a:p>
          <a:p>
            <a:r>
              <a:rPr lang="it-IT" altLang="en-US">
                <a:ea typeface="ＭＳ Ｐゴシック" charset="-128"/>
              </a:rPr>
              <a:t>2012-11-06,rabbit</a:t>
            </a:r>
          </a:p>
          <a:p>
            <a:r>
              <a:rPr lang="it-IT" altLang="en-US">
                <a:ea typeface="ＭＳ Ｐゴシック" charset="-128"/>
              </a:rPr>
              <a:t>2012-11-06,deer</a:t>
            </a:r>
          </a:p>
          <a:p>
            <a:r>
              <a:rPr lang="it-IT" altLang="en-US">
                <a:ea typeface="ＭＳ Ｐゴシック" charset="-128"/>
              </a:rPr>
              <a:t>2012-11-06,fox</a:t>
            </a:r>
          </a:p>
          <a:p>
            <a:r>
              <a:rPr lang="it-IT" altLang="en-US">
                <a:ea typeface="ＭＳ Ｐゴシック" charset="-128"/>
              </a:rPr>
              <a:t>2012-11-07,rabbit</a:t>
            </a:r>
          </a:p>
          <a:p>
            <a:r>
              <a:rPr lang="it-IT" altLang="en-US">
                <a:ea typeface="ＭＳ Ｐゴシック" charset="-128"/>
              </a:rPr>
              <a:t>2012-11-07,bear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{deer, rabbit, raccoon, deer, fox, bear} animals.txt | wc -l</a:t>
            </a:r>
          </a:p>
          <a:p>
            <a:r>
              <a:rPr lang="en-US" altLang="en-US">
                <a:ea typeface="ＭＳ Ｐゴシック" charset="-128"/>
              </a:rPr>
              <a:t>sort animals.txt | uniq -c</a:t>
            </a:r>
          </a:p>
          <a:p>
            <a:r>
              <a:rPr lang="en-US" altLang="en-US">
                <a:ea typeface="ＭＳ Ｐゴシック" charset="-128"/>
              </a:rPr>
              <a:t>sort -t, -k2,2 animals.txt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sort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sort | uniq -c | wc -l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Loops: https://swcarpentry.github.io/shell-novice/05-loop/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Scripting: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# Calculate reduced stats for data files at J = 100 c/bp.</a:t>
            </a:r>
          </a:p>
          <a:p>
            <a:r>
              <a:rPr lang="en-US" altLang="en-US">
                <a:ea typeface="ＭＳ Ｐゴシック" charset="-128"/>
              </a:rPr>
              <a:t>for datafile in "$@"</a:t>
            </a:r>
          </a:p>
          <a:p>
            <a:r>
              <a:rPr lang="en-US" altLang="en-US">
                <a:ea typeface="ＭＳ Ｐゴシック" charset="-128"/>
              </a:rPr>
              <a:t>do</a:t>
            </a:r>
          </a:p>
          <a:p>
            <a:r>
              <a:rPr lang="en-US" altLang="en-US">
                <a:ea typeface="ＭＳ Ｐゴシック" charset="-128"/>
              </a:rPr>
              <a:t>    echo $datfile</a:t>
            </a:r>
          </a:p>
          <a:p>
            <a:r>
              <a:rPr lang="en-US" altLang="en-US">
                <a:ea typeface="ＭＳ Ｐゴシック" charset="-128"/>
              </a:rPr>
              <a:t>    bash goostats -J 100 -r $datafile stats-$datafile</a:t>
            </a:r>
          </a:p>
          <a:p>
            <a:r>
              <a:rPr lang="en-US" altLang="en-US">
                <a:ea typeface="ＭＳ Ｐゴシック" charset="-128"/>
              </a:rPr>
              <a:t>Done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v and grep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w :: https://swcarpentry.github.io/shell-novice/07-find/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-i to make our search case-insensitive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-n to number the lines that match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-E '^.o' haiku.txt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299D5F-736B-954D-938E-D155CA928BCC}" type="slidenum">
              <a:rPr lang="en-GB" altLang="en-US" sz="1200"/>
              <a:pPr eaLnBrk="1" hangingPunct="1"/>
              <a:t>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BAA8B1-9C08-0642-8107-7E7B565B7754}" type="slidenum">
              <a:rPr lang="en-GB" altLang="en-US" sz="1200"/>
              <a:pPr eaLnBrk="1" hangingPunct="1"/>
              <a:t>10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CE8596-9D10-CA40-A005-D8CB79E9C669}" type="slidenum">
              <a:rPr lang="en-GB" altLang="en-US" sz="1200"/>
              <a:pPr eaLnBrk="1" hangingPunct="1"/>
              <a:t>11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8D661B-94C8-804E-A28B-96EAC8D2FB2B}" type="slidenum">
              <a:rPr lang="en-GB" altLang="en-US" sz="1200"/>
              <a:pPr eaLnBrk="1" hangingPunct="1"/>
              <a:t>12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C6AF1A-6B57-5E49-AA4B-A0DFB1FC2BC9}" type="slidenum">
              <a:rPr lang="en-GB" altLang="en-US" sz="1200"/>
              <a:pPr eaLnBrk="1" hangingPunct="1"/>
              <a:t>13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2C4B6A6-AEC6-7E4C-ACE6-182C88F3038C}" type="slidenum">
              <a:rPr lang="en-GB" altLang="en-US" sz="1200"/>
              <a:pPr eaLnBrk="1" hangingPunct="1"/>
              <a:t>14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389C73-3D1A-0641-83DA-5A6C035846F9}" type="slidenum">
              <a:rPr lang="en-GB" altLang="en-US" sz="1200"/>
              <a:pPr eaLnBrk="1" hangingPunct="1"/>
              <a:t>15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269EFB-9DF9-DA4A-99DE-6D82155C5FC0}" type="slidenum">
              <a:rPr lang="en-GB" altLang="en-US" sz="1200"/>
              <a:pPr eaLnBrk="1" hangingPunct="1"/>
              <a:t>16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8F1359-32A4-E448-A37D-E3B1685B9DBE}" type="slidenum">
              <a:rPr lang="en-GB" altLang="en-US" sz="1200"/>
              <a:pPr eaLnBrk="1" hangingPunct="1"/>
              <a:t>17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9ADFDAE-9215-924C-B474-F50C9B4CF39D}" type="slidenum">
              <a:rPr lang="en-GB" altLang="en-US" sz="1200"/>
              <a:pPr eaLnBrk="1" hangingPunct="1"/>
              <a:t>18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B5A990-CCCC-654F-956A-9530588C08DD}" type="slidenum">
              <a:rPr lang="en-GB" altLang="en-US" sz="1200"/>
              <a:pPr eaLnBrk="1" hangingPunct="1"/>
              <a:t>19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EB5331-F073-3541-B841-78022B31CDFC}" type="slidenum">
              <a:rPr lang="en-GB" altLang="en-US" sz="1200"/>
              <a:pPr eaLnBrk="1" hangingPunct="1"/>
              <a:t>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D0B29D-780C-E345-8C5C-4048C5B62D2F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B49297-C411-4A40-9E3F-4C855DB21236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7E8036-C1F1-EA49-8D29-4E2853FFCFF5}" type="slidenum">
              <a:rPr lang="en-GB" altLang="en-US" sz="1200"/>
              <a:pPr eaLnBrk="1" hangingPunct="1"/>
              <a:t>22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AC8ED6-EB0A-104D-AD60-CFE296DB8341}" type="slidenum">
              <a:rPr lang="en-GB" altLang="en-US" sz="1200"/>
              <a:pPr eaLnBrk="1" hangingPunct="1"/>
              <a:t>23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244CF2-19E8-EB4D-95C2-F8489B9182F6}" type="slidenum">
              <a:rPr lang="en-GB" altLang="en-US" sz="1200"/>
              <a:pPr eaLnBrk="1" hangingPunct="1"/>
              <a:t>24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45E2B8F-F1E2-244D-9806-488C6D31AA72}" type="slidenum">
              <a:rPr lang="en-GB" altLang="en-US" sz="1200"/>
              <a:pPr eaLnBrk="1" hangingPunct="1"/>
              <a:t>25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635CE7A-8F7E-1040-BAF2-215CE9743B70}" type="slidenum">
              <a:rPr lang="en-GB" altLang="en-US" sz="1200"/>
              <a:pPr eaLnBrk="1" hangingPunct="1"/>
              <a:t>26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0B9E053-291A-CF4E-80F7-1CA3BCB7BEBB}" type="slidenum">
              <a:rPr lang="en-GB" altLang="en-US" sz="1200"/>
              <a:pPr eaLnBrk="1" hangingPunct="1"/>
              <a:t>27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A9364D-C34A-474A-804F-C06F5804A8DA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1F2449-9329-0D47-A2D5-F666687E22D2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7D14C4-8858-134F-8619-502150A9A0A5}" type="slidenum">
              <a:rPr lang="en-GB" altLang="en-US" sz="1200"/>
              <a:pPr eaLnBrk="1" hangingPunct="1"/>
              <a:t>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2030F16-2094-4A4A-A8EE-47633E613A48}" type="slidenum">
              <a:rPr lang="en-GB" altLang="en-US" sz="1200"/>
              <a:pPr eaLnBrk="1" hangingPunct="1"/>
              <a:t>30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2E0E997-08C0-FA47-8156-D0D5791BAD21}" type="slidenum">
              <a:rPr lang="en-GB" altLang="en-US" sz="1200"/>
              <a:pPr eaLnBrk="1" hangingPunct="1"/>
              <a:t>31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937E1A-151E-1545-AAF6-3E6D3B77D749}" type="slidenum">
              <a:rPr lang="en-GB" altLang="en-US" sz="1200"/>
              <a:pPr eaLnBrk="1" hangingPunct="1"/>
              <a:t>32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4F178A3-1BD6-2249-9980-35D9ADA65BC2}" type="slidenum">
              <a:rPr lang="en-GB" altLang="en-US" sz="1200"/>
              <a:pPr eaLnBrk="1" hangingPunct="1"/>
              <a:t>33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4695959-BBA4-6141-875D-50E184D116CA}" type="slidenum">
              <a:rPr lang="en-GB" altLang="en-US" sz="1200"/>
              <a:pPr eaLnBrk="1" hangingPunct="1"/>
              <a:t>34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8758CA4-4D5D-464E-9A1F-D9BC3D99DAB0}" type="slidenum">
              <a:rPr lang="en-GB" altLang="en-US" sz="1200"/>
              <a:pPr eaLnBrk="1" hangingPunct="1"/>
              <a:t>35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EFB4E94-C509-614C-8B93-294C9227A342}" type="slidenum">
              <a:rPr lang="en-GB" altLang="en-US" sz="1200"/>
              <a:pPr eaLnBrk="1" hangingPunct="1"/>
              <a:t>36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10A6977-B171-4347-89CA-26297D1BCB1F}" type="slidenum">
              <a:rPr lang="en-GB" altLang="en-US" sz="1200"/>
              <a:pPr eaLnBrk="1" hangingPunct="1"/>
              <a:t>37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BBF294-73CC-2E40-944C-4FD8118B16E2}" type="slidenum">
              <a:rPr lang="en-GB" altLang="en-US" sz="1200"/>
              <a:pPr eaLnBrk="1" hangingPunct="1"/>
              <a:t>38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D00E2C-1BBC-F449-BC13-5A4ECBF60899}" type="slidenum">
              <a:rPr lang="en-GB" altLang="en-US" sz="1200"/>
              <a:pPr eaLnBrk="1" hangingPunct="1"/>
              <a:t>39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3AD307-15C7-2F4E-9ACC-8A96F59430E0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625E0E-7B13-D640-ACBA-51ADDF5F8EF6}" type="slidenum">
              <a:rPr lang="en-GB" altLang="en-US" sz="1200"/>
              <a:pPr eaLnBrk="1" hangingPunct="1"/>
              <a:t>40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2ADF6B-6095-2B47-B635-EFD0ED00AE58}" type="slidenum">
              <a:rPr lang="en-GB" altLang="en-US" sz="1200"/>
              <a:pPr eaLnBrk="1" hangingPunct="1"/>
              <a:t>41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7218A5-190A-DF44-8069-F923213414D2}" type="slidenum">
              <a:rPr lang="en-GB" altLang="en-US" sz="1200"/>
              <a:pPr eaLnBrk="1" hangingPunct="1"/>
              <a:t>42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183BE7D-89A4-B848-8F3E-F1536359555D}" type="slidenum">
              <a:rPr lang="en-GB" altLang="en-US" sz="1200"/>
              <a:pPr eaLnBrk="1" hangingPunct="1"/>
              <a:t>43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A7BB49-0BA6-024C-A7F2-2D4F531BA213}" type="slidenum">
              <a:rPr lang="en-GB" altLang="en-US" sz="1200"/>
              <a:pPr eaLnBrk="1" hangingPunct="1"/>
              <a:t>44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A9332-6834-9746-95EF-59A1467AB38C}" type="slidenum">
              <a:rPr lang="en-GB" altLang="en-US" sz="1200"/>
              <a:pPr eaLnBrk="1" hangingPunct="1"/>
              <a:t>45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D56123F-05CE-AD4B-ACAB-596B925A363F}" type="slidenum">
              <a:rPr lang="en-GB" altLang="en-US" sz="1200"/>
              <a:pPr eaLnBrk="1" hangingPunct="1"/>
              <a:t>46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89CACB-EEC4-7F4D-8FC6-7475B5D4C5DC}" type="slidenum">
              <a:rPr lang="en-GB" altLang="en-US" sz="1200"/>
              <a:pPr eaLnBrk="1" hangingPunct="1"/>
              <a:t>47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5DB349-4BBC-644D-A98B-6B3574FF84B5}" type="slidenum">
              <a:rPr lang="en-GB" altLang="en-US" sz="1200"/>
              <a:pPr eaLnBrk="1" hangingPunct="1"/>
              <a:t>48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F1AAA86-DADF-9D41-BEFE-ED7C1C516985}" type="slidenum">
              <a:rPr lang="en-GB" altLang="en-US" sz="1200"/>
              <a:pPr eaLnBrk="1" hangingPunct="1"/>
              <a:t>49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F5677B-236A-2743-8426-D4FB73146EA0}" type="slidenum">
              <a:rPr lang="en-GB" altLang="en-US" sz="1200"/>
              <a:pPr eaLnBrk="1" hangingPunct="1"/>
              <a:t>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F0C3D1A-22F4-4B44-9D06-7F72130D4CE0}" type="slidenum">
              <a:rPr lang="en-GB" altLang="en-US" sz="1200"/>
              <a:pPr eaLnBrk="1" hangingPunct="1"/>
              <a:t>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B8F75B3-6C51-D341-9C71-C650EF761777}" type="slidenum">
              <a:rPr lang="en-GB" altLang="en-US" sz="1200"/>
              <a:pPr eaLnBrk="1" hangingPunct="1"/>
              <a:t>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3D91B17-0499-C043-8282-E567AC4B3CC8}" type="slidenum">
              <a:rPr lang="en-GB" altLang="en-US" sz="1200"/>
              <a:pPr eaLnBrk="1" hangingPunct="1"/>
              <a:t>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829F3F9-5B98-A146-A42B-22C9E48C6F32}" type="slidenum">
              <a:rPr lang="en-GB" altLang="en-US" sz="1200"/>
              <a:pPr eaLnBrk="1" hangingPunct="1"/>
              <a:t>9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332538"/>
            <a:ext cx="9144000" cy="238125"/>
          </a:xfrm>
          <a:prstGeom prst="rect">
            <a:avLst/>
          </a:prstGeom>
          <a:solidFill>
            <a:srgbClr val="75AE6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6" name="Picture 15" descr="Logo MPI+Logo Ageing_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1775"/>
            <a:ext cx="54292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611188" y="6105525"/>
            <a:ext cx="7921625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876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MAX PLANCK INSTITUTE FOR </a:t>
            </a:r>
            <a:r>
              <a:rPr lang="en-GB" sz="1200" dirty="0" smtClean="0">
                <a:solidFill>
                  <a:schemeClr val="bg1"/>
                </a:solidFill>
                <a:cs typeface="Menlo Regular"/>
              </a:rPr>
              <a:t>BIOLOGY OF AGEING</a:t>
            </a: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  |  BIOINFORMATICS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12775" y="1485900"/>
            <a:ext cx="7772400" cy="1222375"/>
          </a:xfrm>
        </p:spPr>
        <p:txBody>
          <a:bodyPr tIns="0" rIns="0" bIns="0"/>
          <a:lstStyle>
            <a:lvl1pPr>
              <a:defRPr sz="2700">
                <a:solidFill>
                  <a:srgbClr val="00876D"/>
                </a:solidFill>
              </a:defRPr>
            </a:lvl1pPr>
          </a:lstStyle>
          <a:p>
            <a:pPr lvl="0"/>
            <a:r>
              <a:rPr lang="en-GB" noProof="0" dirty="0" smtClean="0"/>
              <a:t>TITLE OF PRESENTATION</a:t>
            </a:r>
            <a:br>
              <a:rPr lang="en-GB" noProof="0" dirty="0" smtClean="0"/>
            </a:br>
            <a:r>
              <a:rPr lang="en-GB" noProof="0" dirty="0" smtClean="0"/>
              <a:t>UP TO THREE LINES – UPPERCASE</a:t>
            </a:r>
            <a:br>
              <a:rPr lang="en-GB" noProof="0" dirty="0" smtClean="0"/>
            </a:br>
            <a:r>
              <a:rPr lang="en-GB" noProof="0" dirty="0" smtClean="0"/>
              <a:t>HEAD 1 (27pt, Arial narrow, bold)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12775" y="2997200"/>
            <a:ext cx="6400800" cy="1223963"/>
          </a:xfrm>
        </p:spPr>
        <p:txBody>
          <a:bodyPr tIns="0" rIns="0" bIns="0"/>
          <a:lstStyle>
            <a:lvl1pPr marL="0" indent="0">
              <a:lnSpc>
                <a:spcPct val="125000"/>
              </a:lnSpc>
              <a:spcBef>
                <a:spcPct val="0"/>
              </a:spcBef>
              <a:buFont typeface="Wingdings" charset="0"/>
              <a:buNone/>
              <a:defRPr sz="2200">
                <a:solidFill>
                  <a:srgbClr val="00876D"/>
                </a:solidFill>
              </a:defRPr>
            </a:lvl1pPr>
          </a:lstStyle>
          <a:p>
            <a:pPr lvl="0"/>
            <a:r>
              <a:rPr lang="en-GB" noProof="0" smtClean="0"/>
              <a:t>Subhead (Arial narrow regular, 22pt) </a:t>
            </a:r>
          </a:p>
          <a:p>
            <a:pPr lvl="0"/>
            <a:r>
              <a:rPr lang="en-GB" noProof="0" smtClean="0"/>
              <a:t>Up to three lines – venieni maximolorum,</a:t>
            </a:r>
          </a:p>
          <a:p>
            <a:pPr lvl="0"/>
            <a:r>
              <a:rPr lang="en-GB" noProof="0" smtClean="0"/>
              <a:t>Ipsum laboris dolum laces eosto doll</a:t>
            </a:r>
          </a:p>
        </p:txBody>
      </p:sp>
    </p:spTree>
    <p:extLst>
      <p:ext uri="{BB962C8B-B14F-4D97-AF65-F5344CB8AC3E}">
        <p14:creationId xmlns:p14="http://schemas.microsoft.com/office/powerpoint/2010/main" val="196365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D7A17-FDCD-8443-B7B5-D1B4D3D978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394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9121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775" y="274638"/>
            <a:ext cx="5903913" cy="589121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A435F-2037-CC41-B82C-C914FA3C46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825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74638"/>
            <a:ext cx="7415213" cy="8509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484313"/>
            <a:ext cx="3960813" cy="468153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484313"/>
            <a:ext cx="3960812" cy="468153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30C6F-9287-5F41-A4F9-CE83485518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651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EDE30-79FA-7B43-BA1B-C3876526CD4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30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64F40-2535-404F-BB9D-9EAC3AF8883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484313"/>
            <a:ext cx="3960813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484313"/>
            <a:ext cx="3960812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D0469-73EF-5841-8278-C35A30A925E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73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9EE-63FE-4A45-A9D7-5E29AEEB7E4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991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73AC0-D652-3C42-8266-C5B2A3A6BB0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642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D2806-B3FF-E046-B331-F9296BF95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38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EDCCE-E466-0A4E-8617-E0AD9AE482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811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19C2B-A92F-2144-B901-4B0F4B132D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73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74638"/>
            <a:ext cx="7415213" cy="850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HEAD2: (26pt / 26pt, Arial narrow bold) –</a:t>
            </a:r>
            <a:br>
              <a:rPr lang="en-GB" altLang="en-US"/>
            </a:br>
            <a:r>
              <a:rPr lang="en-GB" altLang="en-US"/>
              <a:t>UPPERCASE; UP TO TWO 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484313"/>
            <a:ext cx="8074025" cy="4681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Textmasterformate durch Klicken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332538"/>
            <a:ext cx="9144000" cy="238125"/>
          </a:xfrm>
          <a:prstGeom prst="rect">
            <a:avLst/>
          </a:prstGeom>
          <a:solidFill>
            <a:srgbClr val="75AE6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5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561138"/>
            <a:ext cx="647700" cy="2524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00876D"/>
                </a:solidFill>
              </a:defRPr>
            </a:lvl1pPr>
          </a:lstStyle>
          <a:p>
            <a:fld id="{0D736718-DF1C-2B4E-BFAB-8F8C6A83D96C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1" name="Rectangle 11"/>
          <p:cNvSpPr txBox="1">
            <a:spLocks noChangeArrowheads="1"/>
          </p:cNvSpPr>
          <p:nvPr userDrawn="1"/>
        </p:nvSpPr>
        <p:spPr bwMode="auto">
          <a:xfrm>
            <a:off x="611188" y="6105525"/>
            <a:ext cx="7921625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876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MAX PLANCK INSTITUTE FOR </a:t>
            </a:r>
            <a:r>
              <a:rPr lang="en-GB" sz="1200" dirty="0" smtClean="0">
                <a:solidFill>
                  <a:schemeClr val="bg1"/>
                </a:solidFill>
                <a:cs typeface="Menlo Regular"/>
              </a:rPr>
              <a:t>BIOLOGY OF AGEING</a:t>
            </a: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  |  BIOINFORMATICS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89693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3pPr>
      <a:lvl4pPr marL="134143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700213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1574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6pPr>
      <a:lvl7pPr marL="26146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7pPr>
      <a:lvl8pPr marL="30718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8pPr>
      <a:lvl9pPr marL="35290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age.mpg.de" TargetMode="External"/><Relationship Id="rId4" Type="http://schemas.openxmlformats.org/officeDocument/2006/relationships/hyperlink" Target="https://mpg-age-bioinformatics.github.i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mailto:username@remote.adres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age.mpg.de" TargetMode="External"/><Relationship Id="rId4" Type="http://schemas.openxmlformats.org/officeDocument/2006/relationships/hyperlink" Target="https://mpg-age-bioinformatics.github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The Unix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75" y="2997200"/>
            <a:ext cx="6400800" cy="863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000">
                <a:hlinkClick r:id="rId3"/>
              </a:rPr>
              <a:t>bioinformatics@age.mpg.de</a:t>
            </a:r>
            <a:endParaRPr lang="en-US" altLang="en-US" sz="2000"/>
          </a:p>
          <a:p>
            <a:pPr>
              <a:buFont typeface="Wingdings" charset="2"/>
              <a:buNone/>
            </a:pPr>
            <a:endParaRPr lang="en-US" altLang="en-US" sz="800"/>
          </a:p>
          <a:p>
            <a:pPr>
              <a:buFont typeface="Wingdings" charset="2"/>
              <a:buNone/>
            </a:pPr>
            <a:r>
              <a:rPr lang="en-US" altLang="en-US" sz="2000">
                <a:hlinkClick r:id="rId4"/>
              </a:rPr>
              <a:t>https://mpg-age-bioinformatics.github.io</a:t>
            </a:r>
            <a:endParaRPr lang="en-US" altLang="en-US" sz="2000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611188" y="5013325"/>
            <a:ext cx="48470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u="sng" dirty="0">
                <a:solidFill>
                  <a:srgbClr val="000000"/>
                </a:solidFill>
              </a:rPr>
              <a:t>References</a:t>
            </a:r>
            <a:r>
              <a:rPr lang="en-US" altLang="en-US" sz="1400" u="sng" dirty="0" smtClean="0">
                <a:solidFill>
                  <a:srgbClr val="000000"/>
                </a:solidFill>
              </a:rPr>
              <a:t>: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https://</a:t>
            </a:r>
            <a:r>
              <a:rPr lang="en-US" altLang="en-US" sz="1400" dirty="0" err="1">
                <a:solidFill>
                  <a:srgbClr val="000000"/>
                </a:solidFill>
              </a:rPr>
              <a:t>github.com</a:t>
            </a:r>
            <a:r>
              <a:rPr lang="en-US" altLang="en-US" sz="1400" dirty="0">
                <a:solidFill>
                  <a:srgbClr val="000000"/>
                </a:solidFill>
              </a:rPr>
              <a:t>/</a:t>
            </a:r>
            <a:r>
              <a:rPr lang="en-US" altLang="en-US" sz="1400" dirty="0" err="1">
                <a:solidFill>
                  <a:srgbClr val="000000"/>
                </a:solidFill>
              </a:rPr>
              <a:t>tracykteal</a:t>
            </a:r>
            <a:r>
              <a:rPr lang="en-US" altLang="en-US" sz="1400" dirty="0">
                <a:solidFill>
                  <a:srgbClr val="000000"/>
                </a:solidFill>
              </a:rPr>
              <a:t>/shell-genomics-edamame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http://</a:t>
            </a:r>
            <a:r>
              <a:rPr lang="en-US" altLang="en-US" sz="1400" dirty="0" err="1">
                <a:solidFill>
                  <a:srgbClr val="000000"/>
                </a:solidFill>
              </a:rPr>
              <a:t>www.datacarpentry.org</a:t>
            </a:r>
            <a:r>
              <a:rPr lang="en-US" altLang="en-US" sz="1400" dirty="0">
                <a:solidFill>
                  <a:srgbClr val="000000"/>
                </a:solidFill>
              </a:rPr>
              <a:t>/lessons/#genomics-workshop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https://software-</a:t>
            </a:r>
            <a:r>
              <a:rPr lang="en-US" altLang="en-US" sz="1400" dirty="0" err="1">
                <a:solidFill>
                  <a:srgbClr val="000000"/>
                </a:solidFill>
              </a:rPr>
              <a:t>carpentry.org</a:t>
            </a:r>
            <a:r>
              <a:rPr lang="en-US" altLang="en-US" sz="1400" dirty="0">
                <a:solidFill>
                  <a:srgbClr val="000000"/>
                </a:solidFill>
              </a:rPr>
              <a:t>/lessons/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Unix directory file structure (a.k.a. where am I?)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When we started we first did something like go to the folder of our username. Then we opened </a:t>
            </a:r>
            <a:r>
              <a:rPr lang="en-US" altLang="en-US" sz="1800">
                <a:latin typeface="Menlo Regular" charset="0"/>
              </a:rPr>
              <a:t>'tutorial-shell-genomics' </a:t>
            </a:r>
            <a:r>
              <a:rPr lang="en-US" altLang="en-US" sz="1800"/>
              <a:t>then </a:t>
            </a:r>
            <a:r>
              <a:rPr lang="en-US" altLang="en-US" sz="1800">
                <a:latin typeface="Menlo Regular" charset="0"/>
              </a:rPr>
              <a:t>'data’</a:t>
            </a:r>
            <a:r>
              <a:rPr lang="en-US" altLang="ja-JP" sz="1800"/>
              <a:t>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This is called a hierarchical file system structure, like an upside down tree with root (/) at the base that looks like this. That (/) at the base is often also called the 'top' level.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When you are working at your computer or log in to a remote computer, you are on one of the branches of that tree, your home directory (/home/username).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 i="1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172850-EAD6-AA40-B636-B3167BF992A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34820" name="Picture 4" descr="Slid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8902" r="1508" b="27443"/>
          <a:stretch>
            <a:fillRect/>
          </a:stretch>
        </p:blipFill>
        <p:spPr bwMode="auto">
          <a:xfrm>
            <a:off x="2312988" y="2311400"/>
            <a:ext cx="452596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1188" y="5475288"/>
            <a:ext cx="5905500" cy="7270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188" y="3989388"/>
            <a:ext cx="5905500" cy="7270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188" y="2873375"/>
            <a:ext cx="59055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188" y="1358900"/>
            <a:ext cx="59055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Unix directory file structure (a.k.a. where am I?)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341438"/>
            <a:ext cx="8074025" cy="46815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whoami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This tells you your user name. 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Alternative: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echo $USER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>
                <a:latin typeface="Menlo Regular" charset="0"/>
              </a:rPr>
              <a:t>`USER</a:t>
            </a:r>
            <a:r>
              <a:rPr lang="en-US" altLang="en-US" sz="1800"/>
              <a:t>` is a variable which can be accessed with </a:t>
            </a:r>
            <a:r>
              <a:rPr lang="en-US" altLang="en-US" sz="1800">
                <a:latin typeface="Menlo Regular" charset="0"/>
              </a:rPr>
              <a:t>`$USER`</a:t>
            </a:r>
            <a:r>
              <a:rPr lang="en-US" altLang="en-US" sz="1800"/>
              <a:t> or </a:t>
            </a:r>
            <a:r>
              <a:rPr lang="en-US" altLang="en-US" sz="1800">
                <a:latin typeface="Menlo Regular" charset="0"/>
              </a:rPr>
              <a:t>`${USER}`</a:t>
            </a:r>
            <a:r>
              <a:rPr lang="en-US" altLang="en-US" sz="1800"/>
              <a:t>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J=Jorge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echo ${J}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Spaces </a:t>
            </a:r>
            <a:r>
              <a:rPr lang="mr-IN" altLang="en-US" sz="1800">
                <a:latin typeface="Arial" charset="0"/>
              </a:rPr>
              <a:t>…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mr-IN" altLang="en-US" sz="1000">
              <a:latin typeface="Arial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J=“Jorge Boucas”</a:t>
            </a:r>
            <a:endParaRPr lang="en-US" altLang="ja-JP" sz="14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echo ${J}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mr-IN" altLang="en-US" sz="1800">
              <a:latin typeface="Arial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2D6279-846A-174C-A77C-1F8A119125C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11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188" y="5445125"/>
            <a:ext cx="59055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188" y="3978275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188" y="1412875"/>
            <a:ext cx="59055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Unix directory file structure (a.k.a. where am I?)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411288"/>
            <a:ext cx="8074025" cy="46815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cd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This </a:t>
            </a:r>
            <a:r>
              <a:rPr lang="en-US" sz="1800" dirty="0"/>
              <a:t>puts you in your home directory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Now using </a:t>
            </a:r>
            <a:r>
              <a:rPr lang="en-US" sz="1800" dirty="0">
                <a:latin typeface="Menlo Regular"/>
                <a:cs typeface="Menlo Regular"/>
              </a:rPr>
              <a:t>`cd` </a:t>
            </a:r>
            <a:r>
              <a:rPr lang="en-US" sz="1800" dirty="0"/>
              <a:t>and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ls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/>
              <a:t>, go in to the 'tutorial-shell-genomics' directory and list its </a:t>
            </a:r>
            <a:r>
              <a:rPr lang="en-US" sz="1800" dirty="0" smtClean="0"/>
              <a:t>contents.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Let's </a:t>
            </a:r>
            <a:r>
              <a:rPr lang="en-US" sz="1800" dirty="0"/>
              <a:t>also </a:t>
            </a:r>
            <a:r>
              <a:rPr lang="en-US" sz="1800" b="1" dirty="0"/>
              <a:t>check to see where we are</a:t>
            </a:r>
            <a:r>
              <a:rPr lang="en-US" sz="1800" dirty="0"/>
              <a:t>. Sometimes when we're wandering </a:t>
            </a:r>
            <a:r>
              <a:rPr lang="en-US" sz="1800" dirty="0" smtClean="0"/>
              <a:t>around in </a:t>
            </a:r>
            <a:r>
              <a:rPr lang="en-US" sz="1800" dirty="0"/>
              <a:t>the file system, it's easy to lose track of where we are and get lost.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pwd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This stands for 'print working directory'. The directory you're </a:t>
            </a:r>
            <a:r>
              <a:rPr lang="en-US" sz="1800" dirty="0" smtClean="0"/>
              <a:t>currently working </a:t>
            </a:r>
            <a:r>
              <a:rPr lang="en-US" sz="1800" dirty="0"/>
              <a:t>in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To go 'back up a level' we need to use `..</a:t>
            </a:r>
            <a:r>
              <a:rPr lang="en-US" sz="1800" dirty="0" smtClean="0"/>
              <a:t>` </a:t>
            </a:r>
            <a:r>
              <a:rPr lang="en-US" sz="1800" dirty="0" err="1" smtClean="0"/>
              <a:t>ie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cd ..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A09DC3-C7D0-1D4A-A86A-05AFA7C1002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12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8" y="2636838"/>
            <a:ext cx="8074025" cy="792162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Move around in the </a:t>
            </a:r>
            <a:r>
              <a:rPr lang="en-US" altLang="en-US" sz="1800">
                <a:latin typeface="Menlo Regular" charset="0"/>
              </a:rPr>
              <a:t>'hidden'</a:t>
            </a:r>
            <a:r>
              <a:rPr lang="en-US" altLang="en-US" sz="1800"/>
              <a:t> directory and try to find the file </a:t>
            </a:r>
            <a:r>
              <a:rPr lang="en-US" altLang="en-US" sz="1800">
                <a:latin typeface="Menlo Regular" charset="0"/>
              </a:rPr>
              <a:t>'youfoundit.txt’</a:t>
            </a:r>
            <a:r>
              <a:rPr lang="en-US" altLang="ja-JP" sz="1800"/>
              <a:t>.</a:t>
            </a:r>
            <a:endParaRPr lang="en-US" altLang="ja-JP" sz="1000"/>
          </a:p>
          <a:p>
            <a:pPr marL="0" indent="0" algn="ctr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DA8D8F-4ED0-994A-80BD-54532B5D83D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13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3175000"/>
            <a:ext cx="5905500" cy="86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188" y="1773238"/>
            <a:ext cx="5905500" cy="8651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Examining the contents of other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773238"/>
            <a:ext cx="8074025" cy="35274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cd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ls shell-genomics-edamame</a:t>
            </a: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This will list the contents of the `</a:t>
            </a:r>
            <a:r>
              <a:rPr lang="en-US" sz="1800" dirty="0" err="1"/>
              <a:t>edamame</a:t>
            </a:r>
            <a:r>
              <a:rPr lang="en-US" sz="1800" dirty="0"/>
              <a:t>-data` directory </a:t>
            </a:r>
            <a:r>
              <a:rPr lang="en-US" sz="1800" dirty="0" smtClean="0"/>
              <a:t>without you </a:t>
            </a:r>
            <a:r>
              <a:rPr lang="en-US" sz="1800" dirty="0"/>
              <a:t>having to navigate there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cd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cd shell-genomics-edamame/edamame-data/hidden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This will make you jump </a:t>
            </a:r>
            <a:r>
              <a:rPr lang="en-US" sz="1800" dirty="0"/>
              <a:t>directly to `hidden` without having to go </a:t>
            </a:r>
            <a:r>
              <a:rPr lang="en-US" sz="1800" dirty="0" smtClean="0"/>
              <a:t>through the </a:t>
            </a:r>
            <a:r>
              <a:rPr lang="en-US" sz="1800" dirty="0"/>
              <a:t>intermediate directory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48369B-4003-BB47-BC99-1AC6C0BEBC2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14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8" y="2636838"/>
            <a:ext cx="8074025" cy="792162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Try finding the </a:t>
            </a:r>
            <a:r>
              <a:rPr lang="en-US" sz="1800" dirty="0">
                <a:latin typeface="Menlo Regular"/>
                <a:cs typeface="Menlo Regular"/>
              </a:rPr>
              <a:t>'</a:t>
            </a:r>
            <a:r>
              <a:rPr lang="en-US" sz="1800" dirty="0" err="1">
                <a:latin typeface="Menlo Regular"/>
                <a:cs typeface="Menlo Regular"/>
              </a:rPr>
              <a:t>anotherfile.txt</a:t>
            </a:r>
            <a:r>
              <a:rPr lang="en-US" sz="1800" dirty="0">
                <a:latin typeface="Menlo Regular"/>
                <a:cs typeface="Menlo Regular"/>
              </a:rPr>
              <a:t>'</a:t>
            </a:r>
            <a:r>
              <a:rPr lang="en-US" sz="1800" dirty="0"/>
              <a:t> file without changing directories.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FB1A08-EAD1-9B4D-B890-4319B76B0BE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15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1397000"/>
            <a:ext cx="5905500" cy="86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188" y="3241675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Shortcut: Tab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411288"/>
            <a:ext cx="8074025" cy="46815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cd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cd s&lt;tab&gt;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The shell will fill in the rest of the directory name </a:t>
            </a:r>
            <a:r>
              <a:rPr lang="en-US" sz="1800" dirty="0" smtClean="0"/>
              <a:t>for 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>
                <a:latin typeface="Menlo Regular"/>
                <a:cs typeface="Menlo Regular"/>
              </a:rPr>
              <a:t>shell-genomics-edamame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Now </a:t>
            </a:r>
            <a:r>
              <a:rPr lang="en-US" sz="1800" dirty="0"/>
              <a:t>go to </a:t>
            </a:r>
            <a:r>
              <a:rPr lang="en-US" sz="1800" dirty="0" smtClean="0">
                <a:latin typeface="Menlo Regular"/>
                <a:cs typeface="Menlo Regular"/>
              </a:rPr>
              <a:t>`shell-genomics-edamame/edamame-data/</a:t>
            </a:r>
            <a:r>
              <a:rPr lang="en-US" sz="1800" dirty="0" err="1" smtClean="0">
                <a:latin typeface="Menlo Regular"/>
                <a:cs typeface="Menlo Regular"/>
              </a:rPr>
              <a:t>MiSeq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F3D&lt;tab&gt;&lt;tab&gt;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When you hit the first tab, nothing happens. The reason is that </a:t>
            </a:r>
            <a:r>
              <a:rPr lang="en-US" sz="1800" dirty="0" smtClean="0"/>
              <a:t>there are </a:t>
            </a:r>
            <a:r>
              <a:rPr lang="en-US" sz="1800" dirty="0"/>
              <a:t>multiple </a:t>
            </a:r>
            <a:r>
              <a:rPr lang="en-US" sz="1800" dirty="0" smtClean="0"/>
              <a:t>files in </a:t>
            </a:r>
            <a:r>
              <a:rPr lang="en-US" sz="1800" dirty="0"/>
              <a:t>the </a:t>
            </a:r>
            <a:r>
              <a:rPr lang="en-US" sz="1800" dirty="0" smtClean="0"/>
              <a:t>directory </a:t>
            </a:r>
            <a:r>
              <a:rPr lang="en-US" sz="1800" dirty="0"/>
              <a:t>which start </a:t>
            </a:r>
            <a:r>
              <a:rPr lang="en-US" sz="1800" dirty="0" smtClean="0"/>
              <a:t>with `</a:t>
            </a:r>
            <a:r>
              <a:rPr lang="en-US" sz="1800" dirty="0"/>
              <a:t>F3D`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Tab completion can also fill in the names of programs. For example</a:t>
            </a:r>
            <a:r>
              <a:rPr lang="en-US" sz="1800" dirty="0" smtClean="0"/>
              <a:t>, enter `</a:t>
            </a:r>
            <a:r>
              <a:rPr lang="en-US" sz="1800" dirty="0" smtClean="0">
                <a:latin typeface="Menlo Regular"/>
                <a:cs typeface="Menlo Regular"/>
              </a:rPr>
              <a:t>e</a:t>
            </a:r>
            <a:r>
              <a:rPr lang="en-US" sz="1800" dirty="0">
                <a:latin typeface="Menlo Regular"/>
                <a:cs typeface="Menlo Regular"/>
              </a:rPr>
              <a:t>&lt;tab&gt;&lt;tab&gt;`</a:t>
            </a:r>
            <a:r>
              <a:rPr lang="en-US" sz="1800" dirty="0"/>
              <a:t>. You will see the name of every program </a:t>
            </a:r>
            <a:r>
              <a:rPr lang="en-US" sz="1800" dirty="0" smtClean="0"/>
              <a:t>that starts </a:t>
            </a:r>
            <a:r>
              <a:rPr lang="en-US" sz="1800" dirty="0"/>
              <a:t>with an </a:t>
            </a:r>
            <a:r>
              <a:rPr lang="en-US" sz="1800" dirty="0">
                <a:latin typeface="Menlo Regular"/>
                <a:cs typeface="Menlo Regular"/>
              </a:rPr>
              <a:t>`e`</a:t>
            </a:r>
            <a:r>
              <a:rPr lang="en-US" sz="1800" dirty="0"/>
              <a:t>. One of those is </a:t>
            </a:r>
            <a:r>
              <a:rPr lang="en-US" sz="1800" dirty="0">
                <a:latin typeface="Menlo Regular"/>
                <a:cs typeface="Menlo Regular"/>
              </a:rPr>
              <a:t>`echo`</a:t>
            </a:r>
            <a:r>
              <a:rPr lang="en-US" sz="1800" dirty="0"/>
              <a:t>. If you enter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ec</a:t>
            </a:r>
            <a:r>
              <a:rPr lang="en-US" sz="1800" dirty="0">
                <a:latin typeface="Menlo Regular"/>
                <a:cs typeface="Menlo Regular"/>
              </a:rPr>
              <a:t>&lt;tab&gt;` </a:t>
            </a:r>
            <a:r>
              <a:rPr lang="en-US" sz="1800" dirty="0" smtClean="0"/>
              <a:t>you will </a:t>
            </a:r>
            <a:r>
              <a:rPr lang="en-US" sz="1800" dirty="0"/>
              <a:t>see that tab completion </a:t>
            </a:r>
            <a:r>
              <a:rPr lang="en-US" sz="1800" dirty="0" smtClean="0"/>
              <a:t>works.</a:t>
            </a: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 cd ..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C3E6EF1-E945-C94B-9FD8-FF7EF8972ED3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16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188" y="4868863"/>
            <a:ext cx="7273180" cy="86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188" y="1336675"/>
            <a:ext cx="7273180" cy="865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188" y="3797300"/>
            <a:ext cx="727318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Full vs. Relative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0413CF-811B-084D-8B93-2DC008B87CA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12875"/>
            <a:ext cx="8074025" cy="4681538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cd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pwd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The output is the full name of your home directory. This tells you that you are in a directory called `username`, which sits inside a directory called `home` which sits inside the very top directory in the hierarchy. The very top of the hierarchy is a directory called `/` which is usually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referred to as the *root directory*. 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cd /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home/&lt;username&gt;/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shell-genomics-edamame/edamame-data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/hidden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>
              <a:solidFill>
                <a:schemeClr val="bg1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 This is the full path approach.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cd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cd edamame-data/shell/hidden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>
              <a:solidFill>
                <a:srgbClr val="FFFFFF"/>
              </a:solidFill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This is the relative path approach.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5592763"/>
            <a:ext cx="8074024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188" y="4484688"/>
            <a:ext cx="8074024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187" y="1158875"/>
            <a:ext cx="8074026" cy="865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187" y="3378200"/>
            <a:ext cx="8074025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Symbolic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56D126-63A5-3D4C-965B-84D42F61A96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235075"/>
            <a:ext cx="8641332" cy="4681538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cd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ln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s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cd /home/&lt;username&gt;/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shell-genomics-edamame/edamame-data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/hidden </a:t>
            </a:r>
            <a:r>
              <a:rPr lang="en-US" altLang="en-US" sz="1400" dirty="0" smtClean="0">
                <a:solidFill>
                  <a:srgbClr val="FFFFFF"/>
                </a:solidFill>
                <a:latin typeface="Menlo Regular" charset="0"/>
              </a:rPr>
              <a:t>hid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This will create a symbolic link called </a:t>
            </a:r>
            <a:r>
              <a:rPr lang="en-US" altLang="en-US" sz="1800" dirty="0">
                <a:latin typeface="Menlo Regular" charset="0"/>
              </a:rPr>
              <a:t>`hid` </a:t>
            </a:r>
            <a:r>
              <a:rPr lang="en-US" altLang="en-US" sz="1800" dirty="0"/>
              <a:t>which will take you to the folder `</a:t>
            </a:r>
            <a:r>
              <a:rPr lang="en-US" altLang="en-US" sz="1800" dirty="0">
                <a:latin typeface="Menlo Regular" charset="0"/>
              </a:rPr>
              <a:t>/home</a:t>
            </a:r>
            <a:r>
              <a:rPr lang="en-US" altLang="en-US" sz="1800" dirty="0" smtClean="0">
                <a:latin typeface="Menlo Regular" charset="0"/>
              </a:rPr>
              <a:t>/&lt;username&gt;/shell-genomics-edamame/edamame-data/hidden</a:t>
            </a:r>
            <a:r>
              <a:rPr lang="en-US" altLang="en-US" sz="1800" dirty="0">
                <a:latin typeface="Menlo Regular" charset="0"/>
              </a:rPr>
              <a:t>`</a:t>
            </a:r>
            <a:r>
              <a:rPr lang="en-US" altLang="en-US" sz="1800" dirty="0"/>
              <a:t>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Check out the content of your home folder: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ls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l ~/</a:t>
            </a:r>
            <a:r>
              <a:rPr lang="en-US" altLang="en-US" sz="1800" dirty="0">
                <a:solidFill>
                  <a:srgbClr val="000000"/>
                </a:solidFill>
              </a:rPr>
              <a:t>is is the relative path approach.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Check out the contents of </a:t>
            </a:r>
            <a:r>
              <a:rPr lang="en-US" altLang="en-US" sz="1800" dirty="0">
                <a:latin typeface="Menlo Regular" charset="0"/>
              </a:rPr>
              <a:t>`hid`</a:t>
            </a:r>
            <a:r>
              <a:rPr lang="en-US" altLang="en-US" sz="1800" dirty="0"/>
              <a:t>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ls hid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Remove a symbolic link: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 dirty="0">
                <a:latin typeface="Menlo Regular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unlink hid</a:t>
            </a:r>
            <a:endParaRPr lang="en-US" altLang="en-US" sz="1400" dirty="0"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8" y="2636838"/>
            <a:ext cx="8074025" cy="792162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List </a:t>
            </a:r>
            <a:r>
              <a:rPr lang="en-US" sz="1800" dirty="0"/>
              <a:t>the contents of the </a:t>
            </a:r>
            <a:r>
              <a:rPr lang="en-US" sz="1800" dirty="0">
                <a:latin typeface="Menlo Regular"/>
                <a:cs typeface="Menlo Regular"/>
              </a:rPr>
              <a:t>/bin</a:t>
            </a:r>
            <a:r>
              <a:rPr lang="en-US" sz="1800" dirty="0"/>
              <a:t> directory. Do you see </a:t>
            </a:r>
            <a:r>
              <a:rPr lang="en-US" sz="1800" dirty="0" smtClean="0"/>
              <a:t>anything familiar </a:t>
            </a:r>
            <a:r>
              <a:rPr lang="en-US" sz="1800" dirty="0"/>
              <a:t>in there?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2876BA-AF18-E84C-A18B-D2A865BD777F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19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268198"/>
            <a:ext cx="8074025" cy="468153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numCol="2"/>
          <a:lstStyle/>
          <a:p>
            <a:pPr>
              <a:buFont typeface="Wingdings" charset="0"/>
              <a:buChar char="§"/>
              <a:defRPr/>
            </a:pPr>
            <a:r>
              <a:rPr lang="en-US" dirty="0" smtClean="0"/>
              <a:t>What is the shell?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Geeks and repetitive tasks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Resources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How to access the sell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Starting with the shell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Arguments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The Unix directory file structure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Examining the contents of other directories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Shortcut: Tab Completion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Full vs. Relative Paths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Symbolic links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Saving time with wild cards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Command history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Examining files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Searching files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Redirection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Creating, moving, copying, and removing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Writing files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Running programs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Running scripts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Permissions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Loops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Logical statements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Shell files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8F2765-B997-4049-BA58-0EA6F6554D8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Our data set: FASTQ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1800" dirty="0"/>
              <a:t>We did an experiment and want to look at the bacterial </a:t>
            </a:r>
            <a:r>
              <a:rPr lang="en-US" sz="1800" dirty="0" smtClean="0"/>
              <a:t>communities of </a:t>
            </a:r>
            <a:r>
              <a:rPr lang="en-US" sz="1800" b="1" u="sng" dirty="0"/>
              <a:t>mice in two treatments </a:t>
            </a:r>
            <a:r>
              <a:rPr lang="en-US" sz="1800" dirty="0"/>
              <a:t>using 16S sequencing. We have </a:t>
            </a:r>
            <a:r>
              <a:rPr lang="en-US" sz="1800" b="1" u="sng" dirty="0"/>
              <a:t>10 mice </a:t>
            </a:r>
            <a:r>
              <a:rPr lang="en-US" sz="1800" b="1" u="sng" dirty="0" smtClean="0"/>
              <a:t>in one treatment and 9 in another </a:t>
            </a:r>
            <a:r>
              <a:rPr lang="en-US" sz="1800" dirty="0" smtClean="0"/>
              <a:t>treatment. </a:t>
            </a:r>
            <a:r>
              <a:rPr lang="en-US" sz="1800" dirty="0"/>
              <a:t>We also sequenced a </a:t>
            </a:r>
            <a:r>
              <a:rPr lang="en-US" sz="1800" b="1" u="sng" dirty="0"/>
              <a:t>Mock community</a:t>
            </a:r>
            <a:r>
              <a:rPr lang="en-US" sz="1800" dirty="0"/>
              <a:t>, so we </a:t>
            </a:r>
            <a:r>
              <a:rPr lang="en-US" sz="1800" dirty="0" smtClean="0"/>
              <a:t>can check </a:t>
            </a:r>
            <a:r>
              <a:rPr lang="en-US" sz="1800" dirty="0"/>
              <a:t>the quality of our data. So, we have </a:t>
            </a:r>
            <a:r>
              <a:rPr lang="en-US" sz="1800" b="1" u="sng" dirty="0"/>
              <a:t>20 samples</a:t>
            </a:r>
            <a:r>
              <a:rPr lang="en-US" sz="1800" b="1" dirty="0"/>
              <a:t> </a:t>
            </a:r>
            <a:r>
              <a:rPr lang="en-US" sz="1800" dirty="0"/>
              <a:t>all together </a:t>
            </a:r>
            <a:r>
              <a:rPr lang="en-US" sz="1800" dirty="0" smtClean="0"/>
              <a:t>and we've </a:t>
            </a:r>
            <a:r>
              <a:rPr lang="en-US" sz="1800" dirty="0"/>
              <a:t>done </a:t>
            </a:r>
            <a:r>
              <a:rPr lang="en-US" sz="1800" b="1" u="sng" dirty="0"/>
              <a:t>paired-end </a:t>
            </a:r>
            <a:r>
              <a:rPr lang="en-US" sz="1800" b="1" u="sng" dirty="0" err="1"/>
              <a:t>MiSeq</a:t>
            </a:r>
            <a:r>
              <a:rPr lang="en-US" sz="1800" b="1" u="sng" dirty="0"/>
              <a:t> sequencing</a:t>
            </a:r>
            <a:r>
              <a:rPr lang="en-US" sz="1800" dirty="0"/>
              <a:t>.</a:t>
            </a:r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1800" dirty="0"/>
              <a:t>We get our data back from the sequencing center as </a:t>
            </a:r>
            <a:r>
              <a:rPr lang="en-US" sz="1800" b="1" u="sng" dirty="0"/>
              <a:t>FASTQ files</a:t>
            </a:r>
            <a:r>
              <a:rPr lang="en-US" sz="1800" dirty="0"/>
              <a:t>, </a:t>
            </a:r>
            <a:r>
              <a:rPr lang="en-US" sz="1800" dirty="0" smtClean="0"/>
              <a:t>and we </a:t>
            </a:r>
            <a:r>
              <a:rPr lang="en-US" sz="1800" dirty="0"/>
              <a:t>stick them all in a folder called </a:t>
            </a:r>
            <a:r>
              <a:rPr lang="en-US" sz="1800" dirty="0" err="1"/>
              <a:t>MiSeq</a:t>
            </a:r>
            <a:r>
              <a:rPr lang="en-US" sz="1800" dirty="0"/>
              <a:t>. This data is </a:t>
            </a:r>
            <a:r>
              <a:rPr lang="en-US" sz="1800" dirty="0" smtClean="0"/>
              <a:t>actually the </a:t>
            </a:r>
            <a:r>
              <a:rPr lang="en-US" sz="1800" dirty="0"/>
              <a:t>data we're going to use for several sections of the course</a:t>
            </a:r>
            <a:r>
              <a:rPr lang="en-US" sz="1800" dirty="0" smtClean="0"/>
              <a:t>, and </a:t>
            </a:r>
            <a:r>
              <a:rPr lang="en-US" sz="1800" dirty="0"/>
              <a:t>it's data generated by Pat </a:t>
            </a:r>
            <a:r>
              <a:rPr lang="en-US" sz="1800" dirty="0" err="1"/>
              <a:t>Schloss</a:t>
            </a:r>
            <a:r>
              <a:rPr lang="en-US" sz="1800" dirty="0"/>
              <a:t>.</a:t>
            </a:r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1800" dirty="0"/>
              <a:t>We want to be able to look at these files and do some things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450F312-24E2-DE45-855E-33633BA0BA2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20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5373811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188" y="3910682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2429545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Saving time with </a:t>
            </a:r>
            <a:r>
              <a:rPr lang="en-US" dirty="0" smtClean="0"/>
              <a:t>shortcuts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1363" y="6274470"/>
            <a:ext cx="647700" cy="2524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663061-2FCC-3B44-89C3-AB3A792C7DF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188" y="910307"/>
            <a:ext cx="59055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775" y="908720"/>
            <a:ext cx="8074025" cy="46815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cd; cd 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shell-genomics-edamame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; cd edamame-data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`;`</a:t>
            </a:r>
            <a:r>
              <a:rPr lang="en-US" sz="1800" dirty="0" smtClean="0"/>
              <a:t> is just another way of doing a line break.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Now try: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~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This prints the contents of your home directory, without you having </a:t>
            </a:r>
            <a:r>
              <a:rPr lang="en-US" sz="1800" dirty="0" smtClean="0"/>
              <a:t>to type </a:t>
            </a:r>
            <a:r>
              <a:rPr lang="en-US" sz="1800" dirty="0"/>
              <a:t>the full path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The shortcut `..` always refers to the </a:t>
            </a:r>
            <a:r>
              <a:rPr lang="en-US" sz="1800" dirty="0" smtClean="0"/>
              <a:t>directory above </a:t>
            </a:r>
            <a:r>
              <a:rPr lang="en-US" sz="1800" dirty="0"/>
              <a:t>your current directory. Thus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..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prints the contents of the `/home</a:t>
            </a:r>
            <a:r>
              <a:rPr lang="en-US" sz="1800" dirty="0" smtClean="0"/>
              <a:t>/&lt;username&gt;/shell-genomics-edamame`. </a:t>
            </a:r>
            <a:r>
              <a:rPr lang="en-US" sz="1800" dirty="0"/>
              <a:t>You can </a:t>
            </a:r>
            <a:r>
              <a:rPr lang="en-US" sz="1800" dirty="0" smtClean="0"/>
              <a:t>chain these </a:t>
            </a:r>
            <a:r>
              <a:rPr lang="en-US" sz="1800" dirty="0"/>
              <a:t>together, so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../../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prints the contents of `/home</a:t>
            </a:r>
            <a:r>
              <a:rPr lang="en-US" sz="1800" dirty="0" smtClean="0"/>
              <a:t>/&lt;username&gt;` </a:t>
            </a:r>
            <a:r>
              <a:rPr lang="en-US" sz="1800" dirty="0"/>
              <a:t>which is your </a:t>
            </a:r>
            <a:r>
              <a:rPr lang="en-US" sz="1800" dirty="0" smtClean="0"/>
              <a:t>home directory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4367213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3238500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Saving time with </a:t>
            </a:r>
            <a:r>
              <a:rPr lang="en-US" dirty="0" smtClean="0"/>
              <a:t>wild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967C2F3-21E4-2148-A6CF-9FC87E24666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775" y="1627188"/>
            <a:ext cx="8396288" cy="46815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Navigate </a:t>
            </a:r>
            <a:r>
              <a:rPr lang="en-US" sz="1800" dirty="0"/>
              <a:t>to the </a:t>
            </a:r>
            <a:r>
              <a:rPr lang="en-US" sz="1800" dirty="0" smtClean="0"/>
              <a:t>`~/</a:t>
            </a:r>
            <a:r>
              <a:rPr lang="en-US" altLang="en-US" sz="1800" dirty="0" smtClean="0">
                <a:latin typeface="Menlo Regular" charset="0"/>
              </a:rPr>
              <a:t>shell-genomics-edamame/edamame-</a:t>
            </a:r>
            <a:r>
              <a:rPr lang="en-US" altLang="en-US" sz="1800" dirty="0" smtClean="0">
                <a:latin typeface="Menlo" charset="0"/>
                <a:ea typeface="Menlo" charset="0"/>
                <a:cs typeface="Menlo" charset="0"/>
              </a:rPr>
              <a:t>data/</a:t>
            </a:r>
            <a:r>
              <a:rPr lang="en-US" altLang="en-US" sz="1800" dirty="0" err="1" smtClean="0">
                <a:latin typeface="Menlo" charset="0"/>
                <a:ea typeface="Menlo" charset="0"/>
                <a:cs typeface="Menlo" charset="0"/>
              </a:rPr>
              <a:t>MiSeq</a:t>
            </a:r>
            <a:r>
              <a:rPr lang="en-US" sz="1800" dirty="0" smtClean="0"/>
              <a:t>` </a:t>
            </a:r>
            <a:r>
              <a:rPr lang="en-US" sz="1800" dirty="0"/>
              <a:t>directory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The `*` character is a shortcut for "everything". Thus, </a:t>
            </a:r>
            <a:r>
              <a:rPr lang="en-US" sz="1800" dirty="0" smtClean="0"/>
              <a:t>if you </a:t>
            </a:r>
            <a:r>
              <a:rPr lang="en-US" sz="1800" dirty="0"/>
              <a:t>enter `</a:t>
            </a:r>
            <a:r>
              <a:rPr lang="en-US" sz="1800" dirty="0" err="1"/>
              <a:t>ls</a:t>
            </a:r>
            <a:r>
              <a:rPr lang="en-US" sz="1800" dirty="0"/>
              <a:t> *`, you will see all of the contents of a </a:t>
            </a:r>
            <a:r>
              <a:rPr lang="en-US" sz="1800" dirty="0" smtClean="0"/>
              <a:t>given directory</a:t>
            </a:r>
            <a:r>
              <a:rPr lang="en-US" sz="1800" dirty="0"/>
              <a:t>. Now try this command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*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fastq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This lists every file that ends with a `</a:t>
            </a:r>
            <a:r>
              <a:rPr lang="en-US" sz="1800" dirty="0" err="1"/>
              <a:t>fastq</a:t>
            </a:r>
            <a:r>
              <a:rPr lang="en-US" sz="1800" dirty="0"/>
              <a:t>`. This command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usr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/bin/*.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sh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lists </a:t>
            </a:r>
            <a:r>
              <a:rPr lang="en-US" sz="1800" dirty="0"/>
              <a:t>every file in `/</a:t>
            </a:r>
            <a:r>
              <a:rPr lang="en-US" sz="1800" dirty="0" err="1"/>
              <a:t>usr</a:t>
            </a:r>
            <a:r>
              <a:rPr lang="en-US" sz="1800" dirty="0"/>
              <a:t>/bin` that ends in the characters `.</a:t>
            </a:r>
            <a:r>
              <a:rPr lang="en-US" sz="1800" dirty="0" err="1" smtClean="0"/>
              <a:t>sh</a:t>
            </a:r>
            <a:r>
              <a:rPr lang="en-US" sz="1800" dirty="0" smtClean="0"/>
              <a:t>`.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188" y="2500313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Saving time with </a:t>
            </a:r>
            <a:r>
              <a:rPr lang="en-US" dirty="0" smtClean="0"/>
              <a:t>wild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ADCFE40-4E7D-B04B-B8AC-EB02CC44610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775" y="1627188"/>
            <a:ext cx="8074025" cy="46815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We have paired end sequencing, so for every sample we have two files. If </a:t>
            </a:r>
            <a:r>
              <a:rPr lang="en-US" sz="1800" dirty="0" smtClean="0"/>
              <a:t>we want </a:t>
            </a:r>
            <a:r>
              <a:rPr lang="en-US" sz="1800" dirty="0"/>
              <a:t>to just see the list of the files for the forward direction </a:t>
            </a:r>
            <a:r>
              <a:rPr lang="en-US" sz="1800" dirty="0" smtClean="0"/>
              <a:t>sequencing we </a:t>
            </a:r>
            <a:r>
              <a:rPr lang="en-US" sz="1800" dirty="0"/>
              <a:t>can use: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*R1*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fastq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What </a:t>
            </a:r>
            <a:r>
              <a:rPr lang="en-US" sz="1800" dirty="0"/>
              <a:t>happens if you do </a:t>
            </a:r>
            <a:r>
              <a:rPr lang="en-US" sz="1800" dirty="0">
                <a:latin typeface="Menlo Regular"/>
                <a:cs typeface="Menlo Regular"/>
              </a:rPr>
              <a:t>`R1*</a:t>
            </a:r>
            <a:r>
              <a:rPr lang="en-US" sz="1800" dirty="0" err="1">
                <a:latin typeface="Menlo Regular"/>
                <a:cs typeface="Menlo Regular"/>
              </a:rPr>
              <a:t>fastq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smtClean="0"/>
              <a:t>?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44675"/>
            <a:ext cx="8074025" cy="33845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Do each of the following using a single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ls`</a:t>
            </a: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/>
              <a:t>command </a:t>
            </a:r>
            <a:r>
              <a:rPr lang="en-US" sz="1800" dirty="0" smtClean="0"/>
              <a:t>without navigating </a:t>
            </a:r>
            <a:r>
              <a:rPr lang="en-US" sz="1800" dirty="0"/>
              <a:t>to a different directory.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1.  List all of the files in </a:t>
            </a:r>
            <a:r>
              <a:rPr lang="en-US" sz="1800" dirty="0">
                <a:latin typeface="Menlo Regular"/>
                <a:cs typeface="Menlo Regular"/>
              </a:rPr>
              <a:t>`/bin`</a:t>
            </a:r>
            <a:r>
              <a:rPr lang="en-US" sz="1800" dirty="0"/>
              <a:t> that start with the letter </a:t>
            </a:r>
            <a:r>
              <a:rPr lang="en-US" sz="1800" dirty="0" smtClean="0"/>
              <a:t>'c</a:t>
            </a:r>
            <a:r>
              <a:rPr lang="en-US" sz="1800" dirty="0"/>
              <a:t>'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2.  List all of the files in </a:t>
            </a:r>
            <a:r>
              <a:rPr lang="en-US" sz="1800" dirty="0">
                <a:latin typeface="Menlo Regular"/>
                <a:cs typeface="Menlo Regular"/>
              </a:rPr>
              <a:t>`/bin` </a:t>
            </a:r>
            <a:r>
              <a:rPr lang="en-US" sz="1800" dirty="0"/>
              <a:t>that contain the letter 'a'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3.  List all of the files in </a:t>
            </a:r>
            <a:r>
              <a:rPr lang="en-US" sz="1800" dirty="0">
                <a:latin typeface="Menlo Regular"/>
                <a:cs typeface="Menlo Regular"/>
              </a:rPr>
              <a:t>`/bin` </a:t>
            </a:r>
            <a:r>
              <a:rPr lang="en-US" sz="1800" dirty="0"/>
              <a:t>that end with the letter 'o'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BONUS: List all of the files in </a:t>
            </a:r>
            <a:r>
              <a:rPr lang="en-US" sz="1800" dirty="0">
                <a:latin typeface="Menlo Regular"/>
                <a:cs typeface="Menlo Regular"/>
              </a:rPr>
              <a:t>'/bin'</a:t>
            </a:r>
            <a:r>
              <a:rPr lang="en-US" sz="1800" dirty="0"/>
              <a:t> that contain the letter 'a' or 'c'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0121A7-9623-D849-B28E-3F344E8D17D3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24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5780088"/>
            <a:ext cx="5905500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188" y="4054475"/>
            <a:ext cx="5905500" cy="11509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2595563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Command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D212AD-3369-174F-AF01-FE2E89F09A7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775" y="898525"/>
            <a:ext cx="8074025" cy="4681538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The </a:t>
            </a:r>
            <a:r>
              <a:rPr lang="en-US" sz="1800" b="1" i="1" dirty="0" smtClean="0"/>
              <a:t>up/down </a:t>
            </a:r>
            <a:r>
              <a:rPr lang="en-US" sz="1800" b="1" i="1" dirty="0"/>
              <a:t>arrow</a:t>
            </a:r>
            <a:r>
              <a:rPr lang="en-US" sz="1800" dirty="0"/>
              <a:t> takes </a:t>
            </a:r>
            <a:r>
              <a:rPr lang="en-US" sz="1800" dirty="0" smtClean="0"/>
              <a:t>you backwards/forwards </a:t>
            </a:r>
            <a:r>
              <a:rPr lang="en-US" sz="1800" dirty="0"/>
              <a:t>in the command history.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b="1" i="1" dirty="0"/>
              <a:t>^-C</a:t>
            </a:r>
            <a:r>
              <a:rPr lang="en-US" sz="1800" dirty="0"/>
              <a:t> will cancel the command you are writing, and give you a fresh prompt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b="1" i="1" dirty="0"/>
              <a:t>^-R </a:t>
            </a:r>
            <a:r>
              <a:rPr lang="en-US" sz="1800" dirty="0"/>
              <a:t>will do a reverse-search through your command history.  </a:t>
            </a:r>
            <a:endParaRPr lang="en-US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You can also review your recent commands with the `history` </a:t>
            </a:r>
            <a:r>
              <a:rPr lang="en-US" sz="1800" dirty="0" smtClean="0"/>
              <a:t>command: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history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You can reuse one of these commands directly </a:t>
            </a:r>
            <a:r>
              <a:rPr lang="en-US" sz="1800" dirty="0" smtClean="0"/>
              <a:t>by referring </a:t>
            </a:r>
            <a:r>
              <a:rPr lang="en-US" sz="1800" dirty="0"/>
              <a:t>to the number of that command.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If </a:t>
            </a:r>
            <a:r>
              <a:rPr lang="en-US" sz="1800" dirty="0"/>
              <a:t>your history looked like this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   259  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*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   260  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usr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/bin/*.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sh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   261  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*R1*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fastq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then </a:t>
            </a:r>
            <a:r>
              <a:rPr lang="en-US" sz="1800" dirty="0"/>
              <a:t>you could repeat command #260 by simply entering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!260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8" y="2636838"/>
            <a:ext cx="8074025" cy="792162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Find </a:t>
            </a:r>
            <a:r>
              <a:rPr lang="en-US" sz="1800" dirty="0"/>
              <a:t>the line number in your history for the last exercise </a:t>
            </a:r>
            <a:endParaRPr lang="en-US" sz="1800" dirty="0" smtClean="0"/>
          </a:p>
          <a:p>
            <a:pPr marL="0" indent="0" algn="ctr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(listing files </a:t>
            </a:r>
            <a:r>
              <a:rPr lang="en-US" sz="1800" dirty="0"/>
              <a:t>in /bin) and reissue that command.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175784-58E9-714C-962D-7B84AE8C689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26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188" y="2125663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Examining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C3696A8-A7D2-EF46-B22A-B4854E770C57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775" y="1268413"/>
            <a:ext cx="8074025" cy="46815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The </a:t>
            </a:r>
            <a:r>
              <a:rPr lang="en-US" sz="1800" dirty="0"/>
              <a:t>easiest way to examine a file is to just print out all of </a:t>
            </a:r>
            <a:r>
              <a:rPr lang="en-US" sz="1800" dirty="0" smtClean="0"/>
              <a:t>the contents </a:t>
            </a:r>
            <a:r>
              <a:rPr lang="en-US" sz="1800" dirty="0"/>
              <a:t>using the program </a:t>
            </a:r>
            <a:r>
              <a:rPr lang="en-US" sz="1800" dirty="0">
                <a:latin typeface="Menlo Regular"/>
                <a:cs typeface="Menlo Regular"/>
              </a:rPr>
              <a:t>`cat`</a:t>
            </a:r>
            <a:r>
              <a:rPr lang="en-US" sz="1800" dirty="0"/>
              <a:t>. Enter the following command:</a:t>
            </a: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cat 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F3D0_S188_L001_R1_001.fastq</a:t>
            </a: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1.  Print out the contents of the </a:t>
            </a:r>
            <a:r>
              <a:rPr lang="en-US" sz="1800" dirty="0" smtClean="0">
                <a:latin typeface="Menlo Regular"/>
                <a:cs typeface="Menlo Regular"/>
              </a:rPr>
              <a:t>`~/</a:t>
            </a:r>
            <a:r>
              <a:rPr lang="en-US" altLang="en-US" sz="1800" dirty="0" smtClean="0">
                <a:latin typeface="Menlo Regular" charset="0"/>
              </a:rPr>
              <a:t>shell-genomics-edamame/edamame-</a:t>
            </a:r>
            <a:r>
              <a:rPr lang="en-US" altLang="en-US" sz="1800" dirty="0" smtClean="0">
                <a:latin typeface="Menlo" charset="0"/>
                <a:ea typeface="Menlo" charset="0"/>
                <a:cs typeface="Menlo" charset="0"/>
              </a:rPr>
              <a:t>data/</a:t>
            </a:r>
            <a:r>
              <a:rPr lang="en-US" altLang="en-US" sz="1800" dirty="0" err="1" smtClean="0">
                <a:latin typeface="Menlo" charset="0"/>
                <a:ea typeface="Menlo" charset="0"/>
                <a:cs typeface="Menlo" charset="0"/>
              </a:rPr>
              <a:t>MiSeq</a:t>
            </a:r>
            <a:r>
              <a:rPr lang="en-US" sz="1800" dirty="0" smtClean="0">
                <a:latin typeface="Menlo Regular"/>
                <a:cs typeface="Menlo Regular"/>
              </a:rPr>
              <a:t>/</a:t>
            </a:r>
            <a:r>
              <a:rPr lang="en-US" sz="1800" dirty="0" err="1" smtClean="0">
                <a:latin typeface="Menlo Regular"/>
                <a:cs typeface="Menlo Regular"/>
              </a:rPr>
              <a:t>stability.files</a:t>
            </a:r>
            <a:r>
              <a:rPr lang="en-US" sz="1800" dirty="0" smtClean="0">
                <a:latin typeface="Menlo Regular"/>
                <a:cs typeface="Menlo Regular"/>
              </a:rPr>
              <a:t>` </a:t>
            </a:r>
            <a:r>
              <a:rPr lang="en-US" sz="1800" dirty="0" smtClean="0"/>
              <a:t>file</a:t>
            </a:r>
            <a:r>
              <a:rPr lang="en-US" sz="1800" dirty="0"/>
              <a:t>. What does this file contain?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2.  Without changing directories, (you should still be in </a:t>
            </a:r>
            <a:r>
              <a:rPr lang="en-US" sz="1800" dirty="0">
                <a:latin typeface="Menlo Regular"/>
                <a:cs typeface="Menlo Regular"/>
              </a:rPr>
              <a:t>`edamame-data`</a:t>
            </a:r>
            <a:r>
              <a:rPr lang="en-US" sz="1800" dirty="0"/>
              <a:t>)</a:t>
            </a:r>
            <a:r>
              <a:rPr lang="en-US" sz="1800" dirty="0" smtClean="0"/>
              <a:t>, use </a:t>
            </a:r>
            <a:r>
              <a:rPr lang="en-US" sz="1800" dirty="0"/>
              <a:t>one short </a:t>
            </a:r>
            <a:r>
              <a:rPr lang="en-US" sz="1800" dirty="0" smtClean="0"/>
              <a:t>command </a:t>
            </a:r>
            <a:r>
              <a:rPr lang="en-US" sz="1800" dirty="0"/>
              <a:t>to print the contents of all of the files </a:t>
            </a:r>
            <a:r>
              <a:rPr lang="en-US" sz="1800" dirty="0" smtClean="0"/>
              <a:t>in the </a:t>
            </a:r>
            <a:r>
              <a:rPr lang="en-US" sz="1800" dirty="0">
                <a:latin typeface="Menlo Regular"/>
                <a:cs typeface="Menlo Regular"/>
              </a:rPr>
              <a:t>`/home</a:t>
            </a:r>
            <a:r>
              <a:rPr lang="en-US" sz="1800" dirty="0" smtClean="0">
                <a:latin typeface="Menlo Regular"/>
                <a:cs typeface="Menlo Regular"/>
              </a:rPr>
              <a:t>/&lt;username&gt;/</a:t>
            </a:r>
            <a:r>
              <a:rPr lang="en-US" altLang="en-US" sz="1800" dirty="0" smtClean="0">
                <a:latin typeface="Menlo Regular" charset="0"/>
              </a:rPr>
              <a:t>shell-genomics-edamame/edamame-</a:t>
            </a:r>
            <a:r>
              <a:rPr lang="en-US" altLang="en-US" sz="1800" dirty="0" smtClean="0">
                <a:latin typeface="Menlo" charset="0"/>
                <a:ea typeface="Menlo" charset="0"/>
                <a:cs typeface="Menlo" charset="0"/>
              </a:rPr>
              <a:t>data/</a:t>
            </a:r>
            <a:r>
              <a:rPr lang="en-US" altLang="en-US" sz="1800" dirty="0" err="1" smtClean="0">
                <a:latin typeface="Menlo" charset="0"/>
                <a:ea typeface="Menlo" charset="0"/>
                <a:cs typeface="Menlo" charset="0"/>
              </a:rPr>
              <a:t>MiSeq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smtClean="0"/>
              <a:t> </a:t>
            </a:r>
            <a:r>
              <a:rPr lang="en-US" sz="1800" dirty="0"/>
              <a:t>directory.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11188" y="2846388"/>
            <a:ext cx="7415212" cy="850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Short Exercises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2132013"/>
            <a:ext cx="5905500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Examining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9A4A88-929F-E94A-9E0F-574FC09DC34F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775" y="1052513"/>
            <a:ext cx="8074025" cy="51133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>
                <a:latin typeface="Menlo Regular" charset="0"/>
              </a:rPr>
              <a:t>`cat` </a:t>
            </a:r>
            <a:r>
              <a:rPr lang="en-US" altLang="en-US" sz="1800"/>
              <a:t>is a terrific program, but when the file is really big, it can be annoying to use. The program, </a:t>
            </a:r>
            <a:r>
              <a:rPr lang="en-US" altLang="en-US" sz="1800">
                <a:latin typeface="Menlo Regular" charset="0"/>
              </a:rPr>
              <a:t>`less`</a:t>
            </a:r>
            <a:r>
              <a:rPr lang="en-US" altLang="en-US" sz="1800"/>
              <a:t>, is useful for this case. Enter the following command: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less F3D0_S188_L001_R1_001.fastq</a:t>
            </a:r>
            <a:endParaRPr lang="en-US" altLang="en-US" sz="1400"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Some commands in </a:t>
            </a:r>
            <a:r>
              <a:rPr lang="en-US" altLang="en-US" sz="1800">
                <a:latin typeface="Menlo Regular" charset="0"/>
              </a:rPr>
              <a:t>`less`</a:t>
            </a:r>
            <a:r>
              <a:rPr lang="en-US" altLang="en-US" sz="1800"/>
              <a:t>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>
                <a:latin typeface="Menlo Regular" charset="0"/>
              </a:rPr>
              <a:t>`less` </a:t>
            </a:r>
            <a:r>
              <a:rPr lang="en-US" altLang="en-US" sz="1800"/>
              <a:t>also gives you a way of searching through files. Just hit the "/" key to begin a search. Enter the name of the word you would like to search for and hit enter. It will jump to the next location where that word is found. Try searching the `dictionary.txt` file for the word "cat".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8888" y="3198813"/>
          <a:ext cx="4105275" cy="1657350"/>
        </p:xfrm>
        <a:graphic>
          <a:graphicData uri="http://schemas.openxmlformats.org/drawingml/2006/table">
            <a:tbl>
              <a:tblPr/>
              <a:tblGrid>
                <a:gridCol w="720725"/>
                <a:gridCol w="3384550"/>
              </a:tblGrid>
              <a:tr h="276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Key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Action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“space”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 go forward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“b”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 go backward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“g”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 go to the beginning 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“G”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 go to the end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“q”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 Narrow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76D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 Narrow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 quit</a:t>
                      </a:r>
                    </a:p>
                  </a:txBody>
                  <a:tcPr marL="91458" marR="91458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Examining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587500"/>
            <a:ext cx="8074025" cy="4681538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1800" dirty="0"/>
              <a:t>If you hit "/" then "enter", `less` will just </a:t>
            </a:r>
            <a:r>
              <a:rPr lang="en-US" sz="1800" dirty="0" smtClean="0"/>
              <a:t>repeat the </a:t>
            </a:r>
            <a:r>
              <a:rPr lang="en-US" sz="1800" dirty="0"/>
              <a:t>previous search. </a:t>
            </a:r>
            <a:r>
              <a:rPr lang="en-US" sz="1800" b="1" dirty="0"/>
              <a:t>`less` searches from the current location </a:t>
            </a:r>
            <a:r>
              <a:rPr lang="en-US" sz="1800" b="1" dirty="0" smtClean="0"/>
              <a:t>and works </a:t>
            </a:r>
            <a:r>
              <a:rPr lang="en-US" sz="1800" b="1" dirty="0"/>
              <a:t>its way forward.</a:t>
            </a:r>
            <a:r>
              <a:rPr lang="en-US" sz="1800" dirty="0"/>
              <a:t> If you are at the end of the file and </a:t>
            </a:r>
            <a:r>
              <a:rPr lang="en-US" sz="1800" dirty="0" smtClean="0"/>
              <a:t>search for </a:t>
            </a:r>
            <a:r>
              <a:rPr lang="en-US" sz="1800" dirty="0"/>
              <a:t>the word "cat", `less` will not find it. You need to go to </a:t>
            </a:r>
            <a:r>
              <a:rPr lang="en-US" sz="1800" dirty="0" smtClean="0"/>
              <a:t>the beginning </a:t>
            </a:r>
            <a:r>
              <a:rPr lang="en-US" sz="1800" dirty="0"/>
              <a:t>of the file and search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1800" dirty="0"/>
              <a:t>For </a:t>
            </a:r>
            <a:r>
              <a:rPr lang="en-US" sz="1800" dirty="0" smtClean="0"/>
              <a:t>instance</a:t>
            </a:r>
            <a:r>
              <a:rPr lang="en-US" sz="1800" dirty="0"/>
              <a:t>, let's search for the sequence `1101:14341` in our file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1800" dirty="0"/>
              <a:t>You can see that we go right to that sequence and can </a:t>
            </a:r>
            <a:r>
              <a:rPr lang="en-US" sz="1800" dirty="0" smtClean="0"/>
              <a:t>see what </a:t>
            </a:r>
            <a:r>
              <a:rPr lang="en-US" sz="1800" dirty="0"/>
              <a:t>it looks like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1800" dirty="0"/>
              <a:t>Remember, the `man` program actually uses `less` internally </a:t>
            </a:r>
            <a:r>
              <a:rPr lang="en-US" sz="1800" dirty="0" smtClean="0"/>
              <a:t>and therefore </a:t>
            </a:r>
            <a:r>
              <a:rPr lang="en-US" sz="1800" dirty="0"/>
              <a:t>uses the same commands, so you can search </a:t>
            </a:r>
            <a:r>
              <a:rPr lang="en-US" sz="1800" dirty="0" smtClean="0"/>
              <a:t>documentation using </a:t>
            </a:r>
            <a:r>
              <a:rPr lang="en-US" sz="1800" dirty="0"/>
              <a:t>"/" as well!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79AE01-BA31-DB4B-AFDD-F56651FB014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29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the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The </a:t>
            </a:r>
            <a:r>
              <a:rPr lang="en-US" sz="1800" dirty="0" smtClean="0"/>
              <a:t>shell </a:t>
            </a:r>
            <a:r>
              <a:rPr lang="en-US" sz="1800" dirty="0"/>
              <a:t>is a program that presents a command line </a:t>
            </a:r>
            <a:r>
              <a:rPr lang="en-US" sz="1800" dirty="0" smtClean="0"/>
              <a:t>interface which </a:t>
            </a:r>
            <a:r>
              <a:rPr lang="en-US" sz="1800" dirty="0"/>
              <a:t>allows you to </a:t>
            </a:r>
            <a:r>
              <a:rPr lang="en-US" sz="1800" b="1" i="1" dirty="0"/>
              <a:t>control your computer using commands </a:t>
            </a:r>
            <a:r>
              <a:rPr lang="en-US" sz="1800" b="1" i="1" dirty="0" smtClean="0"/>
              <a:t>entered with </a:t>
            </a:r>
            <a:r>
              <a:rPr lang="en-US" sz="1800" b="1" i="1" dirty="0"/>
              <a:t>a keyboard</a:t>
            </a:r>
            <a:r>
              <a:rPr lang="en-US" sz="1800" dirty="0"/>
              <a:t> instead of controlling graphical user </a:t>
            </a:r>
            <a:r>
              <a:rPr lang="en-US" sz="1800" dirty="0" smtClean="0"/>
              <a:t>interfaces (</a:t>
            </a:r>
            <a:r>
              <a:rPr lang="en-US" sz="1800" dirty="0"/>
              <a:t>GUIs) with a mouse/keyboard combination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There are many reasons to learn about the shell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1800" dirty="0" smtClean="0"/>
              <a:t> </a:t>
            </a:r>
            <a:r>
              <a:rPr lang="en-US" sz="1800" b="1" i="1" dirty="0"/>
              <a:t>For most bioinformatics tools, you have to use the shell. </a:t>
            </a:r>
            <a:r>
              <a:rPr lang="en-US" sz="1800" dirty="0"/>
              <a:t>There is </a:t>
            </a:r>
            <a:r>
              <a:rPr lang="en-US" sz="1800" dirty="0" smtClean="0"/>
              <a:t>no graphical </a:t>
            </a:r>
            <a:r>
              <a:rPr lang="en-US" sz="1800" dirty="0"/>
              <a:t>interface. If you want to work in </a:t>
            </a:r>
            <a:r>
              <a:rPr lang="en-US" sz="1800" dirty="0" err="1"/>
              <a:t>metagenomics</a:t>
            </a:r>
            <a:r>
              <a:rPr lang="en-US" sz="1800" dirty="0"/>
              <a:t> or genomics </a:t>
            </a:r>
            <a:r>
              <a:rPr lang="en-US" sz="1800" dirty="0" smtClean="0"/>
              <a:t>you're going </a:t>
            </a:r>
            <a:r>
              <a:rPr lang="en-US" sz="1800" dirty="0"/>
              <a:t>to need to use the shell</a:t>
            </a:r>
            <a:r>
              <a:rPr lang="en-US" sz="1800" dirty="0" smtClean="0"/>
              <a:t>.</a:t>
            </a:r>
          </a:p>
          <a:p>
            <a:pPr>
              <a:lnSpc>
                <a:spcPct val="120000"/>
              </a:lnSpc>
              <a:buFont typeface="Wingdings" charset="0"/>
              <a:buChar char="§"/>
              <a:defRPr/>
            </a:pPr>
            <a:endParaRPr lang="en-US" sz="800" dirty="0"/>
          </a:p>
          <a:p>
            <a:pPr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1800" dirty="0" smtClean="0"/>
              <a:t> </a:t>
            </a:r>
            <a:r>
              <a:rPr lang="en-US" sz="1800" dirty="0"/>
              <a:t>The shell gives you </a:t>
            </a:r>
            <a:r>
              <a:rPr lang="en-US" sz="1800" dirty="0" smtClean="0"/>
              <a:t>power. </a:t>
            </a:r>
            <a:r>
              <a:rPr lang="en-US" sz="1800" dirty="0"/>
              <a:t>The command line gives you the </a:t>
            </a:r>
            <a:r>
              <a:rPr lang="en-US" sz="1800" b="1" i="1" dirty="0"/>
              <a:t>power to do your work more efficiently </a:t>
            </a:r>
            <a:r>
              <a:rPr lang="en-US" sz="1800" b="1" i="1" dirty="0" smtClean="0"/>
              <a:t>and more </a:t>
            </a:r>
            <a:r>
              <a:rPr lang="en-US" sz="1800" b="1" i="1" dirty="0"/>
              <a:t>quickly</a:t>
            </a:r>
            <a:r>
              <a:rPr lang="en-US" sz="1800" dirty="0"/>
              <a:t>.  When you need to do things tens to hundreds of times</a:t>
            </a:r>
            <a:r>
              <a:rPr lang="en-US" sz="1800" dirty="0" smtClean="0"/>
              <a:t>, knowing </a:t>
            </a:r>
            <a:r>
              <a:rPr lang="en-US" sz="1800" dirty="0"/>
              <a:t>how to use the shell is transformative</a:t>
            </a:r>
            <a:r>
              <a:rPr lang="en-US" sz="1800" dirty="0" smtClean="0"/>
              <a:t>.</a:t>
            </a:r>
          </a:p>
          <a:p>
            <a:pPr>
              <a:lnSpc>
                <a:spcPct val="120000"/>
              </a:lnSpc>
              <a:buFont typeface="Wingdings" charset="0"/>
              <a:buChar char="§"/>
              <a:defRPr/>
            </a:pPr>
            <a:endParaRPr lang="en-US" sz="800" dirty="0"/>
          </a:p>
          <a:p>
            <a:pPr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1800" dirty="0" smtClean="0"/>
              <a:t> </a:t>
            </a:r>
            <a:r>
              <a:rPr lang="en-US" sz="1800" b="1" i="1" dirty="0"/>
              <a:t>To use remote computers or cloud computing, you need to use the shell.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4659066-DD55-0C45-82F6-ADB7AF6E7FC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4627563"/>
            <a:ext cx="6481762" cy="86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188" y="2406650"/>
            <a:ext cx="6481762" cy="86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Examining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71035D-2661-1145-BCCC-787A07643FC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555750"/>
            <a:ext cx="8074025" cy="5113338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The commands are `head` and `tail` and they just let you look at the beginning and end of a file respectively.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less F3D0_Shead F3D0_S188_L001_R1_001.fastq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tail F3D0_S188_L001_R1_001.fastq188_L001_R1_001.fastq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The `-n` option to either of these commands can be used to print the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first or last `n` lines of a file. To print the first/last line of the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file use:</a:t>
            </a:r>
            <a:endParaRPr lang="en-US" altLang="en-US" sz="24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less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n 1 F3D0_Shead F3D0_S188_L001_R1_001.fastq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tail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n 1 F3D0_S188_L001_R1_001.fastq188_L001_R1_001.fastq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400"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188" y="4214813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188" y="3019425"/>
            <a:ext cx="59055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19F495-CC32-894C-9626-A31AE1948F0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555750"/>
            <a:ext cx="8074025" cy="5113338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err="1" smtClean="0">
                <a:latin typeface="Menlo Regular"/>
                <a:cs typeface="Menlo Regular"/>
              </a:rPr>
              <a:t>grep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smtClean="0">
                <a:cs typeface="Menlo Regular"/>
              </a:rPr>
              <a:t> </a:t>
            </a:r>
            <a:r>
              <a:rPr lang="en-US" sz="1800" dirty="0">
                <a:cs typeface="Menlo Regular"/>
              </a:rPr>
              <a:t>is a command-</a:t>
            </a:r>
            <a:r>
              <a:rPr lang="en-US" sz="1800" dirty="0" smtClean="0">
                <a:cs typeface="Menlo Regular"/>
              </a:rPr>
              <a:t>line utility </a:t>
            </a:r>
            <a:r>
              <a:rPr lang="en-US" sz="1800" dirty="0">
                <a:cs typeface="Menlo Regular"/>
              </a:rPr>
              <a:t>for searching plain-text data sets for lines matching a string or regular expression</a:t>
            </a:r>
            <a:r>
              <a:rPr lang="en-US" sz="1800" dirty="0" smtClean="0">
                <a:cs typeface="Menlo Regular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Let's search for that sequence 1101:14341 in the F3D0_S188_L001_R1_001.fastq file.</a:t>
            </a: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grep </a:t>
            </a:r>
            <a:r>
              <a:rPr lang="nb-NO" sz="1400" dirty="0">
                <a:solidFill>
                  <a:srgbClr val="FFFFFF"/>
                </a:solidFill>
                <a:latin typeface="Menlo Regular"/>
                <a:cs typeface="Menlo Regular"/>
              </a:rPr>
              <a:t>1101:14341 F3D0_S188_L001_R1_001.</a:t>
            </a: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fastq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What if we wanted </a:t>
            </a:r>
            <a:r>
              <a:rPr lang="en-US" sz="1800" dirty="0" smtClean="0">
                <a:cs typeface="Menlo Regular"/>
              </a:rPr>
              <a:t>all four </a:t>
            </a:r>
            <a:r>
              <a:rPr lang="en-US" sz="1800" dirty="0">
                <a:cs typeface="Menlo Regular"/>
              </a:rPr>
              <a:t>lines, the whole part of that FASTQ sequence, back instead</a:t>
            </a:r>
            <a:r>
              <a:rPr lang="en-US" sz="1800" dirty="0" smtClean="0">
                <a:cs typeface="Menlo Regular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nb-NO" sz="1400" dirty="0">
                <a:solidFill>
                  <a:srgbClr val="FFFFFF"/>
                </a:solidFill>
                <a:latin typeface="Menlo Regular"/>
                <a:cs typeface="Menlo Regular"/>
              </a:rPr>
              <a:t>grep -A 3 1101:14341 F3D0_S188_L001_R1_001.</a:t>
            </a: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fastq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x-none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The </a:t>
            </a:r>
            <a:r>
              <a:rPr lang="en-US" sz="1800" dirty="0">
                <a:latin typeface="Menlo Regular"/>
                <a:cs typeface="Menlo Regular"/>
              </a:rPr>
              <a:t>`-A`</a:t>
            </a:r>
            <a:r>
              <a:rPr lang="en-US" sz="1800" dirty="0">
                <a:cs typeface="Menlo Regular"/>
              </a:rPr>
              <a:t> flag stands for "after match" so it's returning the line </a:t>
            </a:r>
            <a:r>
              <a:rPr lang="en-US" sz="1800" dirty="0" smtClean="0">
                <a:cs typeface="Menlo Regular"/>
              </a:rPr>
              <a:t>that matches </a:t>
            </a:r>
            <a:r>
              <a:rPr lang="en-US" sz="1800" dirty="0">
                <a:cs typeface="Menlo Regular"/>
              </a:rPr>
              <a:t>plus the three after it. </a:t>
            </a: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The </a:t>
            </a:r>
            <a:r>
              <a:rPr lang="en-US" sz="1800" dirty="0">
                <a:latin typeface="Menlo Regular"/>
                <a:cs typeface="Menlo Regular"/>
              </a:rPr>
              <a:t>`-B`</a:t>
            </a:r>
            <a:r>
              <a:rPr lang="en-US" sz="1800" dirty="0">
                <a:cs typeface="Menlo Regular"/>
              </a:rPr>
              <a:t> flag returns that number of </a:t>
            </a:r>
            <a:r>
              <a:rPr lang="en-US" sz="1800" dirty="0" smtClean="0">
                <a:cs typeface="Menlo Regular"/>
              </a:rPr>
              <a:t>lines before </a:t>
            </a:r>
            <a:r>
              <a:rPr lang="en-US" sz="1800" dirty="0">
                <a:cs typeface="Menlo Regular"/>
              </a:rPr>
              <a:t>the match.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6113"/>
            <a:ext cx="8142288" cy="23050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Search for the sequence 'TTATCCGGATTTATTGGGTTTAAAGGGT' in </a:t>
            </a:r>
            <a:r>
              <a:rPr lang="en-US" sz="1800" dirty="0" smtClean="0"/>
              <a:t>the  F3D0_S188_L001_R1_001</a:t>
            </a:r>
            <a:r>
              <a:rPr lang="en-US" sz="1800" dirty="0"/>
              <a:t>.fastq file and in the output have </a:t>
            </a:r>
            <a:r>
              <a:rPr lang="en-US" sz="1800" dirty="0" smtClean="0"/>
              <a:t>the sequence </a:t>
            </a:r>
            <a:r>
              <a:rPr lang="en-US" sz="1800" dirty="0"/>
              <a:t>name and the sequence. e.g.  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600" dirty="0"/>
              <a:t>@M00967:43:000000000-A3JHG:1:2114:11799:28499 1:N:0:188  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600" dirty="0" smtClean="0"/>
              <a:t>TACGGAGGATGCGAGCGTTATCCGGATTTATTGGGTTTAAAGGGTGCGTAGGCGGGATGCAG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Search for that sequence in all the FASTQ files.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7EC4D1-2A8E-FB47-9D25-2DA12710F7D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32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2708275"/>
            <a:ext cx="6481762" cy="865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AC9137-0087-6140-BD6D-CE17C1FF46A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843088"/>
            <a:ext cx="8074025" cy="39624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All those sequences </a:t>
            </a:r>
            <a:r>
              <a:rPr lang="en-US" sz="1800" dirty="0">
                <a:cs typeface="Menlo Regular"/>
              </a:rPr>
              <a:t>just went whizzing by with </a:t>
            </a:r>
            <a:r>
              <a:rPr lang="en-US" sz="1800" dirty="0" err="1">
                <a:cs typeface="Menlo Regular"/>
              </a:rPr>
              <a:t>grep</a:t>
            </a:r>
            <a:r>
              <a:rPr lang="en-US" sz="1800" dirty="0">
                <a:cs typeface="Menlo Regular"/>
              </a:rPr>
              <a:t>. How can we capture them</a:t>
            </a:r>
            <a:r>
              <a:rPr lang="en-US" sz="1800" dirty="0" smtClean="0">
                <a:cs typeface="Menlo Regular"/>
              </a:rPr>
              <a:t>?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The redirection command for putting something in a file is </a:t>
            </a:r>
            <a:r>
              <a:rPr lang="en-US" sz="1800" dirty="0">
                <a:latin typeface="Menlo Regular"/>
                <a:cs typeface="Menlo Regular"/>
              </a:rPr>
              <a:t>`&gt;`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>
                <a:solidFill>
                  <a:srgbClr val="FFFFFF"/>
                </a:solidFill>
                <a:latin typeface="Menlo Regular"/>
                <a:cs typeface="Menlo Regular"/>
              </a:rPr>
              <a:t> grep -B 2 TTATCCGGATTTATTGGGTTTAAAGGGT * &gt; </a:t>
            </a:r>
            <a:r>
              <a:rPr lang="nb-NO" sz="1400" dirty="0" err="1">
                <a:solidFill>
                  <a:srgbClr val="FFFFFF"/>
                </a:solidFill>
                <a:latin typeface="Menlo Regular"/>
                <a:cs typeface="Menlo Regular"/>
              </a:rPr>
              <a:t>good-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data.txt</a:t>
            </a:r>
            <a:endParaRPr lang="nb-NO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endParaRPr lang="nb-NO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smtClean="0">
                <a:latin typeface="Menlo Regular"/>
                <a:cs typeface="Menlo Regular"/>
              </a:rPr>
              <a:t>`&gt;&gt;`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does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the</a:t>
            </a:r>
            <a:r>
              <a:rPr lang="nb-NO" sz="1800" dirty="0" smtClean="0">
                <a:cs typeface="Menlo Regular"/>
              </a:rPr>
              <a:t> same as </a:t>
            </a:r>
            <a:r>
              <a:rPr lang="nb-NO" sz="1800" dirty="0" smtClean="0">
                <a:latin typeface="Menlo Regular"/>
                <a:cs typeface="Menlo Regular"/>
              </a:rPr>
              <a:t>`&gt;`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but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appending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the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ouput</a:t>
            </a:r>
            <a:r>
              <a:rPr lang="nb-NO" sz="1800" dirty="0" smtClean="0">
                <a:cs typeface="Menlo Regular"/>
              </a:rPr>
              <a:t> to file in case it </a:t>
            </a:r>
            <a:r>
              <a:rPr lang="nb-NO" sz="1800" dirty="0" err="1" smtClean="0">
                <a:cs typeface="Menlo Regular"/>
              </a:rPr>
              <a:t>already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exists</a:t>
            </a:r>
            <a:r>
              <a:rPr lang="nb-NO" sz="1800" dirty="0" smtClean="0">
                <a:cs typeface="Menlo Regular"/>
              </a:rPr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188" y="551656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4076700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188" y="2222500"/>
            <a:ext cx="6481762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F80393-8A01-AD44-844E-1F4703BE00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339850"/>
            <a:ext cx="8074025" cy="3960813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/>
              <a:t>The `|` takes the output that scrolling by on the terminal and then can run it through another command.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grep TTATCCGGATTTATTGGGTTTAAAGGGT * | less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Now we can use the arrows to scroll up and down and use `q` to get out.</a:t>
            </a: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>
                <a:latin typeface="Menlo Regular" charset="0"/>
              </a:rPr>
              <a:t>`wc`</a:t>
            </a:r>
            <a:r>
              <a:rPr lang="en-US" altLang="en-US" sz="1800"/>
              <a:t> stands for `word count`. It counts the number of lines or characters.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400">
                <a:solidFill>
                  <a:srgbClr val="FFFFFF"/>
                </a:solidFill>
                <a:latin typeface="Menlo Regular" charset="0"/>
              </a:rPr>
              <a:t> grep TTATCCGGATTTATTGGGTTTAAAGGGT * | wc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/>
              <a:t>That tells us the number of lines, words and characters in the file. If we just want the number of lines, we can use the `-l` flag for `lines`.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400">
                <a:solidFill>
                  <a:schemeClr val="bg1"/>
                </a:solidFill>
                <a:latin typeface="Menlo Regular" charset="0"/>
              </a:rPr>
              <a:t> grep TTATCCGGATTTATTGGGTTTAAAGGGT * | wc </a:t>
            </a:r>
            <a:r>
              <a:rPr lang="mr-IN" altLang="en-US" sz="1400">
                <a:solidFill>
                  <a:schemeClr val="bg1"/>
                </a:solidFill>
                <a:latin typeface="Menlo Regular" charset="0"/>
              </a:rPr>
              <a:t>–l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mr-IN" altLang="en-US" sz="1000">
              <a:solidFill>
                <a:schemeClr val="bg1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188" y="426561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3141663"/>
            <a:ext cx="6481762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188" y="2057400"/>
            <a:ext cx="6481762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Creating, moving, copying, and removing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6B1322-C439-1046-B3AB-A11C210E912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527175"/>
            <a:ext cx="8074025" cy="39624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err="1">
                <a:cs typeface="Menlo Regular"/>
              </a:rPr>
              <a:t>Navigate</a:t>
            </a:r>
            <a:r>
              <a:rPr lang="nb-NO" sz="1800" dirty="0">
                <a:cs typeface="Menlo Regular"/>
              </a:rPr>
              <a:t> to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`data` </a:t>
            </a:r>
            <a:r>
              <a:rPr lang="nb-NO" sz="1800" dirty="0" err="1" smtClean="0">
                <a:cs typeface="Menlo Regular"/>
              </a:rPr>
              <a:t>directory</a:t>
            </a:r>
            <a:r>
              <a:rPr lang="nb-NO" sz="1800" dirty="0">
                <a:cs typeface="Menlo Regular"/>
              </a:rPr>
              <a:t>. Lets </a:t>
            </a:r>
            <a:r>
              <a:rPr lang="nb-NO" sz="1800" dirty="0" err="1">
                <a:cs typeface="Menlo Regular"/>
              </a:rPr>
              <a:t>copy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file </a:t>
            </a:r>
            <a:r>
              <a:rPr lang="nb-NO" sz="1800" dirty="0" err="1">
                <a:cs typeface="Menlo Regular"/>
              </a:rPr>
              <a:t>using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>
                <a:latin typeface="Menlo Regular"/>
                <a:cs typeface="Menlo Regular"/>
              </a:rPr>
              <a:t>`cp` </a:t>
            </a:r>
            <a:r>
              <a:rPr lang="nb-NO" sz="1800" dirty="0" err="1">
                <a:cs typeface="Menlo Regular"/>
              </a:rPr>
              <a:t>command</a:t>
            </a:r>
            <a:r>
              <a:rPr lang="nb-NO" sz="1800" dirty="0">
                <a:cs typeface="Menlo Regular"/>
              </a:rPr>
              <a:t>.</a:t>
            </a:r>
            <a:endParaRPr lang="nb-NO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cp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stability.files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stability.files_backup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The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mkdir</a:t>
            </a:r>
            <a:r>
              <a:rPr lang="en-US" sz="1800" dirty="0">
                <a:latin typeface="Menlo Regular"/>
                <a:cs typeface="Menlo Regular"/>
              </a:rPr>
              <a:t>` </a:t>
            </a:r>
            <a:r>
              <a:rPr lang="en-US" sz="1800" dirty="0">
                <a:cs typeface="Menlo Regular"/>
              </a:rPr>
              <a:t>command is used to make a directory. </a:t>
            </a: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mkdir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backup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err="1">
                <a:cs typeface="Menlo Regular"/>
              </a:rPr>
              <a:t>We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can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move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>
                <a:cs typeface="Menlo Regular"/>
              </a:rPr>
              <a:t>files </a:t>
            </a:r>
            <a:r>
              <a:rPr lang="nb-NO" sz="1800" dirty="0" err="1">
                <a:cs typeface="Menlo Regular"/>
              </a:rPr>
              <a:t>around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using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command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>
                <a:latin typeface="Menlo Regular"/>
                <a:cs typeface="Menlo Regular"/>
              </a:rPr>
              <a:t>`mv`</a:t>
            </a:r>
            <a:r>
              <a:rPr lang="nb-NO" sz="1800" dirty="0" smtClean="0">
                <a:cs typeface="Menlo Regular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mv </a:t>
            </a:r>
            <a:r>
              <a:rPr lang="nb-NO" sz="1400" dirty="0" err="1">
                <a:solidFill>
                  <a:srgbClr val="FFFFFF"/>
                </a:solidFill>
                <a:latin typeface="Menlo Regular"/>
                <a:cs typeface="Menlo Regular"/>
              </a:rPr>
              <a:t>stability.files_backup</a:t>
            </a:r>
            <a:r>
              <a:rPr lang="nb-NO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nb-NO" sz="1400" dirty="0" err="1">
                <a:solidFill>
                  <a:srgbClr val="FFFFFF"/>
                </a:solidFill>
                <a:latin typeface="Menlo Regular"/>
                <a:cs typeface="Menlo Regular"/>
              </a:rPr>
              <a:t>backup</a:t>
            </a:r>
            <a:r>
              <a:rPr lang="nb-NO" sz="1400" dirty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>
                <a:cs typeface="Menlo Regular"/>
              </a:rPr>
              <a:t>This </a:t>
            </a:r>
            <a:r>
              <a:rPr lang="nb-NO" sz="1800" dirty="0" err="1">
                <a:cs typeface="Menlo Regular"/>
              </a:rPr>
              <a:t>moves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 err="1">
                <a:latin typeface="Menlo Regular"/>
                <a:cs typeface="Menlo Regular"/>
              </a:rPr>
              <a:t>stability.files_backup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into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directory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 err="1">
                <a:latin typeface="Menlo Regular"/>
                <a:cs typeface="Menlo Regular"/>
              </a:rPr>
              <a:t>backup</a:t>
            </a:r>
            <a:r>
              <a:rPr lang="nb-NO" sz="1800" dirty="0">
                <a:latin typeface="Menlo Regular"/>
                <a:cs typeface="Menlo Regular"/>
              </a:rPr>
              <a:t>/` </a:t>
            </a:r>
            <a:r>
              <a:rPr lang="nb-NO" sz="1800" dirty="0" smtClean="0">
                <a:cs typeface="Menlo Regular"/>
              </a:rPr>
              <a:t>or </a:t>
            </a:r>
            <a:r>
              <a:rPr lang="nb-NO" sz="1800" dirty="0" err="1" smtClean="0">
                <a:cs typeface="Menlo Regular"/>
              </a:rPr>
              <a:t>the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>
                <a:cs typeface="Menlo Regular"/>
              </a:rPr>
              <a:t>full </a:t>
            </a:r>
            <a:r>
              <a:rPr lang="nb-NO" sz="1800" dirty="0" err="1">
                <a:cs typeface="Menlo Regular"/>
              </a:rPr>
              <a:t>path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would</a:t>
            </a:r>
            <a:r>
              <a:rPr lang="nb-NO" sz="1800" dirty="0">
                <a:cs typeface="Menlo Regular"/>
              </a:rPr>
              <a:t> be </a:t>
            </a:r>
            <a:r>
              <a:rPr lang="nb-NO" sz="1800" dirty="0">
                <a:latin typeface="Menlo Regular"/>
                <a:cs typeface="Menlo Regular"/>
              </a:rPr>
              <a:t>`~/</a:t>
            </a:r>
            <a:r>
              <a:rPr lang="nb-NO" sz="1800" dirty="0" err="1">
                <a:latin typeface="Menlo Regular"/>
                <a:cs typeface="Menlo Regular"/>
              </a:rPr>
              <a:t>edamame</a:t>
            </a:r>
            <a:r>
              <a:rPr lang="nb-NO" sz="1800" dirty="0">
                <a:latin typeface="Menlo Regular"/>
                <a:cs typeface="Menlo Regular"/>
              </a:rPr>
              <a:t>-data/</a:t>
            </a:r>
            <a:r>
              <a:rPr lang="nb-NO" sz="1800" dirty="0" err="1">
                <a:latin typeface="Menlo Regular"/>
                <a:cs typeface="Menlo Regular"/>
              </a:rPr>
              <a:t>shell</a:t>
            </a:r>
            <a:r>
              <a:rPr lang="nb-NO" sz="1800" dirty="0">
                <a:latin typeface="Menlo Regular"/>
                <a:cs typeface="Menlo Regular"/>
              </a:rPr>
              <a:t>/</a:t>
            </a:r>
            <a:r>
              <a:rPr lang="nb-NO" sz="1800" dirty="0" err="1">
                <a:latin typeface="Menlo Regular"/>
                <a:cs typeface="Menlo Regular"/>
              </a:rPr>
              <a:t>MiSeq</a:t>
            </a:r>
            <a:r>
              <a:rPr lang="nb-NO" sz="1800" dirty="0">
                <a:latin typeface="Menlo Regular"/>
                <a:cs typeface="Menlo Regular"/>
              </a:rPr>
              <a:t>/</a:t>
            </a:r>
            <a:r>
              <a:rPr lang="nb-NO" sz="1800" dirty="0" err="1">
                <a:latin typeface="Menlo Regular"/>
                <a:cs typeface="Menlo Regular"/>
              </a:rPr>
              <a:t>backup</a:t>
            </a:r>
            <a:r>
              <a:rPr lang="nb-NO" sz="1800" dirty="0">
                <a:latin typeface="Menlo Regular"/>
                <a:cs typeface="Menlo Regular"/>
              </a:rPr>
              <a:t>`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516096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188" y="3716338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188" y="224631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Creating, moving, copying, and removing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70DB537-CAA3-9541-83CE-BC73801AE337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700213"/>
            <a:ext cx="8074025" cy="39624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>
                <a:cs typeface="Menlo Regular"/>
              </a:rPr>
              <a:t>The `mv` </a:t>
            </a:r>
            <a:r>
              <a:rPr lang="nb-NO" sz="1800" dirty="0" err="1">
                <a:cs typeface="Menlo Regular"/>
              </a:rPr>
              <a:t>command</a:t>
            </a:r>
            <a:r>
              <a:rPr lang="nb-NO" sz="1800" dirty="0">
                <a:cs typeface="Menlo Regular"/>
              </a:rPr>
              <a:t> is </a:t>
            </a:r>
            <a:r>
              <a:rPr lang="nb-NO" sz="1800" dirty="0" err="1">
                <a:cs typeface="Menlo Regular"/>
              </a:rPr>
              <a:t>also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how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you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rename</a:t>
            </a:r>
            <a:r>
              <a:rPr lang="nb-NO" sz="1800" dirty="0">
                <a:cs typeface="Menlo Regular"/>
              </a:rPr>
              <a:t> files</a:t>
            </a:r>
            <a:r>
              <a:rPr lang="nb-NO" sz="1800" dirty="0" smtClean="0">
                <a:cs typeface="Menlo Regular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mv 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stability.files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stability.files_IMPORTANT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smtClean="0">
                <a:cs typeface="Menlo Regular"/>
              </a:rPr>
              <a:t>The `</a:t>
            </a:r>
            <a:r>
              <a:rPr lang="nb-NO" sz="1800" dirty="0" err="1" smtClean="0">
                <a:cs typeface="Menlo Regular"/>
              </a:rPr>
              <a:t>rm</a:t>
            </a:r>
            <a:r>
              <a:rPr lang="nb-NO" sz="1800" dirty="0" smtClean="0">
                <a:cs typeface="Menlo Regular"/>
              </a:rPr>
              <a:t>` file </a:t>
            </a:r>
            <a:r>
              <a:rPr lang="nb-NO" sz="1800" dirty="0" err="1" smtClean="0">
                <a:cs typeface="Menlo Regular"/>
              </a:rPr>
              <a:t>removes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the</a:t>
            </a:r>
            <a:r>
              <a:rPr lang="nb-NO" sz="1800" dirty="0" smtClean="0">
                <a:cs typeface="Menlo Regular"/>
              </a:rPr>
              <a:t> file. Be </a:t>
            </a:r>
            <a:r>
              <a:rPr lang="nb-NO" sz="1800" dirty="0" err="1" smtClean="0">
                <a:cs typeface="Menlo Regular"/>
              </a:rPr>
              <a:t>careful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with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this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command</a:t>
            </a:r>
            <a:r>
              <a:rPr lang="nb-NO" sz="1800" dirty="0" smtClean="0">
                <a:cs typeface="Menlo Regular"/>
              </a:rPr>
              <a:t>. It </a:t>
            </a:r>
            <a:r>
              <a:rPr lang="nb-NO" sz="1800" dirty="0" err="1" smtClean="0">
                <a:cs typeface="Menlo Regular"/>
              </a:rPr>
              <a:t>doesn't</a:t>
            </a:r>
            <a:endParaRPr lang="nb-NO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smtClean="0">
                <a:cs typeface="Menlo Regular"/>
              </a:rPr>
              <a:t>just </a:t>
            </a:r>
            <a:r>
              <a:rPr lang="nb-NO" sz="1800" dirty="0" err="1" smtClean="0">
                <a:cs typeface="Menlo Regular"/>
              </a:rPr>
              <a:t>nicely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put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the</a:t>
            </a:r>
            <a:r>
              <a:rPr lang="nb-NO" sz="1800" dirty="0" smtClean="0">
                <a:cs typeface="Menlo Regular"/>
              </a:rPr>
              <a:t> files in </a:t>
            </a:r>
            <a:r>
              <a:rPr lang="nb-NO" sz="1800" dirty="0" err="1" smtClean="0">
                <a:cs typeface="Menlo Regular"/>
              </a:rPr>
              <a:t>the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Trash</a:t>
            </a:r>
            <a:r>
              <a:rPr lang="nb-NO" sz="1800" dirty="0" smtClean="0">
                <a:cs typeface="Menlo Regular"/>
              </a:rPr>
              <a:t>. </a:t>
            </a:r>
            <a:r>
              <a:rPr lang="nb-NO" sz="1800" dirty="0" err="1" smtClean="0">
                <a:cs typeface="Menlo Regular"/>
              </a:rPr>
              <a:t>They're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really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 smtClean="0">
                <a:cs typeface="Menlo Regular"/>
              </a:rPr>
              <a:t>gone</a:t>
            </a:r>
            <a:r>
              <a:rPr lang="nb-NO" sz="1800" dirty="0" smtClean="0">
                <a:cs typeface="Menlo Regular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rm</a:t>
            </a: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backup</a:t>
            </a: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stability.files_backup</a:t>
            </a:r>
            <a:endParaRPr lang="nb-NO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By default, 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err="1" smtClean="0">
                <a:latin typeface="Menlo Regular"/>
                <a:cs typeface="Menlo Regular"/>
              </a:rPr>
              <a:t>rm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smtClean="0"/>
              <a:t>, will NOT delete directories. You can tell 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err="1" smtClean="0">
                <a:latin typeface="Menlo Regular"/>
                <a:cs typeface="Menlo Regular"/>
              </a:rPr>
              <a:t>rm</a:t>
            </a:r>
            <a:r>
              <a:rPr lang="en-US" sz="1800" dirty="0" smtClean="0">
                <a:latin typeface="Menlo Regular"/>
                <a:cs typeface="Menlo Regular"/>
              </a:rPr>
              <a:t>` </a:t>
            </a:r>
            <a:r>
              <a:rPr lang="en-US" sz="1800" dirty="0" smtClean="0"/>
              <a:t>to delete a directory using the </a:t>
            </a:r>
            <a:r>
              <a:rPr lang="en-US" sz="1800" dirty="0" smtClean="0">
                <a:latin typeface="Menlo Regular"/>
                <a:cs typeface="Menlo Regular"/>
              </a:rPr>
              <a:t>`-r`</a:t>
            </a:r>
            <a:r>
              <a:rPr lang="en-US" sz="1800" dirty="0" smtClean="0"/>
              <a:t> option. Let's delete that `new` directory we just made. Enter the following command: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rm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-r new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6113"/>
            <a:ext cx="8142288" cy="23050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Do the following: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1.  Rename the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stability.files_IMPORTANT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/>
              <a:t> file to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stability.files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/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2.  Create a directory in the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MiSeq</a:t>
            </a:r>
            <a:r>
              <a:rPr lang="en-US" sz="1800" dirty="0">
                <a:latin typeface="Menlo Regular"/>
                <a:cs typeface="Menlo Regular"/>
              </a:rPr>
              <a:t>` </a:t>
            </a:r>
            <a:r>
              <a:rPr lang="en-US" sz="1800" dirty="0"/>
              <a:t>directory called </a:t>
            </a:r>
            <a:r>
              <a:rPr lang="en-US" sz="1800" dirty="0">
                <a:latin typeface="Menlo Regular"/>
                <a:cs typeface="Menlo Regular"/>
              </a:rPr>
              <a:t>`new`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3.  Then, copy the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stability.files</a:t>
            </a:r>
            <a:r>
              <a:rPr lang="en-US" sz="1800" dirty="0">
                <a:latin typeface="Menlo Regular"/>
                <a:cs typeface="Menlo Regular"/>
              </a:rPr>
              <a:t>` </a:t>
            </a:r>
            <a:r>
              <a:rPr lang="en-US" sz="1800" dirty="0"/>
              <a:t>file into </a:t>
            </a:r>
            <a:r>
              <a:rPr lang="en-US" sz="1800" dirty="0">
                <a:latin typeface="Menlo Regular"/>
                <a:cs typeface="Menlo Regular"/>
              </a:rPr>
              <a:t>`new`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C9D192-1681-004D-ADC7-C46FA9621F9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37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240506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Writing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D9C6E4-FCB0-AC4B-96BA-3687DAC1E223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196975"/>
            <a:ext cx="8074025" cy="3960813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/>
              <a:t>To write in files, we're going to use the program `nano`. We're going to create a file that contains the favorite grep command so you can remember it for later. We'll name this file </a:t>
            </a:r>
            <a:r>
              <a:rPr lang="nb-NO" altLang="en-US" sz="1800">
                <a:latin typeface="Menlo Regular" charset="0"/>
              </a:rPr>
              <a:t>'awesome.sh’</a:t>
            </a:r>
            <a:r>
              <a:rPr lang="nb-NO" altLang="ja-JP" sz="1800"/>
              <a:t>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nano awesome.sh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Type `Ctrl-X`. It will ask if you want to save it. Type `y` for yes. Then it asks if you want that file name. Hit 'Enter'.</a:t>
            </a:r>
          </a:p>
        </p:txBody>
      </p:sp>
      <p:pic>
        <p:nvPicPr>
          <p:cNvPr id="94213" name="Picture 4" descr="nan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997200"/>
            <a:ext cx="37560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2276475"/>
            <a:ext cx="8143875" cy="23050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Open '</a:t>
            </a:r>
            <a:r>
              <a:rPr lang="en-US" sz="1800" dirty="0" err="1"/>
              <a:t>awesome.sh</a:t>
            </a:r>
            <a:r>
              <a:rPr lang="en-US" sz="1800" dirty="0"/>
              <a:t>' and add "echo AWESOME!" after the </a:t>
            </a:r>
            <a:r>
              <a:rPr lang="en-US" sz="1800" dirty="0" err="1"/>
              <a:t>grep</a:t>
            </a:r>
            <a:r>
              <a:rPr lang="en-US" sz="1800" dirty="0"/>
              <a:t> command and save the file.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We're going to come back and use this file in just a bit.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1FA117-94F4-7443-9B93-FC629760C90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39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Geeks and repetitive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924E399-0A66-EA46-8561-38F4032E983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1833563" y="5432425"/>
            <a:ext cx="54737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 flipV="1">
            <a:off x="1835150" y="1689100"/>
            <a:ext cx="9525" cy="37512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/>
          <p:nvPr/>
        </p:nvCxnSpPr>
        <p:spPr>
          <a:xfrm flipV="1">
            <a:off x="1881188" y="2416175"/>
            <a:ext cx="4392612" cy="30241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</p:cNvCxnSpPr>
          <p:nvPr/>
        </p:nvCxnSpPr>
        <p:spPr>
          <a:xfrm flipV="1">
            <a:off x="1858963" y="4405313"/>
            <a:ext cx="1439862" cy="992187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290888" y="3200400"/>
            <a:ext cx="0" cy="1220788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282950" y="3203575"/>
            <a:ext cx="3024188" cy="476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7" name="TextBox 22"/>
          <p:cNvSpPr txBox="1">
            <a:spLocks noChangeArrowheads="1"/>
          </p:cNvSpPr>
          <p:nvPr/>
        </p:nvSpPr>
        <p:spPr bwMode="auto">
          <a:xfrm flipH="1">
            <a:off x="6618288" y="5538788"/>
            <a:ext cx="1250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/>
              <a:t>task size</a:t>
            </a:r>
          </a:p>
        </p:txBody>
      </p:sp>
      <p:sp>
        <p:nvSpPr>
          <p:cNvPr id="22538" name="TextBox 23"/>
          <p:cNvSpPr txBox="1">
            <a:spLocks noChangeArrowheads="1"/>
          </p:cNvSpPr>
          <p:nvPr/>
        </p:nvSpPr>
        <p:spPr bwMode="auto">
          <a:xfrm flipH="1">
            <a:off x="801688" y="1760538"/>
            <a:ext cx="1249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/>
              <a:t>time</a:t>
            </a:r>
          </a:p>
          <a:p>
            <a:pPr algn="ctr" eaLnBrk="1" hangingPunct="1"/>
            <a:r>
              <a:rPr lang="en-US" altLang="en-US" sz="1600"/>
              <a:t>spent</a:t>
            </a:r>
          </a:p>
        </p:txBody>
      </p:sp>
      <p:sp>
        <p:nvSpPr>
          <p:cNvPr id="22539" name="TextBox 24"/>
          <p:cNvSpPr txBox="1">
            <a:spLocks noChangeArrowheads="1"/>
          </p:cNvSpPr>
          <p:nvPr/>
        </p:nvSpPr>
        <p:spPr bwMode="auto">
          <a:xfrm rot="19497795" flipH="1">
            <a:off x="1384300" y="4986338"/>
            <a:ext cx="1250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geek</a:t>
            </a:r>
          </a:p>
        </p:txBody>
      </p:sp>
      <p:sp>
        <p:nvSpPr>
          <p:cNvPr id="22540" name="TextBox 25"/>
          <p:cNvSpPr txBox="1">
            <a:spLocks noChangeArrowheads="1"/>
          </p:cNvSpPr>
          <p:nvPr/>
        </p:nvSpPr>
        <p:spPr bwMode="auto">
          <a:xfrm rot="19497795" flipH="1">
            <a:off x="1809750" y="5035550"/>
            <a:ext cx="12509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0000FF"/>
                </a:solidFill>
              </a:rPr>
              <a:t>non-geek</a:t>
            </a:r>
          </a:p>
        </p:txBody>
      </p:sp>
      <p:sp>
        <p:nvSpPr>
          <p:cNvPr id="22541" name="TextBox 26"/>
          <p:cNvSpPr txBox="1">
            <a:spLocks noChangeArrowheads="1"/>
          </p:cNvSpPr>
          <p:nvPr/>
        </p:nvSpPr>
        <p:spPr bwMode="auto">
          <a:xfrm flipH="1">
            <a:off x="3059113" y="5059363"/>
            <a:ext cx="1403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0000FF"/>
                </a:solidFill>
              </a:rPr>
              <a:t>does it manually</a:t>
            </a:r>
          </a:p>
        </p:txBody>
      </p:sp>
      <p:sp>
        <p:nvSpPr>
          <p:cNvPr id="22542" name="TextBox 27"/>
          <p:cNvSpPr txBox="1">
            <a:spLocks noChangeArrowheads="1"/>
          </p:cNvSpPr>
          <p:nvPr/>
        </p:nvSpPr>
        <p:spPr bwMode="auto">
          <a:xfrm flipH="1">
            <a:off x="4356100" y="4149725"/>
            <a:ext cx="1957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0000FF"/>
                </a:solidFill>
              </a:rPr>
              <a:t>makes fun of geek’s complicated method</a:t>
            </a:r>
          </a:p>
        </p:txBody>
      </p:sp>
      <p:sp>
        <p:nvSpPr>
          <p:cNvPr id="22543" name="TextBox 28"/>
          <p:cNvSpPr txBox="1">
            <a:spLocks noChangeArrowheads="1"/>
          </p:cNvSpPr>
          <p:nvPr/>
        </p:nvSpPr>
        <p:spPr bwMode="auto">
          <a:xfrm flipH="1">
            <a:off x="4222750" y="2246313"/>
            <a:ext cx="1958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0000FF"/>
                </a:solidFill>
              </a:rPr>
              <a:t>loses</a:t>
            </a:r>
          </a:p>
        </p:txBody>
      </p:sp>
      <p:sp>
        <p:nvSpPr>
          <p:cNvPr id="22544" name="TextBox 29"/>
          <p:cNvSpPr txBox="1">
            <a:spLocks noChangeArrowheads="1"/>
          </p:cNvSpPr>
          <p:nvPr/>
        </p:nvSpPr>
        <p:spPr bwMode="auto">
          <a:xfrm flipH="1">
            <a:off x="5003800" y="3521075"/>
            <a:ext cx="1958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wins</a:t>
            </a:r>
          </a:p>
        </p:txBody>
      </p:sp>
      <p:sp>
        <p:nvSpPr>
          <p:cNvPr id="22545" name="TextBox 30"/>
          <p:cNvSpPr txBox="1">
            <a:spLocks noChangeArrowheads="1"/>
          </p:cNvSpPr>
          <p:nvPr/>
        </p:nvSpPr>
        <p:spPr bwMode="auto">
          <a:xfrm flipH="1">
            <a:off x="2292350" y="2349500"/>
            <a:ext cx="1957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runs</a:t>
            </a:r>
          </a:p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script</a:t>
            </a:r>
          </a:p>
        </p:txBody>
      </p:sp>
      <p:sp>
        <p:nvSpPr>
          <p:cNvPr id="22546" name="TextBox 31"/>
          <p:cNvSpPr txBox="1">
            <a:spLocks noChangeArrowheads="1"/>
          </p:cNvSpPr>
          <p:nvPr/>
        </p:nvSpPr>
        <p:spPr bwMode="auto">
          <a:xfrm flipH="1">
            <a:off x="1408113" y="2894013"/>
            <a:ext cx="195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writes script </a:t>
            </a:r>
          </a:p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to automate</a:t>
            </a:r>
          </a:p>
        </p:txBody>
      </p:sp>
      <p:sp>
        <p:nvSpPr>
          <p:cNvPr id="22547" name="TextBox 32"/>
          <p:cNvSpPr txBox="1">
            <a:spLocks noChangeArrowheads="1"/>
          </p:cNvSpPr>
          <p:nvPr/>
        </p:nvSpPr>
        <p:spPr bwMode="auto">
          <a:xfrm flipH="1">
            <a:off x="1550988" y="3573463"/>
            <a:ext cx="1958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gets </a:t>
            </a:r>
          </a:p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annoyed</a:t>
            </a:r>
          </a:p>
        </p:txBody>
      </p:sp>
      <p:sp>
        <p:nvSpPr>
          <p:cNvPr id="22548" name="TextBox 33"/>
          <p:cNvSpPr txBox="1">
            <a:spLocks noChangeArrowheads="1"/>
          </p:cNvSpPr>
          <p:nvPr/>
        </p:nvSpPr>
        <p:spPr bwMode="auto">
          <a:xfrm flipH="1">
            <a:off x="1476375" y="4149725"/>
            <a:ext cx="1401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does it </a:t>
            </a:r>
          </a:p>
          <a:p>
            <a:pPr algn="ctr" eaLnBrk="1" hangingPunct="1"/>
            <a:r>
              <a:rPr lang="en-US" altLang="en-US" sz="1200">
                <a:solidFill>
                  <a:srgbClr val="800000"/>
                </a:solidFill>
              </a:rPr>
              <a:t>manually</a:t>
            </a:r>
          </a:p>
        </p:txBody>
      </p:sp>
      <p:cxnSp>
        <p:nvCxnSpPr>
          <p:cNvPr id="36" name="Straight Arrow Connector 35"/>
          <p:cNvCxnSpPr>
            <a:cxnSpLocks noChangeShapeType="1"/>
            <a:endCxn id="22540" idx="1"/>
          </p:cNvCxnSpPr>
          <p:nvPr/>
        </p:nvCxnSpPr>
        <p:spPr bwMode="auto">
          <a:xfrm flipH="1" flipV="1">
            <a:off x="2946400" y="4816475"/>
            <a:ext cx="257175" cy="34131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Aspect="1"/>
          </p:cNvCxnSpPr>
          <p:nvPr/>
        </p:nvCxnSpPr>
        <p:spPr bwMode="auto">
          <a:xfrm flipH="1" flipV="1">
            <a:off x="4308475" y="3860800"/>
            <a:ext cx="282575" cy="3968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5232400" y="2527300"/>
            <a:ext cx="257175" cy="34131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H="1" flipV="1">
            <a:off x="3276600" y="2789238"/>
            <a:ext cx="0" cy="32385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Aspect="1"/>
          </p:cNvCxnSpPr>
          <p:nvPr/>
        </p:nvCxnSpPr>
        <p:spPr bwMode="auto">
          <a:xfrm flipH="1" flipV="1">
            <a:off x="2874963" y="3887788"/>
            <a:ext cx="379412" cy="503237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 flipH="1" flipV="1">
            <a:off x="2825750" y="3197225"/>
            <a:ext cx="433388" cy="576263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flipH="1" flipV="1">
            <a:off x="2540000" y="4486275"/>
            <a:ext cx="190500" cy="252413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H="1" flipV="1">
            <a:off x="5991225" y="3263900"/>
            <a:ext cx="0" cy="32385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2860675"/>
            <a:ext cx="6481762" cy="86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1188" y="502761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Running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2177C5-CAF3-4647-99F7-1E2999A6991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700213"/>
            <a:ext cx="8074025" cy="39624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err="1">
                <a:cs typeface="Menlo Regular"/>
              </a:rPr>
              <a:t>Commands</a:t>
            </a:r>
            <a:r>
              <a:rPr lang="nb-NO" sz="1800" dirty="0">
                <a:cs typeface="Menlo Regular"/>
              </a:rPr>
              <a:t> like 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 err="1">
                <a:latin typeface="Menlo Regular"/>
                <a:cs typeface="Menlo Regular"/>
              </a:rPr>
              <a:t>ls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>
                <a:cs typeface="Menlo Regular"/>
              </a:rPr>
              <a:t>, 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 err="1">
                <a:latin typeface="Menlo Regular"/>
                <a:cs typeface="Menlo Regular"/>
              </a:rPr>
              <a:t>rm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>
                <a:cs typeface="Menlo Regular"/>
              </a:rPr>
              <a:t>, 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 err="1">
                <a:latin typeface="Menlo Regular"/>
                <a:cs typeface="Menlo Regular"/>
              </a:rPr>
              <a:t>echo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>
                <a:cs typeface="Menlo Regular"/>
              </a:rPr>
              <a:t>, and </a:t>
            </a:r>
            <a:r>
              <a:rPr lang="nb-NO" sz="1800" dirty="0">
                <a:latin typeface="Menlo Regular"/>
                <a:cs typeface="Menlo Regular"/>
              </a:rPr>
              <a:t>`cd` </a:t>
            </a:r>
            <a:r>
              <a:rPr lang="nb-NO" sz="1800" dirty="0" err="1">
                <a:cs typeface="Menlo Regular"/>
              </a:rPr>
              <a:t>are</a:t>
            </a:r>
            <a:r>
              <a:rPr lang="nb-NO" sz="1800" dirty="0">
                <a:cs typeface="Menlo Regular"/>
              </a:rPr>
              <a:t> just </a:t>
            </a:r>
            <a:r>
              <a:rPr lang="nb-NO" sz="1800" dirty="0" err="1">
                <a:cs typeface="Menlo Regular"/>
              </a:rPr>
              <a:t>ordinary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smtClean="0">
                <a:cs typeface="Menlo Regular"/>
              </a:rPr>
              <a:t>programs </a:t>
            </a:r>
            <a:r>
              <a:rPr lang="nb-NO" sz="1800" dirty="0" err="1" smtClean="0">
                <a:cs typeface="Menlo Regular"/>
              </a:rPr>
              <a:t>on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computer. A program is just a file </a:t>
            </a:r>
            <a:r>
              <a:rPr lang="nb-NO" sz="1800" dirty="0" err="1">
                <a:cs typeface="Menlo Regular"/>
              </a:rPr>
              <a:t>that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you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can</a:t>
            </a:r>
            <a:r>
              <a:rPr lang="nb-NO" sz="1800" dirty="0">
                <a:cs typeface="Menlo Regular"/>
              </a:rPr>
              <a:t> *</a:t>
            </a:r>
            <a:r>
              <a:rPr lang="nb-NO" sz="1800" dirty="0" err="1">
                <a:cs typeface="Menlo Regular"/>
              </a:rPr>
              <a:t>execute</a:t>
            </a:r>
            <a:r>
              <a:rPr lang="nb-NO" sz="1800" dirty="0">
                <a:cs typeface="Menlo Regular"/>
              </a:rPr>
              <a:t>*. </a:t>
            </a:r>
            <a:r>
              <a:rPr lang="nb-NO" sz="1800" dirty="0" smtClean="0">
                <a:cs typeface="Menlo Regular"/>
              </a:rPr>
              <a:t>The program 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 err="1">
                <a:latin typeface="Menlo Regular"/>
                <a:cs typeface="Menlo Regular"/>
              </a:rPr>
              <a:t>which</a:t>
            </a:r>
            <a:r>
              <a:rPr lang="nb-NO" sz="1800" dirty="0">
                <a:latin typeface="Menlo Regular"/>
                <a:cs typeface="Menlo Regular"/>
              </a:rPr>
              <a:t>` </a:t>
            </a:r>
            <a:r>
              <a:rPr lang="nb-NO" sz="1800" dirty="0" err="1">
                <a:cs typeface="Menlo Regular"/>
              </a:rPr>
              <a:t>tells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you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location </a:t>
            </a:r>
            <a:r>
              <a:rPr lang="nb-NO" sz="1800" dirty="0" err="1">
                <a:cs typeface="Menlo Regular"/>
              </a:rPr>
              <a:t>of</a:t>
            </a:r>
            <a:r>
              <a:rPr lang="nb-NO" sz="1800" dirty="0">
                <a:cs typeface="Menlo Regular"/>
              </a:rPr>
              <a:t> a </a:t>
            </a:r>
            <a:r>
              <a:rPr lang="nb-NO" sz="1800" dirty="0" err="1">
                <a:cs typeface="Menlo Regular"/>
              </a:rPr>
              <a:t>particular</a:t>
            </a:r>
            <a:r>
              <a:rPr lang="nb-NO" sz="1800" dirty="0">
                <a:cs typeface="Menlo Regular"/>
              </a:rPr>
              <a:t> program. </a:t>
            </a:r>
            <a:r>
              <a:rPr lang="nb-NO" sz="1800" dirty="0" smtClean="0">
                <a:cs typeface="Menlo Regular"/>
              </a:rPr>
              <a:t>For </a:t>
            </a:r>
            <a:r>
              <a:rPr lang="nb-NO" sz="1800" dirty="0" err="1" smtClean="0">
                <a:cs typeface="Menlo Regular"/>
              </a:rPr>
              <a:t>example</a:t>
            </a:r>
            <a:r>
              <a:rPr lang="nb-NO" sz="1800" dirty="0" smtClean="0">
                <a:cs typeface="Menlo Regular"/>
              </a:rPr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which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which find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When </a:t>
            </a:r>
            <a:r>
              <a:rPr lang="en-US" sz="1800" dirty="0">
                <a:cs typeface="Menlo Regular"/>
              </a:rPr>
              <a:t>we </a:t>
            </a:r>
            <a:r>
              <a:rPr lang="en-US" sz="1800" dirty="0" smtClean="0">
                <a:cs typeface="Menlo Regular"/>
              </a:rPr>
              <a:t>enter a </a:t>
            </a:r>
            <a:r>
              <a:rPr lang="en-US" sz="1800" dirty="0">
                <a:cs typeface="Menlo Regular"/>
              </a:rPr>
              <a:t>program name and hit enter, there are a few standard places that </a:t>
            </a:r>
            <a:r>
              <a:rPr lang="en-US" sz="1800" dirty="0" smtClean="0">
                <a:cs typeface="Menlo Regular"/>
              </a:rPr>
              <a:t>the shell </a:t>
            </a:r>
            <a:r>
              <a:rPr lang="en-US" sz="1800" dirty="0">
                <a:cs typeface="Menlo Regular"/>
              </a:rPr>
              <a:t>automatically looks. </a:t>
            </a:r>
            <a:r>
              <a:rPr lang="en-US" sz="1800" dirty="0" smtClean="0">
                <a:cs typeface="Menlo Regular"/>
              </a:rPr>
              <a:t>Enter the </a:t>
            </a:r>
            <a:r>
              <a:rPr lang="en-US" sz="1800" dirty="0">
                <a:cs typeface="Menlo Regular"/>
              </a:rPr>
              <a:t>command</a:t>
            </a:r>
            <a:r>
              <a:rPr lang="en-US" sz="1800" dirty="0" smtClean="0">
                <a:cs typeface="Menlo Regular"/>
              </a:rPr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echo</a:t>
            </a: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$PATH</a:t>
            </a:r>
            <a:endParaRPr lang="nb-NO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5270500"/>
            <a:ext cx="7273180" cy="86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188" y="3868738"/>
            <a:ext cx="7273180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188" y="1989138"/>
            <a:ext cx="7273180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Running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04180C-4120-D54C-9855-A2DBC7CD15E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125538"/>
            <a:ext cx="8074025" cy="518318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err="1">
                <a:cs typeface="Menlo Regular"/>
              </a:rPr>
              <a:t>Navigate</a:t>
            </a:r>
            <a:r>
              <a:rPr lang="nb-NO" sz="1800" dirty="0">
                <a:cs typeface="Menlo Regular"/>
              </a:rPr>
              <a:t> to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smtClean="0">
                <a:cs typeface="Menlo Regular"/>
              </a:rPr>
              <a:t>`</a:t>
            </a:r>
            <a:r>
              <a:rPr lang="nb-NO" sz="1800" dirty="0" err="1" smtClean="0">
                <a:cs typeface="Menlo Regular"/>
              </a:rPr>
              <a:t>edamame</a:t>
            </a:r>
            <a:r>
              <a:rPr lang="nb-NO" sz="1800" dirty="0" smtClean="0">
                <a:cs typeface="Menlo Regular"/>
              </a:rPr>
              <a:t>-data` </a:t>
            </a:r>
            <a:r>
              <a:rPr lang="nb-NO" sz="1800" dirty="0" err="1">
                <a:cs typeface="Menlo Regular"/>
              </a:rPr>
              <a:t>directory</a:t>
            </a:r>
            <a:r>
              <a:rPr lang="nb-NO" sz="1800" dirty="0">
                <a:cs typeface="Menlo Regular"/>
              </a:rPr>
              <a:t> and list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contents</a:t>
            </a:r>
            <a:r>
              <a:rPr lang="nb-NO" sz="1800" dirty="0">
                <a:cs typeface="Menlo Regular"/>
              </a:rPr>
              <a:t>. </a:t>
            </a:r>
            <a:r>
              <a:rPr lang="nb-NO" sz="1800" dirty="0" err="1" smtClean="0">
                <a:cs typeface="Menlo Regular"/>
              </a:rPr>
              <a:t>Try</a:t>
            </a:r>
            <a:r>
              <a:rPr lang="nb-NO" sz="1800" dirty="0" smtClean="0">
                <a:cs typeface="Menlo Regular"/>
              </a:rPr>
              <a:t> to run </a:t>
            </a:r>
            <a:r>
              <a:rPr lang="nb-NO" sz="1800" dirty="0" err="1" smtClean="0">
                <a:cs typeface="Menlo Regular"/>
              </a:rPr>
              <a:t>the</a:t>
            </a:r>
            <a:r>
              <a:rPr lang="nb-NO" sz="1800" dirty="0" smtClean="0">
                <a:cs typeface="Menlo Regular"/>
              </a:rPr>
              <a:t> program </a:t>
            </a:r>
            <a:r>
              <a:rPr lang="nb-NO" sz="1800" dirty="0" smtClean="0">
                <a:latin typeface="Menlo Regular"/>
                <a:cs typeface="Menlo Regular"/>
              </a:rPr>
              <a:t>`</a:t>
            </a:r>
            <a:r>
              <a:rPr lang="nb-NO" sz="1800" dirty="0" err="1" smtClean="0">
                <a:latin typeface="Menlo Regular"/>
                <a:cs typeface="Menlo Regular"/>
              </a:rPr>
              <a:t>hello.sh</a:t>
            </a:r>
            <a:r>
              <a:rPr lang="nb-NO" sz="1800" dirty="0" smtClean="0">
                <a:latin typeface="Menlo Regular"/>
                <a:cs typeface="Menlo Regular"/>
              </a:rPr>
              <a:t>`</a:t>
            </a:r>
            <a:r>
              <a:rPr lang="nb-NO" sz="1800" dirty="0" smtClean="0">
                <a:cs typeface="Menlo Regular"/>
              </a:rPr>
              <a:t> by </a:t>
            </a:r>
            <a:r>
              <a:rPr lang="nb-NO" sz="1800" dirty="0" err="1" smtClean="0">
                <a:cs typeface="Menlo Regular"/>
              </a:rPr>
              <a:t>entering</a:t>
            </a:r>
            <a:r>
              <a:rPr lang="nb-NO" sz="1800" dirty="0" smtClean="0">
                <a:cs typeface="Menlo Regular"/>
              </a:rPr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hello.sh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You should get an error saying that </a:t>
            </a:r>
            <a:r>
              <a:rPr lang="en-US" sz="1800" dirty="0" err="1">
                <a:cs typeface="Menlo Regular"/>
              </a:rPr>
              <a:t>hello.sh</a:t>
            </a:r>
            <a:r>
              <a:rPr lang="en-US" sz="1800" dirty="0">
                <a:cs typeface="Menlo Regular"/>
              </a:rPr>
              <a:t> cannot be found. That is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because the directory </a:t>
            </a:r>
            <a:r>
              <a:rPr lang="en-US" sz="1800" dirty="0">
                <a:latin typeface="Menlo Regular"/>
                <a:cs typeface="Menlo Regular"/>
              </a:rPr>
              <a:t>`/home/username/</a:t>
            </a:r>
            <a:r>
              <a:rPr lang="en-US" sz="1800" dirty="0" err="1">
                <a:latin typeface="Menlo Regular"/>
                <a:cs typeface="Menlo Regular"/>
              </a:rPr>
              <a:t>edamame</a:t>
            </a:r>
            <a:r>
              <a:rPr lang="en-US" sz="1800" dirty="0">
                <a:latin typeface="Menlo Regular"/>
                <a:cs typeface="Menlo Regular"/>
              </a:rPr>
              <a:t>-data/shell` </a:t>
            </a:r>
            <a:r>
              <a:rPr lang="en-US" sz="1800" dirty="0">
                <a:cs typeface="Menlo Regular"/>
              </a:rPr>
              <a:t>is not in the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latin typeface="Menlo Regular"/>
                <a:cs typeface="Menlo Regular"/>
              </a:rPr>
              <a:t>`PATH`</a:t>
            </a:r>
            <a:r>
              <a:rPr lang="en-US" sz="1800" dirty="0">
                <a:cs typeface="Menlo Regular"/>
              </a:rPr>
              <a:t>. You can run the `</a:t>
            </a:r>
            <a:r>
              <a:rPr lang="en-US" sz="1800" dirty="0" err="1">
                <a:cs typeface="Menlo Regular"/>
              </a:rPr>
              <a:t>hello.sh</a:t>
            </a:r>
            <a:r>
              <a:rPr lang="en-US" sz="1800" dirty="0">
                <a:cs typeface="Menlo Regular"/>
              </a:rPr>
              <a:t>` program by entering: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./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hello.sh</a:t>
            </a:r>
            <a:endParaRPr lang="nb-NO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err="1"/>
              <a:t>Remember</a:t>
            </a:r>
            <a:r>
              <a:rPr lang="nb-NO" sz="1800" dirty="0"/>
              <a:t> </a:t>
            </a:r>
            <a:r>
              <a:rPr lang="nb-NO" sz="1800" dirty="0" err="1"/>
              <a:t>that</a:t>
            </a:r>
            <a:r>
              <a:rPr lang="nb-NO" sz="1800" dirty="0"/>
              <a:t> </a:t>
            </a:r>
            <a:r>
              <a:rPr lang="nb-NO" sz="1800" dirty="0">
                <a:latin typeface="Menlo Regular"/>
                <a:cs typeface="Menlo Regular"/>
              </a:rPr>
              <a:t>`.`</a:t>
            </a:r>
            <a:r>
              <a:rPr lang="nb-NO" sz="1800" dirty="0"/>
              <a:t> is a </a:t>
            </a:r>
            <a:r>
              <a:rPr lang="nb-NO" sz="1800" dirty="0" err="1"/>
              <a:t>shortcut</a:t>
            </a:r>
            <a:r>
              <a:rPr lang="nb-NO" sz="1800" dirty="0"/>
              <a:t> for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current</a:t>
            </a:r>
            <a:r>
              <a:rPr lang="nb-NO" sz="1800" dirty="0"/>
              <a:t> </a:t>
            </a:r>
            <a:r>
              <a:rPr lang="nb-NO" sz="1800" dirty="0" err="1" smtClean="0"/>
              <a:t>working</a:t>
            </a:r>
            <a:r>
              <a:rPr lang="nb-NO" sz="1800" dirty="0" smtClean="0"/>
              <a:t> </a:t>
            </a:r>
            <a:r>
              <a:rPr lang="nb-NO" sz="1800" dirty="0" err="1" smtClean="0"/>
              <a:t>directory</a:t>
            </a:r>
            <a:r>
              <a:rPr lang="nb-NO" sz="1800" dirty="0"/>
              <a:t>. </a:t>
            </a:r>
            <a:r>
              <a:rPr lang="nb-NO" sz="1800" dirty="0" err="1"/>
              <a:t>You</a:t>
            </a:r>
            <a:r>
              <a:rPr lang="nb-NO" sz="1800" dirty="0"/>
              <a:t> </a:t>
            </a:r>
            <a:r>
              <a:rPr lang="nb-NO" sz="1800" dirty="0" err="1"/>
              <a:t>can</a:t>
            </a:r>
            <a:r>
              <a:rPr lang="nb-NO" sz="1800" dirty="0"/>
              <a:t> run </a:t>
            </a:r>
            <a:r>
              <a:rPr lang="nb-NO" sz="1800" dirty="0">
                <a:latin typeface="Menlo Regular"/>
                <a:cs typeface="Menlo Regular"/>
              </a:rPr>
              <a:t>`</a:t>
            </a:r>
            <a:r>
              <a:rPr lang="nb-NO" sz="1800" dirty="0" err="1">
                <a:latin typeface="Menlo Regular"/>
                <a:cs typeface="Menlo Regular"/>
              </a:rPr>
              <a:t>hello.sh</a:t>
            </a:r>
            <a:r>
              <a:rPr lang="nb-NO" sz="1800" dirty="0">
                <a:latin typeface="Menlo Regular"/>
                <a:cs typeface="Menlo Regular"/>
              </a:rPr>
              <a:t>` </a:t>
            </a:r>
            <a:r>
              <a:rPr lang="nb-NO" sz="1800" dirty="0" err="1"/>
              <a:t>equally</a:t>
            </a:r>
            <a:r>
              <a:rPr lang="nb-NO" sz="1800" dirty="0"/>
              <a:t> </a:t>
            </a:r>
            <a:r>
              <a:rPr lang="nb-NO" sz="1800" dirty="0" err="1"/>
              <a:t>well</a:t>
            </a:r>
            <a:r>
              <a:rPr lang="nb-NO" sz="1800" dirty="0"/>
              <a:t> by </a:t>
            </a:r>
            <a:r>
              <a:rPr lang="nb-NO" sz="1800" dirty="0" err="1" smtClean="0"/>
              <a:t>specifying</a:t>
            </a:r>
            <a:r>
              <a:rPr lang="nb-NO" sz="1800" dirty="0" smtClean="0"/>
              <a:t> </a:t>
            </a:r>
            <a:r>
              <a:rPr lang="nb-NO" sz="1800" dirty="0" err="1" smtClean="0"/>
              <a:t>one</a:t>
            </a:r>
            <a:r>
              <a:rPr lang="nb-NO" sz="1800" dirty="0" smtClean="0"/>
              <a:t> </a:t>
            </a:r>
            <a:r>
              <a:rPr lang="nb-NO" sz="1800" dirty="0" err="1" smtClean="0"/>
              <a:t>of</a:t>
            </a:r>
            <a:r>
              <a:rPr lang="nb-NO" sz="1800" dirty="0" smtClean="0"/>
              <a:t>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following</a:t>
            </a:r>
            <a:r>
              <a:rPr lang="nb-NO" sz="1800" dirty="0" smtClean="0"/>
              <a:t> </a:t>
            </a:r>
            <a:r>
              <a:rPr lang="nb-NO" sz="1800" dirty="0" err="1" smtClean="0"/>
              <a:t>options</a:t>
            </a:r>
            <a:r>
              <a:rPr lang="nb-NO" sz="1800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/</a:t>
            </a:r>
            <a:r>
              <a:rPr lang="nb-NO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home</a:t>
            </a:r>
            <a:r>
              <a:rPr lang="nb-NO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/&lt;</a:t>
            </a:r>
            <a:r>
              <a:rPr lang="nb-NO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username</a:t>
            </a:r>
            <a:r>
              <a:rPr lang="nb-NO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&gt;/shell-</a:t>
            </a:r>
            <a:r>
              <a:rPr lang="nb-NO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genomics</a:t>
            </a:r>
            <a:r>
              <a:rPr lang="nb-NO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-</a:t>
            </a:r>
            <a:r>
              <a:rPr lang="nb-NO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edamame</a:t>
            </a:r>
            <a:r>
              <a:rPr lang="nb-NO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/</a:t>
            </a:r>
            <a:r>
              <a:rPr lang="nb-NO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edamame</a:t>
            </a:r>
            <a:r>
              <a:rPr lang="nb-NO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-data/</a:t>
            </a:r>
            <a:r>
              <a:rPr lang="nb-NO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hello.sh</a:t>
            </a:r>
            <a:endParaRPr lang="nb-NO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~/</a:t>
            </a:r>
            <a:r>
              <a:rPr lang="nb-NO" sz="1400" dirty="0">
                <a:solidFill>
                  <a:schemeClr val="bg1"/>
                </a:solidFill>
                <a:latin typeface="Menlo Regular"/>
                <a:cs typeface="Menlo Regular"/>
              </a:rPr>
              <a:t>shell-</a:t>
            </a:r>
            <a:r>
              <a:rPr lang="nb-NO" sz="1400" dirty="0" err="1">
                <a:solidFill>
                  <a:schemeClr val="bg1"/>
                </a:solidFill>
                <a:latin typeface="Menlo Regular"/>
                <a:cs typeface="Menlo Regular"/>
              </a:rPr>
              <a:t>genomics</a:t>
            </a:r>
            <a:r>
              <a:rPr lang="nb-NO" sz="1400" dirty="0">
                <a:solidFill>
                  <a:schemeClr val="bg1"/>
                </a:solidFill>
                <a:latin typeface="Menlo Regular"/>
                <a:cs typeface="Menlo Regular"/>
              </a:rPr>
              <a:t>-</a:t>
            </a:r>
            <a:r>
              <a:rPr lang="nb-NO" sz="1400" dirty="0" err="1">
                <a:solidFill>
                  <a:schemeClr val="bg1"/>
                </a:solidFill>
                <a:latin typeface="Menlo Regular"/>
                <a:cs typeface="Menlo Regular"/>
              </a:rPr>
              <a:t>edamame</a:t>
            </a:r>
            <a:r>
              <a:rPr lang="nb-NO" sz="1400" dirty="0">
                <a:solidFill>
                  <a:schemeClr val="bg1"/>
                </a:solidFill>
                <a:latin typeface="Menlo Regular"/>
                <a:cs typeface="Menlo Regular"/>
              </a:rPr>
              <a:t>/</a:t>
            </a:r>
            <a:r>
              <a:rPr lang="nb-NO" sz="1400" dirty="0" err="1">
                <a:solidFill>
                  <a:schemeClr val="bg1"/>
                </a:solidFill>
                <a:latin typeface="Menlo Regular"/>
                <a:cs typeface="Menlo Regular"/>
              </a:rPr>
              <a:t>edamame</a:t>
            </a:r>
            <a:r>
              <a:rPr lang="nb-NO" sz="1400" dirty="0">
                <a:solidFill>
                  <a:schemeClr val="bg1"/>
                </a:solidFill>
                <a:latin typeface="Menlo Regular"/>
                <a:cs typeface="Menlo Regular"/>
              </a:rPr>
              <a:t>-data</a:t>
            </a:r>
            <a:r>
              <a:rPr lang="nb-NO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/</a:t>
            </a:r>
            <a:r>
              <a:rPr lang="nb-NO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hello.sh</a:t>
            </a:r>
            <a:endParaRPr lang="nb-NO" sz="1400" dirty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5781675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188" y="4689475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3613150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188" y="180181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Running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EAEC67-8E13-8F4F-934C-E3458368553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908050"/>
            <a:ext cx="8074025" cy="518477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smtClean="0">
                <a:cs typeface="Menlo Regular"/>
              </a:rPr>
              <a:t>Go </a:t>
            </a:r>
            <a:r>
              <a:rPr lang="nb-NO" sz="1800" dirty="0">
                <a:cs typeface="Menlo Regular"/>
              </a:rPr>
              <a:t>in to </a:t>
            </a:r>
            <a:r>
              <a:rPr lang="nb-NO" sz="1800" dirty="0" err="1">
                <a:cs typeface="Menlo Regular"/>
              </a:rPr>
              <a:t>the</a:t>
            </a:r>
            <a:r>
              <a:rPr lang="nb-NO" sz="1800" dirty="0">
                <a:cs typeface="Menlo Regular"/>
              </a:rPr>
              <a:t> '</a:t>
            </a:r>
            <a:r>
              <a:rPr lang="nb-NO" sz="1800" dirty="0" err="1">
                <a:cs typeface="Menlo Regular"/>
              </a:rPr>
              <a:t>MiSeq</a:t>
            </a:r>
            <a:r>
              <a:rPr lang="nb-NO" sz="1800" dirty="0">
                <a:cs typeface="Menlo Regular"/>
              </a:rPr>
              <a:t>' </a:t>
            </a:r>
            <a:r>
              <a:rPr lang="nb-NO" sz="1800" dirty="0" err="1">
                <a:cs typeface="Menlo Regular"/>
              </a:rPr>
              <a:t>directory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where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we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created</a:t>
            </a:r>
            <a:r>
              <a:rPr lang="nb-NO" sz="1800" dirty="0">
                <a:cs typeface="Menlo Regular"/>
              </a:rPr>
              <a:t> '</a:t>
            </a:r>
            <a:r>
              <a:rPr lang="nb-NO" sz="1800" dirty="0" err="1">
                <a:cs typeface="Menlo Regular"/>
              </a:rPr>
              <a:t>awesome.sh</a:t>
            </a:r>
            <a:r>
              <a:rPr lang="nb-NO" sz="1800" dirty="0">
                <a:cs typeface="Menlo Regular"/>
              </a:rPr>
              <a:t>' </a:t>
            </a:r>
            <a:r>
              <a:rPr lang="nb-NO" sz="1800" dirty="0" err="1">
                <a:cs typeface="Menlo Regular"/>
              </a:rPr>
              <a:t>before</a:t>
            </a:r>
            <a:r>
              <a:rPr lang="nb-NO" sz="1800" dirty="0" smtClean="0">
                <a:cs typeface="Menlo Regular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>
                <a:cs typeface="Menlo Regular"/>
              </a:rPr>
              <a:t>It's a </a:t>
            </a:r>
            <a:r>
              <a:rPr lang="nb-NO" sz="1800" dirty="0" err="1">
                <a:cs typeface="Menlo Regular"/>
              </a:rPr>
              <a:t>command</a:t>
            </a:r>
            <a:r>
              <a:rPr lang="nb-NO" sz="1800" dirty="0">
                <a:cs typeface="Menlo Regular"/>
              </a:rPr>
              <a:t>, so </a:t>
            </a:r>
            <a:r>
              <a:rPr lang="nb-NO" sz="1800" dirty="0" err="1">
                <a:cs typeface="Menlo Regular"/>
              </a:rPr>
              <a:t>we</a:t>
            </a:r>
            <a:r>
              <a:rPr lang="nb-NO" sz="1800" dirty="0">
                <a:cs typeface="Menlo Regular"/>
              </a:rPr>
              <a:t> </a:t>
            </a:r>
            <a:r>
              <a:rPr lang="nb-NO" sz="1800" dirty="0" err="1">
                <a:cs typeface="Menlo Regular"/>
              </a:rPr>
              <a:t>should</a:t>
            </a:r>
            <a:r>
              <a:rPr lang="nb-NO" sz="1800" dirty="0">
                <a:cs typeface="Menlo Regular"/>
              </a:rPr>
              <a:t> just be </a:t>
            </a:r>
            <a:r>
              <a:rPr lang="nb-NO" sz="1800" dirty="0" err="1">
                <a:cs typeface="Menlo Regular"/>
              </a:rPr>
              <a:t>able</a:t>
            </a:r>
            <a:r>
              <a:rPr lang="nb-NO" sz="1800" dirty="0">
                <a:cs typeface="Menlo Regular"/>
              </a:rPr>
              <a:t> to run it. </a:t>
            </a:r>
            <a:r>
              <a:rPr lang="nb-NO" sz="1800" dirty="0" err="1">
                <a:cs typeface="Menlo Regular"/>
              </a:rPr>
              <a:t>Give</a:t>
            </a:r>
            <a:r>
              <a:rPr lang="nb-NO" sz="1800" dirty="0">
                <a:cs typeface="Menlo Regular"/>
              </a:rPr>
              <a:t> it </a:t>
            </a:r>
            <a:r>
              <a:rPr lang="nb-NO" sz="1800" dirty="0" smtClean="0">
                <a:cs typeface="Menlo Regular"/>
              </a:rPr>
              <a:t>a </a:t>
            </a:r>
            <a:r>
              <a:rPr lang="nb-NO" sz="1800" dirty="0" err="1" smtClean="0">
                <a:cs typeface="Menlo Regular"/>
              </a:rPr>
              <a:t>try</a:t>
            </a:r>
            <a:r>
              <a:rPr lang="nb-NO" sz="1800" dirty="0">
                <a:cs typeface="Menlo Regular"/>
              </a:rPr>
              <a:t>.</a:t>
            </a:r>
            <a:endParaRPr lang="nb-NO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.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awesome.sh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To do that we have to make it 'executable'. We do </a:t>
            </a:r>
            <a:r>
              <a:rPr lang="en-US" sz="1800" dirty="0" smtClean="0">
                <a:cs typeface="Menlo Regular"/>
              </a:rPr>
              <a:t>this by </a:t>
            </a:r>
            <a:r>
              <a:rPr lang="en-US" sz="1800" dirty="0">
                <a:cs typeface="Menlo Regular"/>
              </a:rPr>
              <a:t>changing its mode. The command for that is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chmod</a:t>
            </a:r>
            <a:r>
              <a:rPr lang="en-US" sz="1800" dirty="0">
                <a:latin typeface="Menlo Regular"/>
                <a:cs typeface="Menlo Regular"/>
              </a:rPr>
              <a:t>` </a:t>
            </a:r>
            <a:r>
              <a:rPr lang="en-US" sz="1800" dirty="0">
                <a:cs typeface="Menlo Regular"/>
              </a:rPr>
              <a:t>- change mode. We're going to change the </a:t>
            </a:r>
            <a:r>
              <a:rPr lang="en-US" sz="1800" dirty="0" smtClean="0">
                <a:cs typeface="Menlo Regular"/>
              </a:rPr>
              <a:t>mode of </a:t>
            </a:r>
            <a:r>
              <a:rPr lang="en-US" sz="1800" dirty="0">
                <a:cs typeface="Menlo Regular"/>
              </a:rPr>
              <a:t>this file, so that it's executable and the computer knows it's OK to run it as a program</a:t>
            </a:r>
            <a:r>
              <a:rPr lang="en-US" sz="1800" dirty="0" smtClean="0">
                <a:cs typeface="Menlo Regular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chmod</a:t>
            </a:r>
            <a:r>
              <a:rPr lang="nb-NO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+x </a:t>
            </a:r>
            <a:r>
              <a:rPr lang="nb-NO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awesome.sh</a:t>
            </a:r>
            <a:endParaRPr lang="nb-NO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err="1" smtClean="0"/>
              <a:t>Try</a:t>
            </a:r>
            <a:r>
              <a:rPr lang="nb-NO" sz="1800" dirty="0" smtClean="0"/>
              <a:t> </a:t>
            </a:r>
            <a:r>
              <a:rPr lang="nb-NO" sz="1800" dirty="0" err="1"/>
              <a:t>running</a:t>
            </a:r>
            <a:r>
              <a:rPr lang="nb-NO" sz="1800" dirty="0"/>
              <a:t> it </a:t>
            </a:r>
            <a:r>
              <a:rPr lang="nb-NO" sz="1800" dirty="0" err="1" smtClean="0"/>
              <a:t>again</a:t>
            </a:r>
            <a:r>
              <a:rPr lang="nb-NO" sz="1800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nb-NO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.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awesome.sh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Alternative, change permissions while changing mode: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chmod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755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awesome.sh</a:t>
            </a:r>
            <a:r>
              <a:rPr lang="en-US" sz="1400" dirty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; ./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awesome.sh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6675" y="963613"/>
            <a:ext cx="6481763" cy="86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E5D78EC-2A28-C94A-B66F-1C4454A0816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350180" y="2883370"/>
          <a:ext cx="6408712" cy="3337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7567"/>
                <a:gridCol w="4929790"/>
                <a:gridCol w="521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Octal</a:t>
                      </a:r>
                      <a:r>
                        <a:rPr lang="en-US" baseline="0" dirty="0" smtClean="0"/>
                        <a:t> Permission 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-w-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and write permission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1 (</a:t>
                      </a:r>
                      <a:r>
                        <a:rPr lang="en-US" baseline="0" dirty="0" smtClean="0"/>
                        <a:t>execute) + 2 (write)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execute permission: 4 (read) + 1 (execute)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write permission: 4 (read) + 2 (write)</a:t>
                      </a:r>
                      <a:r>
                        <a:rPr lang="en-US" baseline="0" dirty="0" smtClean="0"/>
                        <a:t>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permissions:</a:t>
                      </a:r>
                      <a:r>
                        <a:rPr lang="en-US" baseline="0" dirty="0" smtClean="0"/>
                        <a:t> 4 (read) + 2 (write) + 1 (execute) =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360488" y="1108075"/>
            <a:ext cx="6461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-rwxr-xr--   1 amrood   users 1024  Nov 2 00:10  myfile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drwxr-xr--   1 amrood   users 1024  Nov 2 00:10  mydir</a:t>
            </a:r>
          </a:p>
        </p:txBody>
      </p:sp>
      <p:sp>
        <p:nvSpPr>
          <p:cNvPr id="104454" name="TextBox 5"/>
          <p:cNvSpPr txBox="1">
            <a:spLocks noChangeArrowheads="1"/>
          </p:cNvSpPr>
          <p:nvPr/>
        </p:nvSpPr>
        <p:spPr bwMode="auto">
          <a:xfrm>
            <a:off x="2762250" y="2332038"/>
            <a:ext cx="3598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latin typeface="Menlo Regular" charset="0"/>
              </a:rPr>
              <a:t>d	rwx	r-x	r--</a:t>
            </a:r>
          </a:p>
        </p:txBody>
      </p:sp>
      <p:sp>
        <p:nvSpPr>
          <p:cNvPr id="104455" name="TextBox 14"/>
          <p:cNvSpPr txBox="1">
            <a:spLocks noChangeArrowheads="1"/>
          </p:cNvSpPr>
          <p:nvPr/>
        </p:nvSpPr>
        <p:spPr bwMode="auto">
          <a:xfrm>
            <a:off x="1763713" y="2044700"/>
            <a:ext cx="4605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latin typeface="Menlo Regular" charset="0"/>
              </a:rPr>
              <a:t>     directory	owner	group	world</a:t>
            </a:r>
          </a:p>
        </p:txBody>
      </p:sp>
      <p:cxnSp>
        <p:nvCxnSpPr>
          <p:cNvPr id="16" name="Straight Arrow Connector 15"/>
          <p:cNvCxnSpPr>
            <a:cxnSpLocks noChangeShapeType="1"/>
            <a:endCxn id="104454" idx="1"/>
          </p:cNvCxnSpPr>
          <p:nvPr/>
        </p:nvCxnSpPr>
        <p:spPr bwMode="auto">
          <a:xfrm>
            <a:off x="1908175" y="1900238"/>
            <a:ext cx="854075" cy="585787"/>
          </a:xfrm>
          <a:prstGeom prst="bentConnector3">
            <a:avLst>
              <a:gd name="adj1" fmla="val 116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5"/>
          <p:cNvCxnSpPr>
            <a:cxnSpLocks noChangeShapeType="1"/>
          </p:cNvCxnSpPr>
          <p:nvPr/>
        </p:nvCxnSpPr>
        <p:spPr bwMode="auto">
          <a:xfrm>
            <a:off x="6443663" y="2476500"/>
            <a:ext cx="1008062" cy="287338"/>
          </a:xfrm>
          <a:prstGeom prst="bentConnector3">
            <a:avLst>
              <a:gd name="adj1" fmla="val 98736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E8E764F-DE37-9F4E-ACBB-1D58AD2D9EC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950" y="3087688"/>
            <a:ext cx="6475413" cy="12398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6500" name="Rectangle 12"/>
          <p:cNvSpPr>
            <a:spLocks noChangeArrowheads="1"/>
          </p:cNvSpPr>
          <p:nvPr/>
        </p:nvSpPr>
        <p:spPr bwMode="auto">
          <a:xfrm>
            <a:off x="639763" y="3222625"/>
            <a:ext cx="6461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for name in jorge franziska rafael daniel ; 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do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echo ${name}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done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188" y="4797425"/>
            <a:ext cx="6480175" cy="14398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6502" name="Rectangle 16"/>
          <p:cNvSpPr>
            <a:spLocks noChangeArrowheads="1"/>
          </p:cNvSpPr>
          <p:nvPr/>
        </p:nvSpPr>
        <p:spPr bwMode="auto">
          <a:xfrm>
            <a:off x="635000" y="4932363"/>
            <a:ext cx="64611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items_variable=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"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jorge franziska rafael daniel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"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for item in ${items_variable} ; 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do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echo ${item}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done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188" y="1333500"/>
            <a:ext cx="6475412" cy="1241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6504" name="Rectangle 20"/>
          <p:cNvSpPr>
            <a:spLocks noChangeArrowheads="1"/>
          </p:cNvSpPr>
          <p:nvPr/>
        </p:nvSpPr>
        <p:spPr bwMode="auto">
          <a:xfrm>
            <a:off x="635000" y="1468438"/>
            <a:ext cx="6461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for </a:t>
            </a:r>
            <a:r>
              <a:rPr lang="en-US" altLang="en-US" sz="1400">
                <a:latin typeface="Menlo Regular" charset="0"/>
              </a:rPr>
              <a:t>name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in </a:t>
            </a:r>
            <a:r>
              <a:rPr lang="en-US" altLang="en-US" sz="1400">
                <a:solidFill>
                  <a:srgbClr val="000000"/>
                </a:solidFill>
                <a:latin typeface="Menlo Regular" charset="0"/>
              </a:rPr>
              <a:t>jorge franziska rafael daniel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; 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do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Menlo Regular" charset="0"/>
              </a:rPr>
              <a:t>echo ${name}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done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11188" y="908050"/>
            <a:ext cx="8074025" cy="5048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Syntax: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11188" y="2681288"/>
            <a:ext cx="8074025" cy="5032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Example: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11188" y="4402138"/>
            <a:ext cx="8074025" cy="504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Alternative: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3AB54A7-F6F8-884A-A52A-64CD486CF17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950" y="4195763"/>
            <a:ext cx="6475413" cy="12398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8548" name="Rectangle 12"/>
          <p:cNvSpPr>
            <a:spLocks noChangeArrowheads="1"/>
          </p:cNvSpPr>
          <p:nvPr/>
        </p:nvSpPr>
        <p:spPr bwMode="auto">
          <a:xfrm>
            <a:off x="639763" y="4330700"/>
            <a:ext cx="6461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while read line ; 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do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echo ${line}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done &lt; file.txt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188" y="1765300"/>
            <a:ext cx="6475412" cy="1241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8550" name="Rectangle 20"/>
          <p:cNvSpPr>
            <a:spLocks noChangeArrowheads="1"/>
          </p:cNvSpPr>
          <p:nvPr/>
        </p:nvSpPr>
        <p:spPr bwMode="auto">
          <a:xfrm>
            <a:off x="635000" y="1900238"/>
            <a:ext cx="6461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while </a:t>
            </a:r>
            <a:r>
              <a:rPr lang="en-US" altLang="en-US" sz="1400">
                <a:solidFill>
                  <a:srgbClr val="000000"/>
                </a:solidFill>
                <a:latin typeface="Menlo Regular" charset="0"/>
              </a:rPr>
              <a:t>read line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; 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do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Menlo Regular" charset="0"/>
              </a:rPr>
              <a:t>echo ${line}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done </a:t>
            </a:r>
            <a:r>
              <a:rPr lang="en-US" altLang="en-US" sz="1400">
                <a:solidFill>
                  <a:srgbClr val="000000"/>
                </a:solidFill>
                <a:latin typeface="Menlo Regular" charset="0"/>
              </a:rPr>
              <a:t>&lt; file.txt 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11188" y="1341438"/>
            <a:ext cx="8074025" cy="5032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Syntax: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11188" y="3789363"/>
            <a:ext cx="8074025" cy="5032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Example: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Logical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C5A9FA-E05A-E148-BFFB-74D4A2909C2F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5950" y="3763963"/>
            <a:ext cx="6475413" cy="2501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0596" name="Rectangle 16"/>
          <p:cNvSpPr>
            <a:spLocks noChangeArrowheads="1"/>
          </p:cNvSpPr>
          <p:nvPr/>
        </p:nvSpPr>
        <p:spPr bwMode="auto">
          <a:xfrm>
            <a:off x="639763" y="3898900"/>
            <a:ext cx="64611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J=Jorge</a:t>
            </a:r>
          </a:p>
          <a:p>
            <a:pPr eaLnBrk="1" hangingPunct="1"/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if [ ${J} ==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"Jorge" ] ;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then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echo ${J}</a:t>
            </a:r>
          </a:p>
          <a:p>
            <a:pPr eaLnBrk="1" hangingPunct="1"/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else;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echo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"This is not Jorge"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/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fi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11188" y="908050"/>
            <a:ext cx="8074025" cy="5048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Syntax: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11188" y="3357563"/>
            <a:ext cx="8074025" cy="5032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Example: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1188" y="1341438"/>
            <a:ext cx="6475412" cy="1943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0600" name="Rectangle 29"/>
          <p:cNvSpPr>
            <a:spLocks noChangeArrowheads="1"/>
          </p:cNvSpPr>
          <p:nvPr/>
        </p:nvSpPr>
        <p:spPr bwMode="auto">
          <a:xfrm>
            <a:off x="635000" y="1411288"/>
            <a:ext cx="64611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if [ </a:t>
            </a:r>
            <a:r>
              <a:rPr lang="en-US" altLang="en-US" sz="1400">
                <a:solidFill>
                  <a:srgbClr val="000000"/>
                </a:solidFill>
                <a:latin typeface="Menlo Regular" charset="0"/>
              </a:rPr>
              <a:t>${J} == </a:t>
            </a:r>
            <a:r>
              <a:rPr lang="mr-IN" altLang="en-US" sz="1400">
                <a:solidFill>
                  <a:srgbClr val="000000"/>
                </a:solidFill>
                <a:latin typeface="Menlo Regular" charset="0"/>
              </a:rPr>
              <a:t>"Jorge"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] ;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then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Menlo Regular" charset="0"/>
              </a:rPr>
              <a:t>echo ${name}</a:t>
            </a:r>
          </a:p>
          <a:p>
            <a:pPr eaLnBrk="1" hangingPunct="1"/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else;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Menlo Regular" charset="0"/>
              </a:rPr>
              <a:t>echo </a:t>
            </a:r>
            <a:r>
              <a:rPr lang="mr-IN" altLang="en-US" sz="1400">
                <a:solidFill>
                  <a:srgbClr val="000000"/>
                </a:solidFill>
                <a:latin typeface="Menlo Regular" charset="0"/>
              </a:rPr>
              <a:t>"This is not Jorge"</a:t>
            </a:r>
            <a:endParaRPr lang="en-US" altLang="en-US" sz="1400">
              <a:solidFill>
                <a:srgbClr val="000000"/>
              </a:solidFill>
              <a:latin typeface="Menlo Regular" charset="0"/>
            </a:endParaRPr>
          </a:p>
          <a:p>
            <a:pPr eaLnBrk="1" hangingPunct="1"/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fi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4938" y="1428750"/>
            <a:ext cx="8866187" cy="3025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Shell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CF9DC7-59B6-FA44-A0DF-E7D5E52B215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207963" y="1524000"/>
            <a:ext cx="7559675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/bin/bash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   The bash executable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/etc/profile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   The systemwide initialization file, executed for login shells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~/.bash_profile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   The personal initialization file, executed for login shells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~/.bashrc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   The individual per-interactive-shell startup file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~/.bash_logout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   The individual login shell cleanup file, executed when a login shell exits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~/.inputrc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   Individual readline initialization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463" y="4967288"/>
            <a:ext cx="8856662" cy="1295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2646" name="Rectangle 8"/>
          <p:cNvSpPr>
            <a:spLocks noChangeArrowheads="1"/>
          </p:cNvSpPr>
          <p:nvPr/>
        </p:nvSpPr>
        <p:spPr bwMode="auto">
          <a:xfrm>
            <a:off x="188913" y="5026025"/>
            <a:ext cx="90471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export LC_ALL=en_US.UTF-8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export LANG=en_US.UTF-8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export PATH=~/soft/bin:$PATH</a:t>
            </a: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source /software/Modules/modules.rc</a:t>
            </a:r>
          </a:p>
          <a:p>
            <a:pPr eaLnBrk="1" hangingPunct="1"/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export PS1="\[\033[01;32m\]\h\[\033[00m\]:\[\033[01;34m\]\$CurDir\$\[\033[00m\] "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    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4338" y="4549775"/>
            <a:ext cx="8074025" cy="5048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err="1" smtClean="0">
                <a:cs typeface="Menlo Regular"/>
              </a:rPr>
              <a:t>Example</a:t>
            </a:r>
            <a:r>
              <a:rPr lang="nb-NO" sz="1800" dirty="0" smtClean="0">
                <a:cs typeface="Menlo Regular"/>
              </a:rPr>
              <a:t> </a:t>
            </a:r>
            <a:r>
              <a:rPr lang="nb-NO" sz="1800" dirty="0" smtClean="0">
                <a:latin typeface="Menlo Regular"/>
                <a:cs typeface="Menlo Regular"/>
              </a:rPr>
              <a:t>`~/.</a:t>
            </a:r>
            <a:r>
              <a:rPr lang="nb-NO" sz="1800" dirty="0" err="1" smtClean="0">
                <a:latin typeface="Menlo Regular"/>
                <a:cs typeface="Menlo Regular"/>
              </a:rPr>
              <a:t>bash_profile</a:t>
            </a:r>
            <a:r>
              <a:rPr lang="nb-NO" sz="1800" dirty="0" smtClean="0">
                <a:latin typeface="Menlo Regular"/>
                <a:cs typeface="Menlo Regular"/>
              </a:rPr>
              <a:t>`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en-US" sz="1400" dirty="0" smtClean="0">
              <a:cs typeface="Menlo Regular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23863" y="1022350"/>
            <a:ext cx="8074025" cy="504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nb-NO" sz="1800" dirty="0" smtClean="0">
                <a:cs typeface="Menlo Regular"/>
              </a:rPr>
              <a:t>From </a:t>
            </a:r>
            <a:r>
              <a:rPr lang="nb-NO" sz="1800" dirty="0" smtClean="0">
                <a:latin typeface="Menlo Regular"/>
                <a:cs typeface="Menlo Regular"/>
              </a:rPr>
              <a:t>`man </a:t>
            </a:r>
            <a:r>
              <a:rPr lang="nb-NO" sz="1800" dirty="0" err="1" smtClean="0">
                <a:latin typeface="Menlo Regular"/>
                <a:cs typeface="Menlo Regular"/>
              </a:rPr>
              <a:t>bash</a:t>
            </a:r>
            <a:r>
              <a:rPr lang="nb-NO" sz="1800" dirty="0" smtClean="0">
                <a:latin typeface="Menlo Regular"/>
                <a:cs typeface="Menlo Regular"/>
              </a:rPr>
              <a:t>`: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en-US" sz="1400" dirty="0" smtClean="0"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498951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188" y="3870325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277971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188" y="1663700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AD25CD2-2C1F-9943-B9BB-16E3847DC25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188" y="1125538"/>
            <a:ext cx="8074025" cy="518477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/>
              <a:t>Disk usage of a folder. Example, your home folder: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cd ~ ; du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sh 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Connecting to a remote server over a Secure Shell (ssh) </a:t>
            </a:r>
            <a:r>
              <a:rPr lang="mr-IN" altLang="en-US" sz="1800">
                <a:latin typeface="Arial" charset="0"/>
              </a:rPr>
              <a:t>–</a:t>
            </a:r>
            <a:r>
              <a:rPr lang="en-US" altLang="en-US" sz="1800"/>
              <a:t> ssh </a:t>
            </a:r>
            <a:r>
              <a:rPr lang="en-US" altLang="en-US" sz="1800">
                <a:hlinkClick r:id="rId3"/>
              </a:rPr>
              <a:t>username@remote.adress</a:t>
            </a:r>
            <a:r>
              <a:rPr lang="en-US" altLang="en-US" sz="1800"/>
              <a:t> 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400">
                <a:solidFill>
                  <a:srgbClr val="FFFFFF"/>
                </a:solidFill>
                <a:latin typeface="Menlo Regular" charset="0"/>
              </a:rPr>
              <a:t> ssh JBoucas@amalia.age.mpg.de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/>
              <a:t>Copying files over ssh to your home folder on a remote server: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scp file.txt UName@ServerAddress:~/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Copying files over ssh from your home folder on a remoter server: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scp UName@ServerAddress:~/file.txt 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Both </a:t>
            </a:r>
            <a:r>
              <a:rPr lang="en-US" altLang="en-US" sz="1800">
                <a:latin typeface="Menlo Regular" charset="0"/>
              </a:rPr>
              <a:t>`scp` </a:t>
            </a:r>
            <a:r>
              <a:rPr lang="en-US" altLang="en-US" sz="1800"/>
              <a:t>will only allow you to copy files (not directories) unless you use the </a:t>
            </a:r>
            <a:r>
              <a:rPr lang="en-US" altLang="en-US" sz="1800">
                <a:latin typeface="Menlo Regular" charset="0"/>
              </a:rPr>
              <a:t>`-r`</a:t>
            </a:r>
            <a:r>
              <a:rPr lang="en-US" altLang="en-US" sz="1800"/>
              <a:t> argument for </a:t>
            </a:r>
            <a:r>
              <a:rPr lang="en-US" altLang="en-US" sz="1800">
                <a:latin typeface="Menlo Regular" charset="0"/>
              </a:rPr>
              <a:t>`recursively`</a:t>
            </a:r>
            <a:r>
              <a:rPr lang="en-US" altLang="en-US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916113"/>
            <a:ext cx="7920038" cy="8509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C2640E0-A10B-064E-B213-95B431D14890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1365250" y="2997200"/>
            <a:ext cx="6400800" cy="863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  <a:defRPr/>
            </a:pPr>
            <a:r>
              <a:rPr lang="en-US" dirty="0" smtClean="0">
                <a:hlinkClick r:id="rId3"/>
              </a:rPr>
              <a:t>bioinformatics@age.mpg.de</a:t>
            </a:r>
            <a:endParaRPr lang="en-US" dirty="0" smtClean="0"/>
          </a:p>
          <a:p>
            <a:pPr marL="0" indent="0" algn="ctr">
              <a:buFont typeface="Wingdings" charset="0"/>
              <a:buNone/>
              <a:defRPr/>
            </a:pPr>
            <a:endParaRPr lang="en-US" dirty="0" smtClean="0"/>
          </a:p>
          <a:p>
            <a:pPr marL="0" indent="0" algn="ctr">
              <a:buFont typeface="Wingdings" charset="0"/>
              <a:buNone/>
              <a:defRPr/>
            </a:pPr>
            <a:r>
              <a:rPr lang="en-US" dirty="0" smtClean="0">
                <a:hlinkClick r:id="rId4"/>
              </a:rPr>
              <a:t>https://mpg-age-bioinformatics.github.io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195388"/>
            <a:ext cx="8074025" cy="46815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400" b="1" dirty="0" smtClean="0"/>
              <a:t>Shell </a:t>
            </a:r>
            <a:r>
              <a:rPr lang="en-US" sz="1400" b="1" dirty="0"/>
              <a:t>cheat sheets</a:t>
            </a:r>
            <a:r>
              <a:rPr lang="en-US" sz="1400" b="1" dirty="0" smtClean="0"/>
              <a:t>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	</a:t>
            </a:r>
            <a:r>
              <a:rPr lang="en-US" sz="1400" dirty="0" smtClean="0"/>
              <a:t>http</a:t>
            </a:r>
            <a:r>
              <a:rPr lang="en-US" sz="1400" dirty="0"/>
              <a:t>://fosswire.com/post/2007/08/unixlinux-command-cheat-sheet</a:t>
            </a:r>
            <a:r>
              <a:rPr lang="en-US" sz="1400" dirty="0" smtClean="0"/>
              <a:t>/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/>
              <a:t>	https</a:t>
            </a:r>
            <a:r>
              <a:rPr lang="en-US" sz="1400" dirty="0"/>
              <a:t>://</a:t>
            </a:r>
            <a:r>
              <a:rPr lang="en-US" sz="1400" dirty="0" err="1"/>
              <a:t>files.fosswire.com</a:t>
            </a:r>
            <a:r>
              <a:rPr lang="en-US" sz="1400" dirty="0"/>
              <a:t>/2007/08/</a:t>
            </a:r>
            <a:r>
              <a:rPr lang="en-US" sz="1400" dirty="0" err="1"/>
              <a:t>fwunixref.pdf</a:t>
            </a:r>
            <a:endParaRPr lang="en-US" sz="1400" dirty="0" smtClean="0"/>
          </a:p>
          <a:p>
            <a:pPr marL="717550" lvl="2" indent="0">
              <a:buFont typeface="Wingdings" charset="0"/>
              <a:buNone/>
              <a:defRPr/>
            </a:pPr>
            <a:r>
              <a:rPr lang="en-US" sz="1400" dirty="0" smtClean="0"/>
              <a:t>	https</a:t>
            </a:r>
            <a:r>
              <a:rPr lang="en-US" sz="1400" dirty="0"/>
              <a:t>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swcarpentry</a:t>
            </a:r>
            <a:r>
              <a:rPr lang="en-US" sz="1400" dirty="0"/>
              <a:t>/boot-camps/blob/master/shell/</a:t>
            </a:r>
            <a:r>
              <a:rPr lang="en-US" sz="1400" dirty="0" err="1" smtClean="0"/>
              <a:t>shell_cheatsheet.md</a:t>
            </a:r>
            <a:endParaRPr lang="en-US" sz="1400" dirty="0"/>
          </a:p>
          <a:p>
            <a:pPr marL="0" indent="0">
              <a:buFont typeface="Wingdings" charset="0"/>
              <a:buNone/>
              <a:defRPr/>
            </a:pPr>
            <a:endParaRPr lang="en-US" sz="1400" dirty="0"/>
          </a:p>
          <a:p>
            <a:pPr marL="0" indent="0">
              <a:buFont typeface="Wingdings" charset="0"/>
              <a:buNone/>
              <a:defRPr/>
            </a:pPr>
            <a:r>
              <a:rPr lang="en-US" sz="1400" b="1" dirty="0"/>
              <a:t>Explain shell</a:t>
            </a:r>
            <a:r>
              <a:rPr lang="en-US" sz="1400" dirty="0"/>
              <a:t> - a web site where you can see what the different components </a:t>
            </a:r>
            <a:r>
              <a:rPr lang="en-US" sz="1400" dirty="0" smtClean="0"/>
              <a:t>of a </a:t>
            </a:r>
            <a:r>
              <a:rPr lang="en-US" sz="1400" dirty="0"/>
              <a:t>shell command are doing. 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/>
              <a:t>	http</a:t>
            </a:r>
            <a:r>
              <a:rPr lang="en-US" sz="1400" dirty="0"/>
              <a:t>://</a:t>
            </a:r>
            <a:r>
              <a:rPr lang="en-US" sz="1400" dirty="0" err="1" smtClean="0"/>
              <a:t>explainshell.com</a:t>
            </a:r>
            <a:endParaRPr lang="en-US" sz="1400" dirty="0"/>
          </a:p>
          <a:p>
            <a:pPr marL="717550" lvl="2" indent="0">
              <a:buFont typeface="Wingdings" charset="0"/>
              <a:buNone/>
              <a:defRPr/>
            </a:pPr>
            <a:r>
              <a:rPr lang="en-US" sz="1400" dirty="0" smtClean="0"/>
              <a:t>	http</a:t>
            </a:r>
            <a:r>
              <a:rPr lang="en-US" sz="1400" dirty="0"/>
              <a:t>://</a:t>
            </a:r>
            <a:r>
              <a:rPr lang="en-US" sz="1400" dirty="0" smtClean="0"/>
              <a:t>www.commandlinefu.com</a:t>
            </a:r>
          </a:p>
          <a:p>
            <a:pPr marL="717550" lvl="2" indent="0">
              <a:buFont typeface="Wingdings" charset="0"/>
              <a:buNone/>
              <a:defRPr/>
            </a:pPr>
            <a:endParaRPr lang="en-US" sz="14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sz="1400" b="1" dirty="0" smtClean="0"/>
              <a:t>Carpentry: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/>
              <a:t>	https</a:t>
            </a:r>
            <a:r>
              <a:rPr lang="en-US" sz="1400" dirty="0"/>
              <a:t>://software-</a:t>
            </a:r>
            <a:r>
              <a:rPr lang="en-US" sz="1400" dirty="0" err="1"/>
              <a:t>carpentry.org</a:t>
            </a:r>
            <a:r>
              <a:rPr lang="en-US" sz="1400" dirty="0"/>
              <a:t>/lessons</a:t>
            </a:r>
            <a:r>
              <a:rPr lang="en-US" sz="1400" dirty="0" smtClean="0"/>
              <a:t>/</a:t>
            </a:r>
            <a:endParaRPr lang="en-US" sz="1400" dirty="0"/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/>
              <a:t>	http</a:t>
            </a:r>
            <a:r>
              <a:rPr lang="en-US" sz="1400" dirty="0"/>
              <a:t>://</a:t>
            </a:r>
            <a:r>
              <a:rPr lang="en-US" sz="1400" dirty="0" err="1"/>
              <a:t>www.datacarpentry.org</a:t>
            </a:r>
            <a:r>
              <a:rPr lang="en-US" sz="1400" dirty="0"/>
              <a:t>/lessons/#genomics-workshop</a:t>
            </a:r>
          </a:p>
          <a:p>
            <a:pPr marL="0" indent="0">
              <a:buFont typeface="Wingdings" charset="0"/>
              <a:buNone/>
              <a:defRPr/>
            </a:pPr>
            <a:endParaRPr lang="en-US" sz="14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sz="1400" b="1" dirty="0" smtClean="0"/>
              <a:t>Tutorials: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/>
              <a:t>	http</a:t>
            </a:r>
            <a:r>
              <a:rPr lang="en-US" sz="1400" dirty="0"/>
              <a:t>://tldp.org/LDP/Bash-Beginners-Guide/html/</a:t>
            </a:r>
            <a:r>
              <a:rPr lang="en-US" sz="1400" dirty="0" smtClean="0"/>
              <a:t>index.html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/>
              <a:t>	http</a:t>
            </a:r>
            <a:r>
              <a:rPr lang="en-US" sz="1400" dirty="0"/>
              <a:t>://</a:t>
            </a:r>
            <a:r>
              <a:rPr lang="en-US" sz="1400" dirty="0" smtClean="0"/>
              <a:t>guide.bash.academy</a:t>
            </a:r>
          </a:p>
          <a:p>
            <a:pPr marL="0" indent="0">
              <a:buFont typeface="Wingdings" charset="0"/>
              <a:buNone/>
              <a:defRPr/>
            </a:pPr>
            <a:endParaRPr lang="en-US" sz="1400" dirty="0"/>
          </a:p>
          <a:p>
            <a:pPr marL="0" indent="0">
              <a:buFont typeface="Wingdings" charset="0"/>
              <a:buNone/>
              <a:defRPr/>
            </a:pPr>
            <a:r>
              <a:rPr lang="en-US" sz="1400" b="1" dirty="0" smtClean="0"/>
              <a:t>Interactive learning: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/>
              <a:t>	https</a:t>
            </a:r>
            <a:r>
              <a:rPr lang="en-US" sz="1400" dirty="0"/>
              <a:t>://</a:t>
            </a:r>
            <a:r>
              <a:rPr lang="en-US" sz="1400" dirty="0" err="1"/>
              <a:t>www.codecademy.com</a:t>
            </a:r>
            <a:r>
              <a:rPr lang="en-US" sz="1400" dirty="0"/>
              <a:t>/learn/learn-the-command-line</a:t>
            </a:r>
            <a:endParaRPr lang="en-US" sz="1400" dirty="0" smtClean="0"/>
          </a:p>
          <a:p>
            <a:pPr marL="0" indent="0">
              <a:buFont typeface="Wingdings" charset="0"/>
              <a:buNone/>
              <a:defRPr/>
            </a:pPr>
            <a:endParaRPr lang="en-US" sz="1400" dirty="0" smtClean="0"/>
          </a:p>
          <a:p>
            <a:pPr marL="0" indent="0">
              <a:buFont typeface="Wingdings" charset="0"/>
              <a:buNone/>
              <a:defRPr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CFE227-B40E-5549-8299-24A370A658D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</a:t>
            </a:r>
            <a:r>
              <a:rPr lang="en-US" dirty="0"/>
              <a:t>to access 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The shell is already available on Mac and Linux. </a:t>
            </a:r>
            <a:endParaRPr lang="en-US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/>
              <a:t>For </a:t>
            </a:r>
            <a:r>
              <a:rPr lang="en-US" sz="1800" dirty="0"/>
              <a:t>Windows, </a:t>
            </a:r>
            <a:r>
              <a:rPr lang="en-US" sz="1800" dirty="0" smtClean="0"/>
              <a:t>you'll have </a:t>
            </a:r>
            <a:r>
              <a:rPr lang="en-US" sz="1800" dirty="0"/>
              <a:t>to download a separate program.</a:t>
            </a:r>
          </a:p>
          <a:p>
            <a:pPr marL="0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b="1" u="sng" dirty="0" smtClean="0"/>
              <a:t>Mac</a:t>
            </a:r>
            <a:endParaRPr lang="en-US" sz="1800" b="1" u="sng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On Mac the shell is available through Terminal 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Applications -&gt; Utilities -&gt; Terminal 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Go ahead and drag the Terminal application to your Dock for easy access.</a:t>
            </a:r>
          </a:p>
          <a:p>
            <a:pPr marL="0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b="1" u="sng" dirty="0"/>
              <a:t>Windows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/>
              <a:t>For </a:t>
            </a:r>
            <a:r>
              <a:rPr lang="en-US" sz="1800" dirty="0"/>
              <a:t>Windows, we're going to be using </a:t>
            </a:r>
            <a:r>
              <a:rPr lang="en-US" sz="1800" dirty="0" err="1"/>
              <a:t>gitbash</a:t>
            </a:r>
            <a:r>
              <a:rPr lang="en-US" sz="1800" dirty="0"/>
              <a:t>. 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Download and install </a:t>
            </a: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 smtClean="0"/>
              <a:t>msysgit.github.io</a:t>
            </a:r>
            <a:r>
              <a:rPr lang="en-US" sz="1800" dirty="0" smtClean="0"/>
              <a:t> </a:t>
            </a:r>
            <a:r>
              <a:rPr lang="en-US" sz="1800" dirty="0"/>
              <a:t>on your computer.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Open up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FF895B-69C0-2340-872C-078152C41F7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6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651" y="5086350"/>
            <a:ext cx="8397874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650" y="3870325"/>
            <a:ext cx="8397875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1982788"/>
            <a:ext cx="8408989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Starting with the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480D84D-57F3-3A44-A1C4-DC8EE5A55B3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38" y="1412875"/>
            <a:ext cx="8531225" cy="4681538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800" dirty="0"/>
              <a:t>Enter the following commands:</a:t>
            </a:r>
          </a:p>
          <a:p>
            <a:pPr marL="0" indent="0">
              <a:buFont typeface="Wingdings" charset="2"/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alt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clone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https://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/mpg-age-bioinformatics/shell-genomics-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edamame.git</a:t>
            </a:r>
            <a:endParaRPr 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Font typeface="Wingdings" charset="2"/>
              <a:buNone/>
            </a:pPr>
            <a:endParaRPr lang="en-US" altLang="en-US" sz="1800" dirty="0" smtClean="0"/>
          </a:p>
          <a:p>
            <a:pPr marL="0" indent="0">
              <a:buFont typeface="Wingdings" charset="2"/>
              <a:buNone/>
            </a:pPr>
            <a:r>
              <a:rPr lang="en-US" altLang="en-US" sz="1800" dirty="0" smtClean="0"/>
              <a:t>This </a:t>
            </a:r>
            <a:r>
              <a:rPr lang="en-US" altLang="en-US" sz="1800" dirty="0"/>
              <a:t>command will grab all of the data needed for this workshop from</a:t>
            </a:r>
          </a:p>
          <a:p>
            <a:pPr marL="0" indent="0">
              <a:buFont typeface="Wingdings" charset="2"/>
              <a:buNone/>
            </a:pPr>
            <a:r>
              <a:rPr lang="en-US" altLang="en-US" sz="1800" dirty="0"/>
              <a:t>the internet.  (We're not going to talk about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right now, but it's a tool for</a:t>
            </a:r>
          </a:p>
          <a:p>
            <a:pPr marL="0" indent="0">
              <a:buFont typeface="Wingdings" charset="2"/>
              <a:buNone/>
            </a:pPr>
            <a:r>
              <a:rPr lang="en-US" altLang="en-US" sz="1800" dirty="0"/>
              <a:t>doing version control.)</a:t>
            </a:r>
          </a:p>
          <a:p>
            <a:pPr marL="0" indent="0">
              <a:buFont typeface="Wingdings" charset="2"/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400" dirty="0" smtClean="0">
                <a:solidFill>
                  <a:srgbClr val="FFFFFF"/>
                </a:solidFill>
                <a:latin typeface="Menlo Regular" charset="0"/>
              </a:rPr>
              <a:t>cd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shell-genomics-edamame</a:t>
            </a:r>
            <a:r>
              <a:rPr lang="en-US" altLang="en-US" sz="1400" dirty="0" smtClean="0">
                <a:solidFill>
                  <a:srgbClr val="FFFFFF"/>
                </a:solidFill>
                <a:latin typeface="Menlo Regular" charset="0"/>
              </a:rPr>
              <a:t> 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buFont typeface="Wingdings" charset="2"/>
              <a:buNone/>
            </a:pPr>
            <a:endParaRPr lang="en-US" altLang="en-US" sz="1800" dirty="0"/>
          </a:p>
          <a:p>
            <a:pPr marL="0" indent="0">
              <a:buFont typeface="Wingdings" charset="2"/>
              <a:buNone/>
            </a:pPr>
            <a:r>
              <a:rPr lang="en-US" altLang="en-US" sz="1800" dirty="0">
                <a:latin typeface="Menlo Regular" charset="0"/>
              </a:rPr>
              <a:t>`cd`</a:t>
            </a:r>
            <a:r>
              <a:rPr lang="en-US" altLang="en-US" sz="1800" dirty="0"/>
              <a:t> stands for 'change directory’</a:t>
            </a:r>
          </a:p>
          <a:p>
            <a:pPr marL="0" indent="0">
              <a:buFont typeface="Wingdings" charset="2"/>
              <a:buNone/>
            </a:pPr>
            <a:endParaRPr lang="en-US" altLang="en-US" sz="1800" dirty="0"/>
          </a:p>
          <a:p>
            <a:pPr marL="0" indent="0">
              <a:buFont typeface="Wingdings" charset="2"/>
              <a:buNone/>
            </a:pPr>
            <a:r>
              <a:rPr lang="en-US" altLang="en-US" sz="1400" dirty="0" smtClean="0">
                <a:solidFill>
                  <a:srgbClr val="FFFFFF"/>
                </a:solidFill>
                <a:latin typeface="Menlo Regular" charset="0"/>
              </a:rPr>
              <a:t>ls 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buFont typeface="Wingdings" charset="2"/>
              <a:buNone/>
            </a:pPr>
            <a:endParaRPr lang="en-US" altLang="en-US" sz="1800" dirty="0"/>
          </a:p>
          <a:p>
            <a:pPr marL="0" indent="0">
              <a:buFont typeface="Wingdings" charset="2"/>
              <a:buNone/>
            </a:pPr>
            <a:r>
              <a:rPr lang="en-US" altLang="en-US" sz="1800" dirty="0">
                <a:latin typeface="Menlo Regular" charset="0"/>
              </a:rPr>
              <a:t>`</a:t>
            </a:r>
            <a:r>
              <a:rPr lang="en-US" altLang="en-US" sz="1800" dirty="0" err="1">
                <a:latin typeface="Menlo Regular" charset="0"/>
              </a:rPr>
              <a:t>ls`</a:t>
            </a:r>
            <a:r>
              <a:rPr lang="en-US" altLang="en-US" sz="1800" dirty="0"/>
              <a:t> stands for ‘list‘ and it lists the contents of a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188" y="3841750"/>
            <a:ext cx="5905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0075" y="1692275"/>
            <a:ext cx="5905500" cy="7270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Starting with 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771650"/>
            <a:ext cx="8074025" cy="46815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cd edamame-data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-F</a:t>
            </a:r>
            <a:endParaRPr lang="en-US" sz="1400" dirty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Anything with a "/" after it is a directory. 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Things with a "*" after them are programs. 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It there's nothing there it's a file</a:t>
            </a:r>
            <a:r>
              <a:rPr lang="en-US" sz="1800" dirty="0" smtClean="0"/>
              <a:t>.</a:t>
            </a:r>
          </a:p>
          <a:p>
            <a:pPr marL="0" indent="0">
              <a:buFont typeface="Wingdings" charset="0"/>
              <a:buNone/>
              <a:defRPr/>
            </a:pPr>
            <a:endParaRPr lang="en-US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-l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err="1" smtClean="0">
                <a:latin typeface="Menlo Regular"/>
                <a:cs typeface="Menlo Regular"/>
              </a:rPr>
              <a:t>ls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>
                <a:latin typeface="Menlo Regular"/>
                <a:cs typeface="Menlo Regular"/>
              </a:rPr>
              <a:t>-</a:t>
            </a:r>
            <a:r>
              <a:rPr lang="en-US" sz="1800" dirty="0" smtClean="0">
                <a:latin typeface="Menlo Regular"/>
                <a:cs typeface="Menlo Regular"/>
              </a:rPr>
              <a:t>l`</a:t>
            </a:r>
            <a:r>
              <a:rPr lang="en-US" sz="1800" dirty="0" smtClean="0">
                <a:cs typeface="Menlo Regular"/>
              </a:rPr>
              <a:t> </a:t>
            </a:r>
            <a:r>
              <a:rPr lang="en-US" sz="1800" dirty="0">
                <a:cs typeface="Menlo Regular"/>
              </a:rPr>
              <a:t>gives a lot </a:t>
            </a:r>
            <a:r>
              <a:rPr lang="en-US" sz="1800" dirty="0" smtClean="0">
                <a:cs typeface="Menlo Regular"/>
              </a:rPr>
              <a:t>more information </a:t>
            </a:r>
            <a:r>
              <a:rPr lang="en-US" sz="1800" dirty="0">
                <a:cs typeface="Menlo Regular"/>
              </a:rPr>
              <a:t>too, such as the size of the </a:t>
            </a:r>
            <a:r>
              <a:rPr lang="en-US" sz="1800" dirty="0" smtClean="0">
                <a:cs typeface="Menlo Regular"/>
              </a:rPr>
              <a:t>file: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i="1" dirty="0" smtClean="0">
                <a:cs typeface="Menlo Regular"/>
              </a:rPr>
              <a:t>&lt;file permissions&gt; &lt;number of links&gt; &lt;owner&gt; &lt;group&gt; &lt;size&gt; &lt;month&gt; &lt;day&gt; &lt;time&gt; &lt;filename&gt;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4B4DF0-30BC-3743-B2B9-ECB9E3EAA3C0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8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188" y="4135438"/>
            <a:ext cx="5905500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188" y="2297113"/>
            <a:ext cx="5905500" cy="503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306513"/>
            <a:ext cx="8074025" cy="468153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Most </a:t>
            </a:r>
            <a:r>
              <a:rPr lang="en-US" sz="1800" dirty="0"/>
              <a:t>programs take additional arguments that control their exact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/>
              <a:t>behavior. For example, </a:t>
            </a:r>
            <a:r>
              <a:rPr lang="en-US" sz="1800" dirty="0">
                <a:latin typeface="Menlo Regular"/>
                <a:cs typeface="Menlo Regular"/>
              </a:rPr>
              <a:t>`-F`</a:t>
            </a:r>
            <a:r>
              <a:rPr lang="en-US" sz="1800" dirty="0"/>
              <a:t> and </a:t>
            </a:r>
            <a:r>
              <a:rPr lang="en-US" sz="1800" dirty="0">
                <a:latin typeface="Menlo Regular"/>
                <a:cs typeface="Menlo Regular"/>
              </a:rPr>
              <a:t>`-l`</a:t>
            </a:r>
            <a:r>
              <a:rPr lang="en-US" sz="1800" dirty="0"/>
              <a:t> are arguments to 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 err="1">
                <a:latin typeface="Menlo Regular"/>
                <a:cs typeface="Menlo Regular"/>
              </a:rPr>
              <a:t>ls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man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ls</a:t>
            </a:r>
            <a:endParaRPr lang="en-US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>
                <a:cs typeface="Menlo Regular"/>
              </a:rPr>
              <a:t>This will open the manual page for 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err="1" smtClean="0">
                <a:latin typeface="Menlo Regular"/>
                <a:cs typeface="Menlo Regular"/>
              </a:rPr>
              <a:t>ls</a:t>
            </a:r>
            <a:r>
              <a:rPr lang="en-US" sz="1800" dirty="0">
                <a:latin typeface="Menlo Regular"/>
                <a:cs typeface="Menlo Regular"/>
              </a:rPr>
              <a:t>`</a:t>
            </a:r>
            <a:r>
              <a:rPr lang="en-US" sz="1800" dirty="0">
                <a:cs typeface="Menlo Regular"/>
              </a:rPr>
              <a:t>. Use the space key to </a:t>
            </a:r>
            <a:r>
              <a:rPr lang="en-US" sz="1800" dirty="0" smtClean="0">
                <a:cs typeface="Menlo Regular"/>
              </a:rPr>
              <a:t>go forward </a:t>
            </a:r>
            <a:r>
              <a:rPr lang="en-US" sz="1800" dirty="0">
                <a:cs typeface="Menlo Regular"/>
              </a:rPr>
              <a:t>and b to go backwards. When you are done reading, just hit </a:t>
            </a:r>
            <a:r>
              <a:rPr lang="en-US" sz="1800" dirty="0">
                <a:latin typeface="Menlo Regular"/>
                <a:cs typeface="Menlo Regular"/>
              </a:rPr>
              <a:t>`q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smtClean="0">
                <a:cs typeface="Menlo Regular"/>
              </a:rPr>
              <a:t> to </a:t>
            </a:r>
            <a:r>
              <a:rPr lang="en-US" sz="1800" dirty="0">
                <a:cs typeface="Menlo Regular"/>
              </a:rPr>
              <a:t>quit</a:t>
            </a:r>
            <a:r>
              <a:rPr lang="en-US" sz="1800" dirty="0" smtClean="0">
                <a:cs typeface="Menlo Regular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Alternative: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cs typeface="Menlo Regular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Menlo Regular"/>
              </a:rPr>
              <a:t>ls</a:t>
            </a:r>
            <a:r>
              <a:rPr lang="en-US" sz="1400" dirty="0" smtClean="0">
                <a:solidFill>
                  <a:schemeClr val="bg1"/>
                </a:solidFill>
                <a:cs typeface="Menlo Regular"/>
              </a:rPr>
              <a:t> </a:t>
            </a:r>
            <a:r>
              <a:rPr lang="mr-IN" sz="1400" dirty="0" smtClean="0">
                <a:solidFill>
                  <a:schemeClr val="bg1"/>
                </a:solidFill>
                <a:cs typeface="Menlo Regular"/>
              </a:rPr>
              <a:t>--</a:t>
            </a:r>
            <a:r>
              <a:rPr lang="en-US" sz="1400" dirty="0" smtClean="0">
                <a:solidFill>
                  <a:schemeClr val="bg1"/>
                </a:solidFill>
                <a:cs typeface="Menlo Regular"/>
              </a:rPr>
              <a:t>help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solidFill>
                <a:schemeClr val="bg1"/>
              </a:solidFill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Programs </a:t>
            </a:r>
            <a:r>
              <a:rPr lang="en-US" sz="1800" dirty="0">
                <a:cs typeface="Menlo Regular"/>
              </a:rPr>
              <a:t>that are run from the shell can get extremely complicated. </a:t>
            </a:r>
            <a:r>
              <a:rPr lang="en-US" sz="1800" dirty="0" smtClean="0">
                <a:cs typeface="Menlo Regular"/>
              </a:rPr>
              <a:t>To see </a:t>
            </a:r>
            <a:r>
              <a:rPr lang="en-US" sz="1800" dirty="0">
                <a:cs typeface="Menlo Regular"/>
              </a:rPr>
              <a:t>an example, open up the manual page for the </a:t>
            </a:r>
            <a:r>
              <a:rPr lang="en-US" sz="1800" dirty="0">
                <a:latin typeface="Menlo Regular"/>
                <a:cs typeface="Menlo Regular"/>
              </a:rPr>
              <a:t>`find` </a:t>
            </a:r>
            <a:r>
              <a:rPr lang="en-US" sz="1800" dirty="0" smtClean="0">
                <a:cs typeface="Menlo Regular"/>
              </a:rPr>
              <a:t>program. No </a:t>
            </a:r>
            <a:r>
              <a:rPr lang="en-US" sz="1800" dirty="0">
                <a:cs typeface="Menlo Regular"/>
              </a:rPr>
              <a:t>one can possibly learn all </a:t>
            </a:r>
            <a:r>
              <a:rPr lang="en-US" sz="1800" dirty="0" smtClean="0">
                <a:cs typeface="Menlo Regular"/>
              </a:rPr>
              <a:t>of these </a:t>
            </a:r>
            <a:r>
              <a:rPr lang="en-US" sz="1800" dirty="0">
                <a:cs typeface="Menlo Regular"/>
              </a:rPr>
              <a:t>arguments, of course. So you will probably find </a:t>
            </a:r>
            <a:r>
              <a:rPr lang="en-US" sz="1800" dirty="0" smtClean="0">
                <a:cs typeface="Menlo Regular"/>
              </a:rPr>
              <a:t>yourself referring </a:t>
            </a:r>
            <a:r>
              <a:rPr lang="en-US" sz="1800" dirty="0">
                <a:cs typeface="Menlo Regular"/>
              </a:rPr>
              <a:t>back to the manual page frequently.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39475E-916A-8F4B-8B01-076117D391AF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9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1_Standarddesign 13">
      <a:dk1>
        <a:srgbClr val="000000"/>
      </a:dk1>
      <a:lt1>
        <a:srgbClr val="FFFFFF"/>
      </a:lt1>
      <a:dk2>
        <a:srgbClr val="00876D"/>
      </a:dk2>
      <a:lt2>
        <a:srgbClr val="B2B2B2"/>
      </a:lt2>
      <a:accent1>
        <a:srgbClr val="75AE6D"/>
      </a:accent1>
      <a:accent2>
        <a:srgbClr val="00876D"/>
      </a:accent2>
      <a:accent3>
        <a:srgbClr val="FFFFFF"/>
      </a:accent3>
      <a:accent4>
        <a:srgbClr val="000000"/>
      </a:accent4>
      <a:accent5>
        <a:srgbClr val="BDD3BA"/>
      </a:accent5>
      <a:accent6>
        <a:srgbClr val="007A62"/>
      </a:accent6>
      <a:hlink>
        <a:srgbClr val="00876D"/>
      </a:hlink>
      <a:folHlink>
        <a:srgbClr val="756CAE"/>
      </a:folHlink>
    </a:clrScheme>
    <a:fontScheme name="1_Standarddesign">
      <a:majorFont>
        <a:latin typeface="Arial Narrow"/>
        <a:ea typeface="ＭＳ Ｐゴシック"/>
        <a:cs typeface="Arial"/>
      </a:majorFont>
      <a:minorFont>
        <a:latin typeface="Arial Narrow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876D"/>
        </a:dk2>
        <a:lt2>
          <a:srgbClr val="B2B2B2"/>
        </a:lt2>
        <a:accent1>
          <a:srgbClr val="75AE6D"/>
        </a:accent1>
        <a:accent2>
          <a:srgbClr val="00876D"/>
        </a:accent2>
        <a:accent3>
          <a:srgbClr val="FFFFFF"/>
        </a:accent3>
        <a:accent4>
          <a:srgbClr val="000000"/>
        </a:accent4>
        <a:accent5>
          <a:srgbClr val="BDD3BA"/>
        </a:accent5>
        <a:accent6>
          <a:srgbClr val="007A62"/>
        </a:accent6>
        <a:hlink>
          <a:srgbClr val="00876D"/>
        </a:hlink>
        <a:folHlink>
          <a:srgbClr val="756C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10371</TotalTime>
  <Words>4220</Words>
  <Application>Microsoft Macintosh PowerPoint</Application>
  <PresentationFormat>On-screen Show (4:3)</PresentationFormat>
  <Paragraphs>806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Narrow</vt:lpstr>
      <vt:lpstr>Menlo</vt:lpstr>
      <vt:lpstr>Menlo Regular</vt:lpstr>
      <vt:lpstr>ＭＳ Ｐゴシック</vt:lpstr>
      <vt:lpstr>Wingdings</vt:lpstr>
      <vt:lpstr>1_Standarddesign</vt:lpstr>
      <vt:lpstr>The Unix Shell</vt:lpstr>
      <vt:lpstr>Outline</vt:lpstr>
      <vt:lpstr>What is the shell?</vt:lpstr>
      <vt:lpstr>Geeks and repetitive tasks</vt:lpstr>
      <vt:lpstr>Resources</vt:lpstr>
      <vt:lpstr>How to access the shell</vt:lpstr>
      <vt:lpstr>Starting with the shell</vt:lpstr>
      <vt:lpstr>Starting with the shell</vt:lpstr>
      <vt:lpstr>Arguments</vt:lpstr>
      <vt:lpstr>The Unix directory file structure (a.k.a. where am I?)</vt:lpstr>
      <vt:lpstr>The Unix directory file structure (a.k.a. where am I?)</vt:lpstr>
      <vt:lpstr>The Unix directory file structure (a.k.a. where am I?)</vt:lpstr>
      <vt:lpstr>Exercise</vt:lpstr>
      <vt:lpstr>Examining the contents of other directories</vt:lpstr>
      <vt:lpstr>Exercise</vt:lpstr>
      <vt:lpstr>Shortcut: Tab Completion</vt:lpstr>
      <vt:lpstr>Full vs. Relative Paths</vt:lpstr>
      <vt:lpstr>Symbolic links</vt:lpstr>
      <vt:lpstr>Exercise</vt:lpstr>
      <vt:lpstr>Our data set: FASTQ files</vt:lpstr>
      <vt:lpstr>Saving time with shortcuts</vt:lpstr>
      <vt:lpstr>Saving time with wild cards</vt:lpstr>
      <vt:lpstr>Saving time with wild cards</vt:lpstr>
      <vt:lpstr>Exercise</vt:lpstr>
      <vt:lpstr>Command History</vt:lpstr>
      <vt:lpstr>Exercise</vt:lpstr>
      <vt:lpstr>Examining Files</vt:lpstr>
      <vt:lpstr>Examining Files</vt:lpstr>
      <vt:lpstr>Examining Files</vt:lpstr>
      <vt:lpstr>Examining Files</vt:lpstr>
      <vt:lpstr>Searching files</vt:lpstr>
      <vt:lpstr>Exercise</vt:lpstr>
      <vt:lpstr>Redirection</vt:lpstr>
      <vt:lpstr>Redirection</vt:lpstr>
      <vt:lpstr>Creating, moving, copying, and removing</vt:lpstr>
      <vt:lpstr>Creating, moving, copying, and removing</vt:lpstr>
      <vt:lpstr>Exercise</vt:lpstr>
      <vt:lpstr>Writing files</vt:lpstr>
      <vt:lpstr>Exercise</vt:lpstr>
      <vt:lpstr>Running programs</vt:lpstr>
      <vt:lpstr>Running programs</vt:lpstr>
      <vt:lpstr>Running scripts</vt:lpstr>
      <vt:lpstr>Permissions</vt:lpstr>
      <vt:lpstr>Loops</vt:lpstr>
      <vt:lpstr>Loops</vt:lpstr>
      <vt:lpstr>Logical statements</vt:lpstr>
      <vt:lpstr>Shell files</vt:lpstr>
      <vt:lpstr>Others</vt:lpstr>
      <vt:lpstr>END</vt:lpstr>
    </vt:vector>
  </TitlesOfParts>
  <Company>MPI for Biology of Ageing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Sabine.Dzuck</dc:creator>
  <cp:lastModifiedBy>Microsoft Office User</cp:lastModifiedBy>
  <cp:revision>414</cp:revision>
  <cp:lastPrinted>2017-10-28T10:58:29Z</cp:lastPrinted>
  <dcterms:created xsi:type="dcterms:W3CDTF">2012-09-27T16:32:17Z</dcterms:created>
  <dcterms:modified xsi:type="dcterms:W3CDTF">2017-10-28T10:58:34Z</dcterms:modified>
</cp:coreProperties>
</file>