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60" r:id="rId5"/>
    <p:sldId id="263" r:id="rId6"/>
    <p:sldId id="268" r:id="rId7"/>
    <p:sldId id="262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D368A4-8BDC-4C48-A42C-1B5E0987019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27B31F3-7F16-D64C-81AC-83287AD3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409571" cy="237966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Concurrent Programming </a:t>
            </a:r>
            <a:br>
              <a:rPr lang="en-US" sz="4400" dirty="0" smtClean="0"/>
            </a:br>
            <a:r>
              <a:rPr lang="en-US" sz="4400" dirty="0" smtClean="0"/>
              <a:t>and the </a:t>
            </a:r>
            <a:r>
              <a:rPr lang="en-US" sz="4400" dirty="0" err="1" smtClean="0"/>
              <a:t>Microservice</a:t>
            </a:r>
            <a:r>
              <a:rPr lang="en-US" sz="4400" dirty="0" smtClean="0"/>
              <a:t> Architecture Style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1" y="3880022"/>
            <a:ext cx="9418320" cy="206852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Maximilian Irro</a:t>
            </a:r>
          </a:p>
          <a:p>
            <a:endParaRPr lang="en-US" sz="2400" dirty="0"/>
          </a:p>
          <a:p>
            <a:r>
              <a:rPr lang="en-US" sz="2400" dirty="0" smtClean="0"/>
              <a:t>Seminar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DiplomandInnen</a:t>
            </a:r>
            <a:r>
              <a:rPr lang="en-US" sz="2400" dirty="0" smtClean="0"/>
              <a:t>, 4.12.2017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9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100" dirty="0" smtClean="0"/>
              <a:t>Conceptual similarities between MS and OO, SOA, etc.</a:t>
            </a:r>
          </a:p>
          <a:p>
            <a:endParaRPr lang="en-US" sz="2100" dirty="0" smtClean="0"/>
          </a:p>
          <a:p>
            <a:r>
              <a:rPr lang="en-US" sz="2100" dirty="0" smtClean="0"/>
              <a:t>Identify concurrency model(s) resembling MSA</a:t>
            </a:r>
          </a:p>
          <a:p>
            <a:endParaRPr lang="en-US" sz="2100" dirty="0" smtClean="0"/>
          </a:p>
          <a:p>
            <a:r>
              <a:rPr lang="en-US" sz="2100" dirty="0" smtClean="0"/>
              <a:t>Practically demonstrate and compare with prototypical scenario</a:t>
            </a:r>
          </a:p>
          <a:p>
            <a:endParaRPr lang="en-US" sz="2100" dirty="0" smtClean="0"/>
          </a:p>
          <a:p>
            <a:r>
              <a:rPr lang="en-US" sz="2100" dirty="0" smtClean="0"/>
              <a:t>Argue if “sufficiently concurrent” programming languages need MSA? </a:t>
            </a:r>
          </a:p>
        </p:txBody>
      </p:sp>
    </p:spTree>
    <p:extLst>
      <p:ext uri="{BB962C8B-B14F-4D97-AF65-F5344CB8AC3E}">
        <p14:creationId xmlns:p14="http://schemas.microsoft.com/office/powerpoint/2010/main" val="16304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(</a:t>
            </a:r>
            <a:r>
              <a:rPr lang="en-US" dirty="0" err="1" smtClean="0"/>
              <a:t>Akka</a:t>
            </a:r>
            <a:r>
              <a:rPr lang="en-US" dirty="0" smtClean="0"/>
              <a:t> 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100" dirty="0" smtClean="0"/>
          </a:p>
          <a:p>
            <a:r>
              <a:rPr lang="en-US" sz="2100" dirty="0" smtClean="0"/>
              <a:t>Objects encapsulate state and behavior</a:t>
            </a:r>
          </a:p>
          <a:p>
            <a:r>
              <a:rPr lang="en-US" sz="2100" dirty="0" smtClean="0"/>
              <a:t>(Asynchronous) message passing, immutable messages</a:t>
            </a:r>
          </a:p>
          <a:p>
            <a:r>
              <a:rPr lang="en-US" sz="2100" dirty="0" smtClean="0"/>
              <a:t>Isolated mutable state, no global state</a:t>
            </a:r>
          </a:p>
          <a:p>
            <a:r>
              <a:rPr lang="en-US" sz="2100" dirty="0" smtClean="0"/>
              <a:t>Distributed by default</a:t>
            </a:r>
          </a:p>
          <a:p>
            <a:r>
              <a:rPr lang="en-US" sz="2100" dirty="0" smtClean="0"/>
              <a:t>Fault tolerance (supervision hierarchy)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the </a:t>
            </a:r>
            <a:r>
              <a:rPr lang="en-US" dirty="0" err="1" smtClean="0"/>
              <a:t>Microservice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67847"/>
            <a:ext cx="8595360" cy="401229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2012 (?) first mention of the term “</a:t>
            </a:r>
            <a:r>
              <a:rPr lang="en-US" sz="2100" dirty="0" err="1" smtClean="0"/>
              <a:t>Microservice</a:t>
            </a:r>
            <a:r>
              <a:rPr lang="en-US" sz="2100" dirty="0" smtClean="0"/>
              <a:t>”</a:t>
            </a:r>
          </a:p>
          <a:p>
            <a:endParaRPr lang="en-US" sz="2100" dirty="0" smtClean="0"/>
          </a:p>
          <a:p>
            <a:r>
              <a:rPr lang="en-US" sz="2100" dirty="0" smtClean="0"/>
              <a:t>2014 Whitepaper by Fowler and Lewis</a:t>
            </a:r>
          </a:p>
          <a:p>
            <a:endParaRPr lang="en-US" sz="2100" dirty="0" smtClean="0"/>
          </a:p>
          <a:p>
            <a:r>
              <a:rPr lang="en-US" sz="2100" dirty="0" smtClean="0"/>
              <a:t>2015 Academia gets interested</a:t>
            </a:r>
          </a:p>
          <a:p>
            <a:endParaRPr lang="en-US" sz="2100" dirty="0" smtClean="0"/>
          </a:p>
          <a:p>
            <a:r>
              <a:rPr lang="en-US" sz="2100" dirty="0" smtClean="0"/>
              <a:t>2016, 2017 Explosion of publications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288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100" i="1" dirty="0" smtClean="0"/>
              <a:t>“A </a:t>
            </a:r>
            <a:r>
              <a:rPr lang="en-US" sz="2100" b="1" i="1" dirty="0" err="1" smtClean="0"/>
              <a:t>microservice</a:t>
            </a:r>
            <a:r>
              <a:rPr lang="en-US" sz="2100" b="1" i="1" dirty="0" smtClean="0"/>
              <a:t> </a:t>
            </a:r>
            <a:r>
              <a:rPr lang="en-US" sz="2100" i="1" dirty="0" smtClean="0"/>
              <a:t>(MS) is a cohesive, independent process interacting via messages”</a:t>
            </a:r>
          </a:p>
          <a:p>
            <a:endParaRPr lang="en-US" sz="2100" dirty="0" smtClean="0"/>
          </a:p>
          <a:p>
            <a:pPr marL="0" indent="0">
              <a:buNone/>
            </a:pPr>
            <a:r>
              <a:rPr lang="en-US" sz="2100" i="1" dirty="0" smtClean="0"/>
              <a:t>“A </a:t>
            </a:r>
            <a:r>
              <a:rPr lang="en-US" sz="2100" b="1" i="1" dirty="0" err="1" smtClean="0"/>
              <a:t>microservice</a:t>
            </a:r>
            <a:r>
              <a:rPr lang="en-US" sz="2100" b="1" i="1" dirty="0" smtClean="0"/>
              <a:t> architecture </a:t>
            </a:r>
            <a:r>
              <a:rPr lang="en-US" sz="2100" i="1" dirty="0" smtClean="0"/>
              <a:t>(MSA) is a distributed application where all its components are </a:t>
            </a:r>
            <a:r>
              <a:rPr lang="en-US" sz="2100" i="1" dirty="0" err="1" smtClean="0"/>
              <a:t>microservices</a:t>
            </a:r>
            <a:r>
              <a:rPr lang="en-US" sz="2100" i="1" dirty="0" smtClean="0"/>
              <a:t>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Dragoni</a:t>
            </a:r>
            <a:r>
              <a:rPr lang="en-US" sz="1400" dirty="0"/>
              <a:t>, Nicola, et al. "</a:t>
            </a:r>
            <a:r>
              <a:rPr lang="en-US" sz="1400" dirty="0" err="1"/>
              <a:t>Microservices</a:t>
            </a:r>
            <a:r>
              <a:rPr lang="en-US" sz="1400" dirty="0"/>
              <a:t>: yesterday, today, and tomorrow." </a:t>
            </a:r>
            <a:r>
              <a:rPr lang="en-US" sz="1400" i="1" dirty="0"/>
              <a:t>Present and Ulterior Software Engineering</a:t>
            </a:r>
            <a:r>
              <a:rPr lang="en-US" sz="1400" dirty="0"/>
              <a:t>. Springer, Cham, 2017. 195-216</a:t>
            </a:r>
            <a:r>
              <a:rPr lang="en-US" sz="1400" dirty="0" smtClean="0"/>
              <a:t>.]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25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Microservices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Services as building blocks</a:t>
            </a:r>
          </a:p>
          <a:p>
            <a:r>
              <a:rPr lang="en-US" dirty="0" smtClean="0"/>
              <a:t>Focus on business capability</a:t>
            </a:r>
          </a:p>
          <a:p>
            <a:r>
              <a:rPr lang="en-US" dirty="0" smtClean="0"/>
              <a:t>Multiple executable artifacts</a:t>
            </a:r>
          </a:p>
          <a:p>
            <a:r>
              <a:rPr lang="en-US" dirty="0" smtClean="0"/>
              <a:t>Communication via messages</a:t>
            </a:r>
          </a:p>
          <a:p>
            <a:r>
              <a:rPr lang="en-US" dirty="0" smtClean="0"/>
              <a:t>Lightweight communication (e.g. REST, “dumb” message broker)</a:t>
            </a:r>
          </a:p>
          <a:p>
            <a:r>
              <a:rPr lang="en-US" dirty="0" smtClean="0"/>
              <a:t>No-shared state, only accessible via API</a:t>
            </a:r>
          </a:p>
          <a:p>
            <a:r>
              <a:rPr lang="en-US" dirty="0" smtClean="0"/>
              <a:t>High cohesion, loose coupling</a:t>
            </a:r>
          </a:p>
          <a:p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3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Microservices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61872" y="1872893"/>
            <a:ext cx="4735703" cy="435313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ervices are building blocks</a:t>
            </a:r>
          </a:p>
          <a:p>
            <a:r>
              <a:rPr lang="en-US" dirty="0" smtClean="0"/>
              <a:t>Identity (PID, network-address), state, behavior</a:t>
            </a:r>
          </a:p>
          <a:p>
            <a:r>
              <a:rPr lang="en-US" dirty="0" smtClean="0"/>
              <a:t>Communication via messages</a:t>
            </a:r>
          </a:p>
          <a:p>
            <a:r>
              <a:rPr lang="en-US" dirty="0" smtClean="0"/>
              <a:t>Interfaces, design by </a:t>
            </a:r>
            <a:r>
              <a:rPr lang="en-US" dirty="0" smtClean="0"/>
              <a:t>contract</a:t>
            </a:r>
          </a:p>
          <a:p>
            <a:r>
              <a:rPr lang="en-US" dirty="0"/>
              <a:t>Encapsulation, </a:t>
            </a:r>
            <a:r>
              <a:rPr lang="en-US" dirty="0" smtClean="0"/>
              <a:t>data-hiding</a:t>
            </a:r>
            <a:endParaRPr lang="en-US" dirty="0" smtClean="0"/>
          </a:p>
          <a:p>
            <a:r>
              <a:rPr lang="en-US" dirty="0" smtClean="0"/>
              <a:t>High cohesion, loose coupling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26480" y="1872892"/>
            <a:ext cx="5183188" cy="435313"/>
          </a:xfrm>
        </p:spPr>
        <p:txBody>
          <a:bodyPr>
            <a:norm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are building blocks</a:t>
            </a:r>
          </a:p>
          <a:p>
            <a:r>
              <a:rPr lang="en-US" dirty="0" smtClean="0"/>
              <a:t>Identity (memory-address), state, behavior</a:t>
            </a:r>
          </a:p>
          <a:p>
            <a:r>
              <a:rPr lang="en-US" dirty="0" smtClean="0"/>
              <a:t>Communication via messages</a:t>
            </a:r>
          </a:p>
          <a:p>
            <a:r>
              <a:rPr lang="en-US" dirty="0" smtClean="0"/>
              <a:t>Interfaces, design by </a:t>
            </a:r>
            <a:r>
              <a:rPr lang="en-US" dirty="0" smtClean="0"/>
              <a:t>contract</a:t>
            </a:r>
          </a:p>
          <a:p>
            <a:r>
              <a:rPr lang="en-US" dirty="0"/>
              <a:t>Encapsulation, </a:t>
            </a:r>
            <a:r>
              <a:rPr lang="en-US" dirty="0" smtClean="0"/>
              <a:t>data-hiding</a:t>
            </a:r>
            <a:endParaRPr lang="en-US" dirty="0" smtClean="0"/>
          </a:p>
          <a:p>
            <a:r>
              <a:rPr lang="en-US" dirty="0" smtClean="0"/>
              <a:t>High cohesion, loose coupling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8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 uiExpand="1"/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Characteristics of </a:t>
            </a:r>
            <a:r>
              <a:rPr lang="en-US" sz="4200" dirty="0" err="1" smtClean="0"/>
              <a:t>Microservices</a:t>
            </a:r>
            <a:r>
              <a:rPr lang="en-US" sz="4200" dirty="0" smtClean="0"/>
              <a:t> (cont.)</a:t>
            </a:r>
            <a:endParaRPr lang="en-US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100" dirty="0" smtClean="0"/>
              <a:t>MSA consists of multiple processes </a:t>
            </a:r>
          </a:p>
          <a:p>
            <a:endParaRPr lang="en-US" sz="2100" dirty="0" smtClean="0"/>
          </a:p>
          <a:p>
            <a:r>
              <a:rPr lang="en-US" sz="2100" dirty="0" smtClean="0"/>
              <a:t>Message passing is inter-process communication</a:t>
            </a:r>
          </a:p>
          <a:p>
            <a:endParaRPr lang="en-US" sz="2100" dirty="0" smtClean="0"/>
          </a:p>
          <a:p>
            <a:r>
              <a:rPr lang="en-US" sz="2100" dirty="0" smtClean="0"/>
              <a:t>Application is a distributed </a:t>
            </a:r>
            <a:r>
              <a:rPr lang="en-US" sz="2100" dirty="0" smtClean="0"/>
              <a:t>system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7786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MS just Distributed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100" dirty="0" smtClean="0"/>
              <a:t>Distributed Objects based on idea of </a:t>
            </a:r>
          </a:p>
          <a:p>
            <a:pPr lvl="1"/>
            <a:r>
              <a:rPr lang="en-US" sz="1800" dirty="0" smtClean="0"/>
              <a:t>Putting objects into processes</a:t>
            </a:r>
          </a:p>
          <a:p>
            <a:pPr lvl="1"/>
            <a:r>
              <a:rPr lang="en-US" sz="1800" dirty="0" smtClean="0"/>
              <a:t>Transparent in-process/remote communication</a:t>
            </a:r>
          </a:p>
          <a:p>
            <a:pPr lvl="1"/>
            <a:endParaRPr lang="en-US" dirty="0" smtClean="0"/>
          </a:p>
          <a:p>
            <a:r>
              <a:rPr lang="en-US" sz="2100" dirty="0" smtClean="0"/>
              <a:t>MS make remote method invocation (e.g. REST call) explicit</a:t>
            </a:r>
          </a:p>
          <a:p>
            <a:pPr lvl="1">
              <a:buClr>
                <a:schemeClr val="tx1"/>
              </a:buClr>
              <a:buFont typeface="ArialUnicodeMS" charset="0"/>
              <a:buChar char="➡"/>
            </a:pPr>
            <a:r>
              <a:rPr lang="en-US" dirty="0"/>
              <a:t> </a:t>
            </a:r>
            <a:r>
              <a:rPr lang="en-US" sz="1800" dirty="0" smtClean="0"/>
              <a:t>Different API granularity</a:t>
            </a:r>
            <a:endParaRPr lang="en-US" sz="1800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i="1" dirty="0" smtClean="0"/>
              <a:t>[Waldo</a:t>
            </a:r>
            <a:r>
              <a:rPr lang="en-US" sz="1400" i="1" dirty="0"/>
              <a:t>, Jim, et al. "A </a:t>
            </a:r>
            <a:r>
              <a:rPr lang="en-US" sz="1400" i="1" dirty="0" smtClean="0"/>
              <a:t>Note </a:t>
            </a:r>
            <a:r>
              <a:rPr lang="en-US" sz="1400" i="1" dirty="0"/>
              <a:t>on D</a:t>
            </a:r>
            <a:r>
              <a:rPr lang="en-US" sz="1400" i="1" dirty="0" smtClean="0"/>
              <a:t>istributed Computing</a:t>
            </a:r>
            <a:r>
              <a:rPr lang="en-US" sz="1400" i="1" dirty="0"/>
              <a:t>." International Workshop on Mobile Object Systems. Springer, Berlin, Heidelberg, 1996</a:t>
            </a:r>
            <a:r>
              <a:rPr lang="en-US" sz="1400" i="1" dirty="0" smtClean="0"/>
              <a:t>.]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3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100" dirty="0" smtClean="0"/>
              <a:t>Threads vs Processes</a:t>
            </a:r>
            <a:endParaRPr lang="en-US" sz="2100" dirty="0"/>
          </a:p>
          <a:p>
            <a:r>
              <a:rPr lang="en-US" sz="2100" dirty="0" smtClean="0"/>
              <a:t>Concurrency Models often look similar to Distributed </a:t>
            </a:r>
            <a:r>
              <a:rPr lang="en-US" sz="2100" dirty="0"/>
              <a:t>S</a:t>
            </a:r>
            <a:r>
              <a:rPr lang="en-US" sz="2100" dirty="0" smtClean="0"/>
              <a:t>ystems Architecture</a:t>
            </a:r>
          </a:p>
          <a:p>
            <a:r>
              <a:rPr lang="en-US" sz="2100" i="1" dirty="0" smtClean="0"/>
              <a:t>“[</a:t>
            </a:r>
            <a:r>
              <a:rPr lang="mr-IN" sz="2100" i="1" dirty="0" smtClean="0"/>
              <a:t>…</a:t>
            </a:r>
            <a:r>
              <a:rPr lang="en-US" sz="2100" i="1" dirty="0" smtClean="0"/>
              <a:t>] expect </a:t>
            </a:r>
            <a:r>
              <a:rPr lang="en-US" sz="2100" i="1" dirty="0"/>
              <a:t>to see a return of distributed programming with increasingly fine-grained distributed systems that will make systems look more and more like classic concurrent </a:t>
            </a:r>
            <a:r>
              <a:rPr lang="en-US" sz="2100" i="1" dirty="0" smtClean="0"/>
              <a:t>systems</a:t>
            </a:r>
            <a:r>
              <a:rPr lang="en-US" sz="2100" dirty="0" smtClean="0"/>
              <a:t>”</a:t>
            </a:r>
          </a:p>
          <a:p>
            <a:pPr lvl="1"/>
            <a:endParaRPr lang="de-AT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marL="274320" lvl="1" indent="0">
              <a:buNone/>
            </a:pPr>
            <a:r>
              <a:rPr lang="de-AT" sz="1400" dirty="0" smtClean="0"/>
              <a:t>[Jan </a:t>
            </a:r>
            <a:r>
              <a:rPr lang="de-AT" sz="1400" dirty="0" err="1" smtClean="0"/>
              <a:t>Stenberg</a:t>
            </a:r>
            <a:r>
              <a:rPr lang="de-AT" sz="1400" dirty="0"/>
              <a:t>.</a:t>
            </a:r>
            <a:r>
              <a:rPr lang="de-AT" sz="1400" dirty="0" smtClean="0"/>
              <a:t> „</a:t>
            </a:r>
            <a:r>
              <a:rPr lang="de-AT" sz="1400" dirty="0" err="1" smtClean="0"/>
              <a:t>Concurrent</a:t>
            </a:r>
            <a:r>
              <a:rPr lang="de-AT" sz="1400" dirty="0" smtClean="0"/>
              <a:t> </a:t>
            </a:r>
            <a:r>
              <a:rPr lang="de-AT" sz="1400" dirty="0" err="1"/>
              <a:t>and</a:t>
            </a:r>
            <a:r>
              <a:rPr lang="de-AT" sz="1400" dirty="0"/>
              <a:t> Distributed </a:t>
            </a:r>
            <a:r>
              <a:rPr lang="de-AT" sz="1400" dirty="0" err="1"/>
              <a:t>Programming</a:t>
            </a:r>
            <a:r>
              <a:rPr lang="de-AT" sz="1400" dirty="0"/>
              <a:t> in </a:t>
            </a:r>
            <a:r>
              <a:rPr lang="de-AT" sz="1400" dirty="0" err="1"/>
              <a:t>the</a:t>
            </a:r>
            <a:r>
              <a:rPr lang="de-AT" sz="1400" dirty="0"/>
              <a:t> </a:t>
            </a:r>
            <a:r>
              <a:rPr lang="de-AT" sz="1400" dirty="0" smtClean="0"/>
              <a:t>Future“. 2017. https</a:t>
            </a:r>
            <a:r>
              <a:rPr lang="de-AT" sz="1400" dirty="0"/>
              <a:t>://</a:t>
            </a:r>
            <a:r>
              <a:rPr lang="de-AT" sz="1400" dirty="0" err="1" smtClean="0"/>
              <a:t>www.infoq.com</a:t>
            </a:r>
            <a:r>
              <a:rPr lang="de-AT" sz="1400" dirty="0" smtClean="0"/>
              <a:t>/</a:t>
            </a:r>
            <a:r>
              <a:rPr lang="de-AT" sz="1400" dirty="0" err="1" smtClean="0"/>
              <a:t>news</a:t>
            </a:r>
            <a:r>
              <a:rPr lang="de-AT" sz="1400" dirty="0" smtClean="0"/>
              <a:t>/2017/03/</a:t>
            </a:r>
            <a:r>
              <a:rPr lang="de-AT" sz="1400" dirty="0" err="1" smtClean="0"/>
              <a:t>distributed-programming-qcon</a:t>
            </a:r>
            <a:r>
              <a:rPr lang="de-AT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72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Interest Aspects of MSA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Geographically distributed code</a:t>
            </a:r>
          </a:p>
          <a:p>
            <a:r>
              <a:rPr lang="en-US" dirty="0" smtClean="0"/>
              <a:t>Explicit parallelization (via deployment)</a:t>
            </a:r>
          </a:p>
          <a:p>
            <a:r>
              <a:rPr lang="en-US" dirty="0" smtClean="0"/>
              <a:t>Fault tolerance, resilience, self-healing</a:t>
            </a:r>
          </a:p>
          <a:p>
            <a:r>
              <a:rPr lang="en-US" dirty="0" smtClean="0"/>
              <a:t>Scalability</a:t>
            </a:r>
            <a:endParaRPr lang="en-US" dirty="0" smtClean="0"/>
          </a:p>
          <a:p>
            <a:r>
              <a:rPr lang="en-US" dirty="0" smtClean="0"/>
              <a:t>Independent replacement and upgradability</a:t>
            </a:r>
          </a:p>
          <a:p>
            <a:r>
              <a:rPr lang="en-US" dirty="0" smtClean="0"/>
              <a:t>Decentralized data management (no shared memory)</a:t>
            </a:r>
          </a:p>
          <a:p>
            <a:r>
              <a:rPr lang="en-US" dirty="0" smtClean="0"/>
              <a:t>Polyglot programming, polyglot persistence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1256</TotalTime>
  <Words>448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ArialUnicodeMS</vt:lpstr>
      <vt:lpstr>Century Schoolbook</vt:lpstr>
      <vt:lpstr>Mangal</vt:lpstr>
      <vt:lpstr>Wingdings 2</vt:lpstr>
      <vt:lpstr>Arial</vt:lpstr>
      <vt:lpstr>View</vt:lpstr>
      <vt:lpstr>Concurrent Programming  and the Microservice Architecture Style</vt:lpstr>
      <vt:lpstr>Timeline of the Microservice concept</vt:lpstr>
      <vt:lpstr>Definitions</vt:lpstr>
      <vt:lpstr>Characteristics of Microservices (1)</vt:lpstr>
      <vt:lpstr>Characteristics of Microservices (2)</vt:lpstr>
      <vt:lpstr>Characteristics of Microservices (cont.)</vt:lpstr>
      <vt:lpstr>Are MS just Distributed Objects?</vt:lpstr>
      <vt:lpstr>Concurrency and Microservices</vt:lpstr>
      <vt:lpstr>Special Interest Aspects of MSA</vt:lpstr>
      <vt:lpstr>Roadmap</vt:lpstr>
      <vt:lpstr>Actors (Akka implementation)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Irro</dc:creator>
  <cp:lastModifiedBy>Maximilian Irro</cp:lastModifiedBy>
  <cp:revision>39</cp:revision>
  <cp:lastPrinted>2017-12-03T22:58:49Z</cp:lastPrinted>
  <dcterms:created xsi:type="dcterms:W3CDTF">2017-12-03T11:49:49Z</dcterms:created>
  <dcterms:modified xsi:type="dcterms:W3CDTF">2017-12-04T08:55:20Z</dcterms:modified>
</cp:coreProperties>
</file>