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eb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394" r:id="rId1"/>
  </p:sldMasterIdLst>
  <p:sldIdLst>
    <p:sldId id="256" r:id="rId2"/>
    <p:sldId id="268" r:id="rId3"/>
    <p:sldId id="277" r:id="rId4"/>
    <p:sldId id="258" r:id="rId5"/>
    <p:sldId id="261" r:id="rId6"/>
    <p:sldId id="269" r:id="rId7"/>
    <p:sldId id="262" r:id="rId8"/>
    <p:sldId id="265" r:id="rId9"/>
    <p:sldId id="267" r:id="rId10"/>
    <p:sldId id="266" r:id="rId11"/>
    <p:sldId id="270" r:id="rId12"/>
    <p:sldId id="271" r:id="rId13"/>
    <p:sldId id="278" r:id="rId14"/>
    <p:sldId id="280" r:id="rId15"/>
    <p:sldId id="281" r:id="rId16"/>
    <p:sldId id="282" r:id="rId17"/>
    <p:sldId id="283" r:id="rId18"/>
    <p:sldId id="284" r:id="rId19"/>
    <p:sldId id="279" r:id="rId20"/>
    <p:sldId id="260" r:id="rId21"/>
    <p:sldId id="275" r:id="rId22"/>
    <p:sldId id="274"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883011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4/18/2022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874109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4/18/2022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8922390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4/18/2022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8824280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4/18/2022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464809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4/18/2022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4248836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4/18/2022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1536948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4/18/2022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4811867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4/18/2022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605750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4/18/2022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011001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4/18/2022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677120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4/18/2022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21092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4/18/2022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26374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4/18/2022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861501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4/18/2022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5219975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4/18/2022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3950525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8A87A34-81AB-432B-8DAE-1953F412C126}" type="datetimeFigureOut">
              <a:rPr lang="en-US" smtClean="0"/>
              <a:pPr/>
              <a:t>4/18/2022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814802028"/>
      </p:ext>
    </p:extLst>
  </p:cSld>
  <p:clrMap bg1="dk1" tx1="lt1" bg2="dk2" tx2="lt2" accent1="accent1" accent2="accent2" accent3="accent3" accent4="accent4" accent5="accent5" accent6="accent6" hlink="hlink" folHlink="folHlink"/>
  <p:sldLayoutIdLst>
    <p:sldLayoutId id="2147484395" r:id="rId1"/>
    <p:sldLayoutId id="2147484396" r:id="rId2"/>
    <p:sldLayoutId id="2147484397" r:id="rId3"/>
    <p:sldLayoutId id="2147484398" r:id="rId4"/>
    <p:sldLayoutId id="2147484399" r:id="rId5"/>
    <p:sldLayoutId id="2147484400" r:id="rId6"/>
    <p:sldLayoutId id="2147484401" r:id="rId7"/>
    <p:sldLayoutId id="2147484402" r:id="rId8"/>
    <p:sldLayoutId id="2147484403" r:id="rId9"/>
    <p:sldLayoutId id="2147484404" r:id="rId10"/>
    <p:sldLayoutId id="2147484405" r:id="rId11"/>
    <p:sldLayoutId id="2147484406" r:id="rId12"/>
    <p:sldLayoutId id="2147484407" r:id="rId13"/>
    <p:sldLayoutId id="2147484408" r:id="rId14"/>
    <p:sldLayoutId id="2147484409" r:id="rId15"/>
    <p:sldLayoutId id="214748441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webp"/><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2F24B-FEFE-45FC-83EA-0BB2A656DCF8}"/>
              </a:ext>
            </a:extLst>
          </p:cNvPr>
          <p:cNvSpPr>
            <a:spLocks noGrp="1"/>
          </p:cNvSpPr>
          <p:nvPr>
            <p:ph type="ctrTitle"/>
          </p:nvPr>
        </p:nvSpPr>
        <p:spPr>
          <a:xfrm>
            <a:off x="1029987" y="1696277"/>
            <a:ext cx="7544169" cy="1272209"/>
          </a:xfrm>
        </p:spPr>
        <p:txBody>
          <a:bodyPr>
            <a:noAutofit/>
          </a:bodyPr>
          <a:lstStyle/>
          <a:p>
            <a:r>
              <a:rPr lang="en-US" sz="3600" dirty="0">
                <a:solidFill>
                  <a:srgbClr val="00B0F0"/>
                </a:solidFill>
                <a:latin typeface="Constantia" panose="02030602050306030303" pitchFamily="18" charset="0"/>
              </a:rPr>
              <a:t>ERP System For College Management</a:t>
            </a:r>
            <a:r>
              <a:rPr lang="en-US" sz="4800" dirty="0">
                <a:solidFill>
                  <a:srgbClr val="002060"/>
                </a:solidFill>
                <a:latin typeface="Constantia" panose="02030602050306030303" pitchFamily="18" charset="0"/>
              </a:rPr>
              <a:t>  </a:t>
            </a:r>
            <a:endParaRPr lang="en-IN" sz="4800" dirty="0">
              <a:solidFill>
                <a:srgbClr val="002060"/>
              </a:solidFill>
              <a:latin typeface="Constantia" panose="02030602050306030303" pitchFamily="18" charset="0"/>
            </a:endParaRPr>
          </a:p>
        </p:txBody>
      </p:sp>
      <p:sp>
        <p:nvSpPr>
          <p:cNvPr id="3" name="Subtitle 2">
            <a:extLst>
              <a:ext uri="{FF2B5EF4-FFF2-40B4-BE49-F238E27FC236}">
                <a16:creationId xmlns:a16="http://schemas.microsoft.com/office/drawing/2014/main" id="{CF63E7F0-404A-4A10-9D1D-A6FD2E9F9A4C}"/>
              </a:ext>
            </a:extLst>
          </p:cNvPr>
          <p:cNvSpPr>
            <a:spLocks noGrp="1"/>
          </p:cNvSpPr>
          <p:nvPr>
            <p:ph type="subTitle" idx="1"/>
          </p:nvPr>
        </p:nvSpPr>
        <p:spPr>
          <a:xfrm>
            <a:off x="2928731" y="4705626"/>
            <a:ext cx="9906000" cy="2914373"/>
          </a:xfrm>
        </p:spPr>
        <p:txBody>
          <a:bodyPr>
            <a:normAutofit/>
          </a:bodyPr>
          <a:lstStyle/>
          <a:p>
            <a:endParaRPr lang="en-US" dirty="0"/>
          </a:p>
          <a:p>
            <a:endParaRPr lang="en-US" dirty="0"/>
          </a:p>
          <a:p>
            <a:r>
              <a:rPr lang="en-US" dirty="0"/>
              <a:t>									Group:-3																	</a:t>
            </a:r>
            <a:endParaRPr lang="en-IN" sz="1200" dirty="0"/>
          </a:p>
        </p:txBody>
      </p:sp>
    </p:spTree>
    <p:extLst>
      <p:ext uri="{BB962C8B-B14F-4D97-AF65-F5344CB8AC3E}">
        <p14:creationId xmlns:p14="http://schemas.microsoft.com/office/powerpoint/2010/main" val="31874037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AFAF0-E102-4FDC-BD1F-FF5ED2CDA0DB}"/>
              </a:ext>
            </a:extLst>
          </p:cNvPr>
          <p:cNvSpPr>
            <a:spLocks noGrp="1"/>
          </p:cNvSpPr>
          <p:nvPr>
            <p:ph type="title"/>
          </p:nvPr>
        </p:nvSpPr>
        <p:spPr>
          <a:xfrm>
            <a:off x="611073" y="159026"/>
            <a:ext cx="8596668" cy="1320800"/>
          </a:xfrm>
        </p:spPr>
        <p:txBody>
          <a:bodyPr>
            <a:normAutofit/>
          </a:bodyPr>
          <a:lstStyle/>
          <a:p>
            <a:r>
              <a:rPr lang="en-US" sz="3200" dirty="0">
                <a:solidFill>
                  <a:srgbClr val="7030A0"/>
                </a:solidFill>
                <a:latin typeface="Arial" panose="020B0604020202020204" pitchFamily="34" charset="0"/>
                <a:cs typeface="Arial" panose="020B0604020202020204" pitchFamily="34" charset="0"/>
              </a:rPr>
              <a:t>DFD(DATA FLOW DIAGRAM)</a:t>
            </a:r>
            <a:endParaRPr lang="en-IN" sz="3200" dirty="0">
              <a:solidFill>
                <a:srgbClr val="7030A0"/>
              </a:solidFill>
              <a:latin typeface="Arial" panose="020B0604020202020204" pitchFamily="34" charset="0"/>
              <a:cs typeface="Arial" panose="020B0604020202020204" pitchFamily="34" charset="0"/>
            </a:endParaRPr>
          </a:p>
        </p:txBody>
      </p:sp>
      <p:pic>
        <p:nvPicPr>
          <p:cNvPr id="5" name="Content Placeholder 4">
            <a:extLst>
              <a:ext uri="{FF2B5EF4-FFF2-40B4-BE49-F238E27FC236}">
                <a16:creationId xmlns:a16="http://schemas.microsoft.com/office/drawing/2014/main" id="{770AC2C9-B8D6-4E06-BA2B-4894D62C055D}"/>
              </a:ext>
            </a:extLst>
          </p:cNvPr>
          <p:cNvPicPr>
            <a:picLocks noGrp="1" noChangeAspect="1"/>
          </p:cNvPicPr>
          <p:nvPr>
            <p:ph idx="1"/>
          </p:nvPr>
        </p:nvPicPr>
        <p:blipFill>
          <a:blip r:embed="rId2"/>
          <a:stretch>
            <a:fillRect/>
          </a:stretch>
        </p:blipFill>
        <p:spPr>
          <a:xfrm>
            <a:off x="1842052" y="1298714"/>
            <a:ext cx="5804452" cy="5075582"/>
          </a:xfrm>
        </p:spPr>
      </p:pic>
    </p:spTree>
    <p:extLst>
      <p:ext uri="{BB962C8B-B14F-4D97-AF65-F5344CB8AC3E}">
        <p14:creationId xmlns:p14="http://schemas.microsoft.com/office/powerpoint/2010/main" val="29881245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34FCF-A8F7-446F-AB58-5B16EE5AFCB8}"/>
              </a:ext>
            </a:extLst>
          </p:cNvPr>
          <p:cNvSpPr>
            <a:spLocks noGrp="1"/>
          </p:cNvSpPr>
          <p:nvPr>
            <p:ph type="title"/>
          </p:nvPr>
        </p:nvSpPr>
        <p:spPr/>
        <p:txBody>
          <a:bodyPr/>
          <a:lstStyle/>
          <a:p>
            <a:r>
              <a:rPr lang="en-US" u="sng" dirty="0"/>
              <a:t>DFD(ADMIN)</a:t>
            </a:r>
            <a:endParaRPr lang="en-IN" u="sng" dirty="0"/>
          </a:p>
        </p:txBody>
      </p:sp>
      <p:pic>
        <p:nvPicPr>
          <p:cNvPr id="5" name="Content Placeholder 4">
            <a:extLst>
              <a:ext uri="{FF2B5EF4-FFF2-40B4-BE49-F238E27FC236}">
                <a16:creationId xmlns:a16="http://schemas.microsoft.com/office/drawing/2014/main" id="{97FA6274-04C6-4687-9DE0-D7B8FEF3CFB1}"/>
              </a:ext>
            </a:extLst>
          </p:cNvPr>
          <p:cNvPicPr>
            <a:picLocks noGrp="1" noChangeAspect="1"/>
          </p:cNvPicPr>
          <p:nvPr>
            <p:ph idx="1"/>
          </p:nvPr>
        </p:nvPicPr>
        <p:blipFill>
          <a:blip r:embed="rId2"/>
          <a:stretch>
            <a:fillRect/>
          </a:stretch>
        </p:blipFill>
        <p:spPr>
          <a:xfrm>
            <a:off x="2388394" y="1192696"/>
            <a:ext cx="5175249" cy="4849329"/>
          </a:xfrm>
        </p:spPr>
      </p:pic>
    </p:spTree>
    <p:extLst>
      <p:ext uri="{BB962C8B-B14F-4D97-AF65-F5344CB8AC3E}">
        <p14:creationId xmlns:p14="http://schemas.microsoft.com/office/powerpoint/2010/main" val="33507784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EE8D7-E750-4520-BFAE-16DDA1D4F980}"/>
              </a:ext>
            </a:extLst>
          </p:cNvPr>
          <p:cNvSpPr>
            <a:spLocks noGrp="1"/>
          </p:cNvSpPr>
          <p:nvPr>
            <p:ph type="title"/>
          </p:nvPr>
        </p:nvSpPr>
        <p:spPr/>
        <p:txBody>
          <a:bodyPr/>
          <a:lstStyle/>
          <a:p>
            <a:r>
              <a:rPr lang="en-US" dirty="0"/>
              <a:t>DFD(Library)</a:t>
            </a:r>
            <a:endParaRPr lang="en-IN" dirty="0"/>
          </a:p>
        </p:txBody>
      </p:sp>
      <p:pic>
        <p:nvPicPr>
          <p:cNvPr id="5" name="Content Placeholder 4">
            <a:extLst>
              <a:ext uri="{FF2B5EF4-FFF2-40B4-BE49-F238E27FC236}">
                <a16:creationId xmlns:a16="http://schemas.microsoft.com/office/drawing/2014/main" id="{C0389BEB-5F3B-44F6-8768-7516AC7980A5}"/>
              </a:ext>
            </a:extLst>
          </p:cNvPr>
          <p:cNvPicPr>
            <a:picLocks noGrp="1" noChangeAspect="1"/>
          </p:cNvPicPr>
          <p:nvPr>
            <p:ph idx="1"/>
          </p:nvPr>
        </p:nvPicPr>
        <p:blipFill>
          <a:blip r:embed="rId2"/>
          <a:stretch>
            <a:fillRect/>
          </a:stretch>
        </p:blipFill>
        <p:spPr>
          <a:xfrm>
            <a:off x="1799431" y="1789043"/>
            <a:ext cx="6353175" cy="3545751"/>
          </a:xfrm>
        </p:spPr>
      </p:pic>
    </p:spTree>
    <p:extLst>
      <p:ext uri="{BB962C8B-B14F-4D97-AF65-F5344CB8AC3E}">
        <p14:creationId xmlns:p14="http://schemas.microsoft.com/office/powerpoint/2010/main" val="8357707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B9038-48E5-4E40-97BA-7D8869EF9C52}"/>
              </a:ext>
            </a:extLst>
          </p:cNvPr>
          <p:cNvSpPr>
            <a:spLocks noGrp="1"/>
          </p:cNvSpPr>
          <p:nvPr>
            <p:ph type="title"/>
          </p:nvPr>
        </p:nvSpPr>
        <p:spPr/>
        <p:txBody>
          <a:bodyPr/>
          <a:lstStyle/>
          <a:p>
            <a:endParaRPr lang="en-IN" dirty="0"/>
          </a:p>
        </p:txBody>
      </p:sp>
      <p:pic>
        <p:nvPicPr>
          <p:cNvPr id="5" name="Content Placeholder 4">
            <a:extLst>
              <a:ext uri="{FF2B5EF4-FFF2-40B4-BE49-F238E27FC236}">
                <a16:creationId xmlns:a16="http://schemas.microsoft.com/office/drawing/2014/main" id="{AF74E082-EE69-499D-98A1-A15B19B0B478}"/>
              </a:ext>
            </a:extLst>
          </p:cNvPr>
          <p:cNvPicPr>
            <a:picLocks noGrp="1" noChangeAspect="1"/>
          </p:cNvPicPr>
          <p:nvPr>
            <p:ph idx="1"/>
          </p:nvPr>
        </p:nvPicPr>
        <p:blipFill>
          <a:blip r:embed="rId2"/>
          <a:stretch>
            <a:fillRect/>
          </a:stretch>
        </p:blipFill>
        <p:spPr>
          <a:xfrm>
            <a:off x="765590" y="1930400"/>
            <a:ext cx="8420857" cy="4111625"/>
          </a:xfrm>
        </p:spPr>
      </p:pic>
    </p:spTree>
    <p:extLst>
      <p:ext uri="{BB962C8B-B14F-4D97-AF65-F5344CB8AC3E}">
        <p14:creationId xmlns:p14="http://schemas.microsoft.com/office/powerpoint/2010/main" val="30634642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43408-4217-4F95-B61F-D6EEAB52BD09}"/>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FD6B329A-40C6-436B-9068-E0C421705C9D}"/>
              </a:ext>
            </a:extLst>
          </p:cNvPr>
          <p:cNvPicPr>
            <a:picLocks noGrp="1" noChangeAspect="1"/>
          </p:cNvPicPr>
          <p:nvPr>
            <p:ph idx="1"/>
          </p:nvPr>
        </p:nvPicPr>
        <p:blipFill>
          <a:blip r:embed="rId2"/>
          <a:stretch>
            <a:fillRect/>
          </a:stretch>
        </p:blipFill>
        <p:spPr>
          <a:xfrm>
            <a:off x="787109" y="609600"/>
            <a:ext cx="8377820" cy="5432426"/>
          </a:xfrm>
        </p:spPr>
      </p:pic>
    </p:spTree>
    <p:extLst>
      <p:ext uri="{BB962C8B-B14F-4D97-AF65-F5344CB8AC3E}">
        <p14:creationId xmlns:p14="http://schemas.microsoft.com/office/powerpoint/2010/main" val="34775004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D8F46-546F-45DF-9556-D51DAC8FDD47}"/>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D3156721-1ED5-4D4B-B739-0A5B9A0066A2}"/>
              </a:ext>
            </a:extLst>
          </p:cNvPr>
          <p:cNvPicPr>
            <a:picLocks noGrp="1" noChangeAspect="1"/>
          </p:cNvPicPr>
          <p:nvPr>
            <p:ph idx="1"/>
          </p:nvPr>
        </p:nvPicPr>
        <p:blipFill>
          <a:blip r:embed="rId2"/>
          <a:stretch>
            <a:fillRect/>
          </a:stretch>
        </p:blipFill>
        <p:spPr>
          <a:xfrm>
            <a:off x="543340" y="437221"/>
            <a:ext cx="8259788" cy="5604805"/>
          </a:xfrm>
        </p:spPr>
      </p:pic>
    </p:spTree>
    <p:extLst>
      <p:ext uri="{BB962C8B-B14F-4D97-AF65-F5344CB8AC3E}">
        <p14:creationId xmlns:p14="http://schemas.microsoft.com/office/powerpoint/2010/main" val="12106351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2B3E4-6F7B-4B5C-A1D0-44A530D89A72}"/>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17FE1538-157D-482B-9026-D301225EFF6D}"/>
              </a:ext>
            </a:extLst>
          </p:cNvPr>
          <p:cNvPicPr>
            <a:picLocks noGrp="1" noChangeAspect="1"/>
          </p:cNvPicPr>
          <p:nvPr>
            <p:ph idx="1"/>
          </p:nvPr>
        </p:nvPicPr>
        <p:blipFill>
          <a:blip r:embed="rId2"/>
          <a:stretch>
            <a:fillRect/>
          </a:stretch>
        </p:blipFill>
        <p:spPr>
          <a:xfrm>
            <a:off x="503583" y="324184"/>
            <a:ext cx="8335593" cy="5717841"/>
          </a:xfrm>
        </p:spPr>
      </p:pic>
    </p:spTree>
    <p:extLst>
      <p:ext uri="{BB962C8B-B14F-4D97-AF65-F5344CB8AC3E}">
        <p14:creationId xmlns:p14="http://schemas.microsoft.com/office/powerpoint/2010/main" val="29048717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8F22F-6FCD-471A-85DE-6AE676F2FD30}"/>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B8B383EB-94D7-4090-8CFF-066D2677ED74}"/>
              </a:ext>
            </a:extLst>
          </p:cNvPr>
          <p:cNvPicPr>
            <a:picLocks noGrp="1" noChangeAspect="1"/>
          </p:cNvPicPr>
          <p:nvPr>
            <p:ph idx="1"/>
          </p:nvPr>
        </p:nvPicPr>
        <p:blipFill>
          <a:blip r:embed="rId2"/>
          <a:stretch>
            <a:fillRect/>
          </a:stretch>
        </p:blipFill>
        <p:spPr>
          <a:xfrm>
            <a:off x="677334" y="397564"/>
            <a:ext cx="8837728" cy="6122505"/>
          </a:xfrm>
        </p:spPr>
      </p:pic>
    </p:spTree>
    <p:extLst>
      <p:ext uri="{BB962C8B-B14F-4D97-AF65-F5344CB8AC3E}">
        <p14:creationId xmlns:p14="http://schemas.microsoft.com/office/powerpoint/2010/main" val="2095917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B62E0-4FEE-4BD5-A21D-FB9755EEBA8B}"/>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41C795FB-0394-4F1D-9379-6A1E8C9684E0}"/>
              </a:ext>
            </a:extLst>
          </p:cNvPr>
          <p:cNvPicPr>
            <a:picLocks noGrp="1" noChangeAspect="1"/>
          </p:cNvPicPr>
          <p:nvPr>
            <p:ph idx="1"/>
          </p:nvPr>
        </p:nvPicPr>
        <p:blipFill>
          <a:blip r:embed="rId2"/>
          <a:stretch>
            <a:fillRect/>
          </a:stretch>
        </p:blipFill>
        <p:spPr>
          <a:xfrm>
            <a:off x="463826" y="397566"/>
            <a:ext cx="8357241" cy="5644460"/>
          </a:xfrm>
        </p:spPr>
      </p:pic>
    </p:spTree>
    <p:extLst>
      <p:ext uri="{BB962C8B-B14F-4D97-AF65-F5344CB8AC3E}">
        <p14:creationId xmlns:p14="http://schemas.microsoft.com/office/powerpoint/2010/main" val="18632876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857F9-9D98-4281-A039-F739CED51B75}"/>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34626F00-87B0-45B5-9AB4-8B77189CE9DD}"/>
              </a:ext>
            </a:extLst>
          </p:cNvPr>
          <p:cNvPicPr>
            <a:picLocks noGrp="1" noChangeAspect="1"/>
          </p:cNvPicPr>
          <p:nvPr>
            <p:ph idx="1"/>
          </p:nvPr>
        </p:nvPicPr>
        <p:blipFill>
          <a:blip r:embed="rId2"/>
          <a:stretch>
            <a:fillRect/>
          </a:stretch>
        </p:blipFill>
        <p:spPr>
          <a:xfrm>
            <a:off x="1170155" y="2160588"/>
            <a:ext cx="7611727" cy="3881437"/>
          </a:xfrm>
        </p:spPr>
      </p:pic>
    </p:spTree>
    <p:extLst>
      <p:ext uri="{BB962C8B-B14F-4D97-AF65-F5344CB8AC3E}">
        <p14:creationId xmlns:p14="http://schemas.microsoft.com/office/powerpoint/2010/main" val="6115967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DB528-5E51-431E-B1E7-D28B99EAFBBF}"/>
              </a:ext>
            </a:extLst>
          </p:cNvPr>
          <p:cNvSpPr>
            <a:spLocks noGrp="1"/>
          </p:cNvSpPr>
          <p:nvPr>
            <p:ph type="title"/>
          </p:nvPr>
        </p:nvSpPr>
        <p:spPr>
          <a:xfrm>
            <a:off x="677160" y="609600"/>
            <a:ext cx="8596842" cy="954157"/>
          </a:xfrm>
        </p:spPr>
        <p:txBody>
          <a:bodyPr/>
          <a:lstStyle/>
          <a:p>
            <a:r>
              <a:rPr lang="en-US" dirty="0"/>
              <a:t>Team Members</a:t>
            </a:r>
            <a:endParaRPr lang="en-IN" dirty="0"/>
          </a:p>
        </p:txBody>
      </p:sp>
      <p:graphicFrame>
        <p:nvGraphicFramePr>
          <p:cNvPr id="4" name="Table 4">
            <a:extLst>
              <a:ext uri="{FF2B5EF4-FFF2-40B4-BE49-F238E27FC236}">
                <a16:creationId xmlns:a16="http://schemas.microsoft.com/office/drawing/2014/main" id="{0A3948BD-F2EE-4579-A06A-23147797C08D}"/>
              </a:ext>
            </a:extLst>
          </p:cNvPr>
          <p:cNvGraphicFramePr>
            <a:graphicFrameLocks noGrp="1"/>
          </p:cNvGraphicFramePr>
          <p:nvPr>
            <p:ph idx="1"/>
            <p:extLst>
              <p:ext uri="{D42A27DB-BD31-4B8C-83A1-F6EECF244321}">
                <p14:modId xmlns:p14="http://schemas.microsoft.com/office/powerpoint/2010/main" val="1688437470"/>
              </p:ext>
            </p:extLst>
          </p:nvPr>
        </p:nvGraphicFramePr>
        <p:xfrm>
          <a:off x="677863" y="2160588"/>
          <a:ext cx="8596312" cy="3881437"/>
        </p:xfrm>
        <a:graphic>
          <a:graphicData uri="http://schemas.openxmlformats.org/drawingml/2006/table">
            <a:tbl>
              <a:tblPr firstRow="1" bandRow="1">
                <a:tableStyleId>{5C22544A-7EE6-4342-B048-85BDC9FD1C3A}</a:tableStyleId>
              </a:tblPr>
              <a:tblGrid>
                <a:gridCol w="4298421">
                  <a:extLst>
                    <a:ext uri="{9D8B030D-6E8A-4147-A177-3AD203B41FA5}">
                      <a16:colId xmlns:a16="http://schemas.microsoft.com/office/drawing/2014/main" val="3874567709"/>
                    </a:ext>
                  </a:extLst>
                </a:gridCol>
                <a:gridCol w="4298421">
                  <a:extLst>
                    <a:ext uri="{9D8B030D-6E8A-4147-A177-3AD203B41FA5}">
                      <a16:colId xmlns:a16="http://schemas.microsoft.com/office/drawing/2014/main" val="3874372062"/>
                    </a:ext>
                  </a:extLst>
                </a:gridCol>
              </a:tblGrid>
              <a:tr h="314447">
                <a:tc>
                  <a:txBody>
                    <a:bodyPr/>
                    <a:lstStyle/>
                    <a:p>
                      <a:r>
                        <a:rPr lang="en-US" dirty="0"/>
                        <a:t>Employee Id</a:t>
                      </a:r>
                      <a:endParaRPr lang="en-IN" dirty="0"/>
                    </a:p>
                  </a:txBody>
                  <a:tcPr/>
                </a:tc>
                <a:tc>
                  <a:txBody>
                    <a:bodyPr/>
                    <a:lstStyle/>
                    <a:p>
                      <a:r>
                        <a:rPr lang="en-US" dirty="0"/>
                        <a:t>Name</a:t>
                      </a:r>
                      <a:endParaRPr lang="en-IN" dirty="0"/>
                    </a:p>
                  </a:txBody>
                  <a:tcPr/>
                </a:tc>
                <a:extLst>
                  <a:ext uri="{0D108BD9-81ED-4DB2-BD59-A6C34878D82A}">
                    <a16:rowId xmlns:a16="http://schemas.microsoft.com/office/drawing/2014/main" val="3800695236"/>
                  </a:ext>
                </a:extLst>
              </a:tr>
              <a:tr h="314447">
                <a:tc>
                  <a:txBody>
                    <a:bodyPr/>
                    <a:lstStyle/>
                    <a:p>
                      <a:r>
                        <a:rPr lang="en-US" dirty="0"/>
                        <a:t>2491723</a:t>
                      </a:r>
                      <a:endParaRPr lang="en-IN" dirty="0"/>
                    </a:p>
                  </a:txBody>
                  <a:tcPr/>
                </a:tc>
                <a:tc>
                  <a:txBody>
                    <a:bodyPr/>
                    <a:lstStyle/>
                    <a:p>
                      <a:r>
                        <a:rPr lang="en-IN" sz="1800" b="0" i="0" kern="1200" dirty="0">
                          <a:solidFill>
                            <a:schemeClr val="dk1"/>
                          </a:solidFill>
                          <a:effectLst/>
                          <a:latin typeface="+mn-lt"/>
                          <a:ea typeface="+mn-ea"/>
                          <a:cs typeface="+mn-cs"/>
                        </a:rPr>
                        <a:t>Gadi Amrutha</a:t>
                      </a:r>
                      <a:endParaRPr lang="en-IN" dirty="0"/>
                    </a:p>
                  </a:txBody>
                  <a:tcPr/>
                </a:tc>
                <a:extLst>
                  <a:ext uri="{0D108BD9-81ED-4DB2-BD59-A6C34878D82A}">
                    <a16:rowId xmlns:a16="http://schemas.microsoft.com/office/drawing/2014/main" val="963950325"/>
                  </a:ext>
                </a:extLst>
              </a:tr>
              <a:tr h="314447">
                <a:tc>
                  <a:txBody>
                    <a:bodyPr/>
                    <a:lstStyle/>
                    <a:p>
                      <a:r>
                        <a:rPr lang="en-US" dirty="0"/>
                        <a:t>2492768</a:t>
                      </a:r>
                      <a:endParaRPr lang="en-IN" dirty="0"/>
                    </a:p>
                  </a:txBody>
                  <a:tcPr/>
                </a:tc>
                <a:tc>
                  <a:txBody>
                    <a:bodyPr/>
                    <a:lstStyle/>
                    <a:p>
                      <a:r>
                        <a:rPr lang="en-IN" sz="1800" b="0" i="0" kern="1200" dirty="0">
                          <a:solidFill>
                            <a:schemeClr val="dk1"/>
                          </a:solidFill>
                          <a:effectLst/>
                          <a:latin typeface="+mn-lt"/>
                          <a:ea typeface="+mn-ea"/>
                          <a:cs typeface="+mn-cs"/>
                        </a:rPr>
                        <a:t>Ganesh Sharad Bahalkar</a:t>
                      </a:r>
                      <a:endParaRPr lang="en-IN" dirty="0"/>
                    </a:p>
                  </a:txBody>
                  <a:tcPr/>
                </a:tc>
                <a:extLst>
                  <a:ext uri="{0D108BD9-81ED-4DB2-BD59-A6C34878D82A}">
                    <a16:rowId xmlns:a16="http://schemas.microsoft.com/office/drawing/2014/main" val="4015657303"/>
                  </a:ext>
                </a:extLst>
              </a:tr>
              <a:tr h="314447">
                <a:tc>
                  <a:txBody>
                    <a:bodyPr/>
                    <a:lstStyle/>
                    <a:p>
                      <a:r>
                        <a:rPr lang="en-US" dirty="0"/>
                        <a:t>2492105</a:t>
                      </a:r>
                      <a:endParaRPr lang="en-IN" dirty="0"/>
                    </a:p>
                  </a:txBody>
                  <a:tcPr/>
                </a:tc>
                <a:tc>
                  <a:txBody>
                    <a:bodyPr/>
                    <a:lstStyle/>
                    <a:p>
                      <a:r>
                        <a:rPr lang="en-IN" sz="1800" b="0" i="0" kern="1200" dirty="0">
                          <a:solidFill>
                            <a:schemeClr val="dk1"/>
                          </a:solidFill>
                          <a:effectLst/>
                          <a:latin typeface="+mn-lt"/>
                          <a:ea typeface="+mn-ea"/>
                          <a:cs typeface="+mn-cs"/>
                        </a:rPr>
                        <a:t>Gowrabathina Siva Krishna</a:t>
                      </a:r>
                      <a:endParaRPr lang="en-IN" dirty="0"/>
                    </a:p>
                  </a:txBody>
                  <a:tcPr/>
                </a:tc>
                <a:extLst>
                  <a:ext uri="{0D108BD9-81ED-4DB2-BD59-A6C34878D82A}">
                    <a16:rowId xmlns:a16="http://schemas.microsoft.com/office/drawing/2014/main" val="3227141787"/>
                  </a:ext>
                </a:extLst>
              </a:tr>
              <a:tr h="314447">
                <a:tc>
                  <a:txBody>
                    <a:bodyPr/>
                    <a:lstStyle/>
                    <a:p>
                      <a:r>
                        <a:rPr lang="en-IN" sz="1800" b="0" i="0" kern="1200" dirty="0">
                          <a:solidFill>
                            <a:schemeClr val="dk1"/>
                          </a:solidFill>
                          <a:effectLst/>
                          <a:latin typeface="+mn-lt"/>
                          <a:ea typeface="+mn-ea"/>
                          <a:cs typeface="+mn-cs"/>
                        </a:rPr>
                        <a:t>2491660</a:t>
                      </a:r>
                      <a:endParaRPr lang="en-IN" dirty="0"/>
                    </a:p>
                  </a:txBody>
                  <a:tcPr/>
                </a:tc>
                <a:tc>
                  <a:txBody>
                    <a:bodyPr/>
                    <a:lstStyle/>
                    <a:p>
                      <a:r>
                        <a:rPr lang="en-IN" sz="1800" b="0" i="0" kern="1200" dirty="0">
                          <a:solidFill>
                            <a:schemeClr val="dk1"/>
                          </a:solidFill>
                          <a:effectLst/>
                          <a:latin typeface="+mn-lt"/>
                          <a:ea typeface="+mn-ea"/>
                          <a:cs typeface="+mn-cs"/>
                        </a:rPr>
                        <a:t>Himansu Dash</a:t>
                      </a:r>
                      <a:endParaRPr lang="en-IN" dirty="0"/>
                    </a:p>
                  </a:txBody>
                  <a:tcPr/>
                </a:tc>
                <a:extLst>
                  <a:ext uri="{0D108BD9-81ED-4DB2-BD59-A6C34878D82A}">
                    <a16:rowId xmlns:a16="http://schemas.microsoft.com/office/drawing/2014/main" val="2238833999"/>
                  </a:ext>
                </a:extLst>
              </a:tr>
              <a:tr h="314447">
                <a:tc>
                  <a:txBody>
                    <a:bodyPr/>
                    <a:lstStyle/>
                    <a:p>
                      <a:r>
                        <a:rPr lang="en-US" dirty="0"/>
                        <a:t>2492370</a:t>
                      </a:r>
                    </a:p>
                  </a:txBody>
                  <a:tcPr/>
                </a:tc>
                <a:tc>
                  <a:txBody>
                    <a:bodyPr/>
                    <a:lstStyle/>
                    <a:p>
                      <a:r>
                        <a:rPr lang="en-IN" sz="1800" b="0" i="0" kern="1200" dirty="0">
                          <a:solidFill>
                            <a:schemeClr val="dk1"/>
                          </a:solidFill>
                          <a:effectLst/>
                          <a:latin typeface="+mn-lt"/>
                          <a:ea typeface="+mn-ea"/>
                          <a:cs typeface="+mn-cs"/>
                        </a:rPr>
                        <a:t>Jayesh X</a:t>
                      </a:r>
                      <a:endParaRPr lang="en-IN" dirty="0"/>
                    </a:p>
                  </a:txBody>
                  <a:tcPr/>
                </a:tc>
                <a:extLst>
                  <a:ext uri="{0D108BD9-81ED-4DB2-BD59-A6C34878D82A}">
                    <a16:rowId xmlns:a16="http://schemas.microsoft.com/office/drawing/2014/main" val="2652035022"/>
                  </a:ext>
                </a:extLst>
              </a:tr>
              <a:tr h="314447">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2492304</a:t>
                      </a:r>
                    </a:p>
                  </a:txBody>
                  <a:tcPr/>
                </a:tc>
                <a:tc>
                  <a:txBody>
                    <a:bodyPr/>
                    <a:lstStyle/>
                    <a:p>
                      <a:r>
                        <a:rPr lang="en-IN" sz="1800" b="0" i="0" kern="1200" dirty="0">
                          <a:solidFill>
                            <a:schemeClr val="dk1"/>
                          </a:solidFill>
                          <a:effectLst/>
                          <a:latin typeface="+mn-lt"/>
                          <a:ea typeface="+mn-ea"/>
                          <a:cs typeface="+mn-cs"/>
                        </a:rPr>
                        <a:t>Jire Pritee Rameshrao</a:t>
                      </a:r>
                      <a:endParaRPr lang="en-IN" dirty="0"/>
                    </a:p>
                  </a:txBody>
                  <a:tcPr/>
                </a:tc>
                <a:extLst>
                  <a:ext uri="{0D108BD9-81ED-4DB2-BD59-A6C34878D82A}">
                    <a16:rowId xmlns:a16="http://schemas.microsoft.com/office/drawing/2014/main" val="2597093903"/>
                  </a:ext>
                </a:extLst>
              </a:tr>
              <a:tr h="314447">
                <a:tc>
                  <a:txBody>
                    <a:bodyPr/>
                    <a:lstStyle/>
                    <a:p>
                      <a:r>
                        <a:rPr lang="en-US" dirty="0"/>
                        <a:t>2491903</a:t>
                      </a:r>
                      <a:endParaRPr lang="en-IN" dirty="0"/>
                    </a:p>
                  </a:txBody>
                  <a:tcPr/>
                </a:tc>
                <a:tc>
                  <a:txBody>
                    <a:bodyPr/>
                    <a:lstStyle/>
                    <a:p>
                      <a:r>
                        <a:rPr lang="en-IN" sz="1800" b="0" i="0" kern="1200" dirty="0">
                          <a:solidFill>
                            <a:schemeClr val="dk1"/>
                          </a:solidFill>
                          <a:effectLst/>
                          <a:latin typeface="+mn-lt"/>
                          <a:ea typeface="+mn-ea"/>
                          <a:cs typeface="+mn-cs"/>
                        </a:rPr>
                        <a:t>K S Srikar Adithya</a:t>
                      </a:r>
                      <a:endParaRPr lang="en-IN" dirty="0"/>
                    </a:p>
                  </a:txBody>
                  <a:tcPr/>
                </a:tc>
                <a:extLst>
                  <a:ext uri="{0D108BD9-81ED-4DB2-BD59-A6C34878D82A}">
                    <a16:rowId xmlns:a16="http://schemas.microsoft.com/office/drawing/2014/main" val="1444434518"/>
                  </a:ext>
                </a:extLst>
              </a:tr>
              <a:tr h="314447">
                <a:tc>
                  <a:txBody>
                    <a:bodyPr/>
                    <a:lstStyle/>
                    <a:p>
                      <a:r>
                        <a:rPr lang="en-US" dirty="0"/>
                        <a:t>2492678</a:t>
                      </a:r>
                      <a:endParaRPr lang="en-IN" dirty="0"/>
                    </a:p>
                  </a:txBody>
                  <a:tcPr/>
                </a:tc>
                <a:tc>
                  <a:txBody>
                    <a:bodyPr/>
                    <a:lstStyle/>
                    <a:p>
                      <a:r>
                        <a:rPr lang="en-IN" sz="1800" b="0" i="0" kern="1200" dirty="0">
                          <a:solidFill>
                            <a:schemeClr val="dk1"/>
                          </a:solidFill>
                          <a:effectLst/>
                          <a:latin typeface="+mn-lt"/>
                          <a:ea typeface="+mn-ea"/>
                          <a:cs typeface="+mn-cs"/>
                        </a:rPr>
                        <a:t>Kalyani Prashant Shinde</a:t>
                      </a:r>
                      <a:endParaRPr lang="en-IN" dirty="0"/>
                    </a:p>
                  </a:txBody>
                  <a:tcPr/>
                </a:tc>
                <a:extLst>
                  <a:ext uri="{0D108BD9-81ED-4DB2-BD59-A6C34878D82A}">
                    <a16:rowId xmlns:a16="http://schemas.microsoft.com/office/drawing/2014/main" val="3283716714"/>
                  </a:ext>
                </a:extLst>
              </a:tr>
              <a:tr h="314447">
                <a:tc>
                  <a:txBody>
                    <a:bodyPr/>
                    <a:lstStyle/>
                    <a:p>
                      <a:r>
                        <a:rPr lang="en-US" dirty="0"/>
                        <a:t>2490048</a:t>
                      </a:r>
                      <a:endParaRPr lang="en-IN" dirty="0"/>
                    </a:p>
                  </a:txBody>
                  <a:tcPr/>
                </a:tc>
                <a:tc>
                  <a:txBody>
                    <a:bodyPr/>
                    <a:lstStyle/>
                    <a:p>
                      <a:r>
                        <a:rPr lang="en-IN" sz="1800" b="0" i="0" kern="1200" dirty="0">
                          <a:solidFill>
                            <a:schemeClr val="dk1"/>
                          </a:solidFill>
                          <a:effectLst/>
                          <a:latin typeface="+mn-lt"/>
                          <a:ea typeface="+mn-ea"/>
                          <a:cs typeface="+mn-cs"/>
                        </a:rPr>
                        <a:t>Kattula Deepthi Priyanka</a:t>
                      </a:r>
                      <a:endParaRPr lang="en-IN" dirty="0"/>
                    </a:p>
                  </a:txBody>
                  <a:tcPr/>
                </a:tc>
                <a:extLst>
                  <a:ext uri="{0D108BD9-81ED-4DB2-BD59-A6C34878D82A}">
                    <a16:rowId xmlns:a16="http://schemas.microsoft.com/office/drawing/2014/main" val="1570243776"/>
                  </a:ext>
                </a:extLst>
              </a:tr>
              <a:tr h="314447">
                <a:tc>
                  <a:txBody>
                    <a:bodyPr/>
                    <a:lstStyle/>
                    <a:p>
                      <a:r>
                        <a:rPr lang="en-US" dirty="0"/>
                        <a:t>2492632</a:t>
                      </a:r>
                      <a:endParaRPr lang="en-IN" dirty="0"/>
                    </a:p>
                  </a:txBody>
                  <a:tcPr/>
                </a:tc>
                <a:tc>
                  <a:txBody>
                    <a:bodyPr/>
                    <a:lstStyle/>
                    <a:p>
                      <a:r>
                        <a:rPr lang="en-IN" sz="1800" b="0" i="0" kern="1200" dirty="0">
                          <a:solidFill>
                            <a:schemeClr val="dk1"/>
                          </a:solidFill>
                          <a:effectLst/>
                          <a:latin typeface="+mn-lt"/>
                          <a:ea typeface="+mn-ea"/>
                          <a:cs typeface="+mn-cs"/>
                        </a:rPr>
                        <a:t>Kavipriya M</a:t>
                      </a:r>
                      <a:endParaRPr lang="en-IN" dirty="0"/>
                    </a:p>
                  </a:txBody>
                  <a:tcPr/>
                </a:tc>
                <a:extLst>
                  <a:ext uri="{0D108BD9-81ED-4DB2-BD59-A6C34878D82A}">
                    <a16:rowId xmlns:a16="http://schemas.microsoft.com/office/drawing/2014/main" val="2619091186"/>
                  </a:ext>
                </a:extLst>
              </a:tr>
              <a:tr h="314447">
                <a:tc>
                  <a:txBody>
                    <a:bodyPr/>
                    <a:lstStyle/>
                    <a:p>
                      <a:endParaRPr lang="en-IN" dirty="0"/>
                    </a:p>
                  </a:txBody>
                  <a:tcPr/>
                </a:tc>
                <a:tc>
                  <a:txBody>
                    <a:bodyPr/>
                    <a:lstStyle/>
                    <a:p>
                      <a:endParaRPr lang="en-IN"/>
                    </a:p>
                  </a:txBody>
                  <a:tcPr/>
                </a:tc>
                <a:extLst>
                  <a:ext uri="{0D108BD9-81ED-4DB2-BD59-A6C34878D82A}">
                    <a16:rowId xmlns:a16="http://schemas.microsoft.com/office/drawing/2014/main" val="2216419477"/>
                  </a:ext>
                </a:extLst>
              </a:tr>
              <a:tr h="314447">
                <a:tc>
                  <a:txBody>
                    <a:bodyPr/>
                    <a:lstStyle/>
                    <a:p>
                      <a:endParaRPr lang="en-IN" dirty="0"/>
                    </a:p>
                  </a:txBody>
                  <a:tcPr/>
                </a:tc>
                <a:tc>
                  <a:txBody>
                    <a:bodyPr/>
                    <a:lstStyle/>
                    <a:p>
                      <a:endParaRPr lang="en-IN" dirty="0"/>
                    </a:p>
                  </a:txBody>
                  <a:tcPr/>
                </a:tc>
                <a:extLst>
                  <a:ext uri="{0D108BD9-81ED-4DB2-BD59-A6C34878D82A}">
                    <a16:rowId xmlns:a16="http://schemas.microsoft.com/office/drawing/2014/main" val="981268932"/>
                  </a:ext>
                </a:extLst>
              </a:tr>
            </a:tbl>
          </a:graphicData>
        </a:graphic>
      </p:graphicFrame>
    </p:spTree>
    <p:extLst>
      <p:ext uri="{BB962C8B-B14F-4D97-AF65-F5344CB8AC3E}">
        <p14:creationId xmlns:p14="http://schemas.microsoft.com/office/powerpoint/2010/main" val="3003195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C50F3-EF25-4675-A1A0-38DED539E971}"/>
              </a:ext>
            </a:extLst>
          </p:cNvPr>
          <p:cNvSpPr>
            <a:spLocks noGrp="1"/>
          </p:cNvSpPr>
          <p:nvPr>
            <p:ph type="title"/>
          </p:nvPr>
        </p:nvSpPr>
        <p:spPr>
          <a:xfrm>
            <a:off x="530087" y="764373"/>
            <a:ext cx="3286539" cy="1293028"/>
          </a:xfrm>
        </p:spPr>
        <p:txBody>
          <a:bodyPr>
            <a:normAutofit/>
          </a:bodyPr>
          <a:lstStyle/>
          <a:p>
            <a:r>
              <a:rPr lang="en-US" sz="2400" dirty="0">
                <a:latin typeface="Arial" panose="020B0604020202020204" pitchFamily="34" charset="0"/>
                <a:cs typeface="Arial" panose="020B0604020202020204" pitchFamily="34" charset="0"/>
              </a:rPr>
              <a:t>Project Scope</a:t>
            </a:r>
            <a:br>
              <a:rPr lang="en-US" sz="2400" dirty="0">
                <a:latin typeface="Arial" panose="020B0604020202020204" pitchFamily="34" charset="0"/>
                <a:cs typeface="Arial" panose="020B0604020202020204" pitchFamily="34" charset="0"/>
              </a:rPr>
            </a:br>
            <a:endParaRPr lang="en-IN" sz="24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CDD7A2E0-D009-47F1-ACF5-1D26F0F9DB00}"/>
              </a:ext>
            </a:extLst>
          </p:cNvPr>
          <p:cNvSpPr>
            <a:spLocks noGrp="1"/>
          </p:cNvSpPr>
          <p:nvPr>
            <p:ph idx="1"/>
          </p:nvPr>
        </p:nvSpPr>
        <p:spPr>
          <a:xfrm>
            <a:off x="685800" y="1709530"/>
            <a:ext cx="10820400" cy="4509155"/>
          </a:xfrm>
        </p:spPr>
        <p:txBody>
          <a:bodyPr/>
          <a:lstStyle/>
          <a:p>
            <a:r>
              <a:rPr lang="en-US" b="1" dirty="0"/>
              <a:t>This project deals with the various functioning in College management process</a:t>
            </a:r>
            <a:r>
              <a:rPr lang="en-US" dirty="0"/>
              <a:t>. The main idea is to implement a proper process to system .</a:t>
            </a:r>
          </a:p>
          <a:p>
            <a:r>
              <a:rPr lang="en-US" dirty="0"/>
              <a:t> In our existing system contains a many operations registration, student search, fees, attendance, exam records, performance of the student </a:t>
            </a:r>
          </a:p>
          <a:p>
            <a:r>
              <a:rPr lang="en-US" dirty="0"/>
              <a:t>It will helpful for teachers and students</a:t>
            </a:r>
          </a:p>
          <a:p>
            <a:pPr marL="0" indent="0">
              <a:buNone/>
            </a:pPr>
            <a:endParaRPr lang="en-IN" dirty="0"/>
          </a:p>
        </p:txBody>
      </p:sp>
    </p:spTree>
    <p:extLst>
      <p:ext uri="{BB962C8B-B14F-4D97-AF65-F5344CB8AC3E}">
        <p14:creationId xmlns:p14="http://schemas.microsoft.com/office/powerpoint/2010/main" val="6930407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411D2-96CA-45D3-8CC3-7E7183005052}"/>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6CBFC6E2-BA32-4C9C-AA55-F6BABCBF7960}"/>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The project entitled as </a:t>
            </a:r>
            <a:r>
              <a:rPr lang="en-US" b="1" dirty="0">
                <a:latin typeface="Times New Roman" panose="02020603050405020304" pitchFamily="18" charset="0"/>
                <a:cs typeface="Times New Roman" panose="02020603050405020304" pitchFamily="18" charset="0"/>
              </a:rPr>
              <a:t>College Management System </a:t>
            </a:r>
            <a:r>
              <a:rPr lang="en-US" dirty="0">
                <a:latin typeface="Times New Roman" panose="02020603050405020304" pitchFamily="18" charset="0"/>
                <a:cs typeface="Times New Roman" panose="02020603050405020304" pitchFamily="18" charset="0"/>
              </a:rPr>
              <a:t>is the system that deals with the issues related to a particular institution. This project is successfully implemented with all the features mentioned in system requirements specification. Awareness and right information about any college is essential for both the development of student as well as faculty. So this serves the right purpose in achieving the desired requirements of both the communities.</a:t>
            </a:r>
            <a:br>
              <a:rPr lang="en-US"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44506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09F7B-A4DA-4E38-B2D0-04EDE179CAD4}"/>
              </a:ext>
            </a:extLst>
          </p:cNvPr>
          <p:cNvSpPr>
            <a:spLocks noGrp="1"/>
          </p:cNvSpPr>
          <p:nvPr>
            <p:ph type="title"/>
          </p:nvPr>
        </p:nvSpPr>
        <p:spPr/>
        <p:txBody>
          <a:bodyPr/>
          <a:lstStyle/>
          <a:p>
            <a:endParaRPr lang="en-IN" dirty="0"/>
          </a:p>
        </p:txBody>
      </p:sp>
      <p:pic>
        <p:nvPicPr>
          <p:cNvPr id="5" name="Content Placeholder 4">
            <a:extLst>
              <a:ext uri="{FF2B5EF4-FFF2-40B4-BE49-F238E27FC236}">
                <a16:creationId xmlns:a16="http://schemas.microsoft.com/office/drawing/2014/main" id="{4B7402FA-B5C2-4C2E-99CE-DAF10F39FA16}"/>
              </a:ext>
            </a:extLst>
          </p:cNvPr>
          <p:cNvPicPr>
            <a:picLocks noGrp="1" noChangeAspect="1"/>
          </p:cNvPicPr>
          <p:nvPr>
            <p:ph idx="1"/>
          </p:nvPr>
        </p:nvPicPr>
        <p:blipFill>
          <a:blip r:embed="rId2"/>
          <a:stretch>
            <a:fillRect/>
          </a:stretch>
        </p:blipFill>
        <p:spPr>
          <a:xfrm>
            <a:off x="1525672" y="2160588"/>
            <a:ext cx="6900693" cy="3881437"/>
          </a:xfrm>
        </p:spPr>
      </p:pic>
    </p:spTree>
    <p:extLst>
      <p:ext uri="{BB962C8B-B14F-4D97-AF65-F5344CB8AC3E}">
        <p14:creationId xmlns:p14="http://schemas.microsoft.com/office/powerpoint/2010/main" val="5262554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BF799-2A25-4889-831A-D515F8E995FC}"/>
              </a:ext>
            </a:extLst>
          </p:cNvPr>
          <p:cNvSpPr>
            <a:spLocks noGrp="1"/>
          </p:cNvSpPr>
          <p:nvPr>
            <p:ph type="title"/>
          </p:nvPr>
        </p:nvSpPr>
        <p:spPr/>
        <p:txBody>
          <a:bodyPr>
            <a:normAutofit/>
          </a:bodyPr>
          <a:lstStyle/>
          <a:p>
            <a:r>
              <a:rPr lang="en-US" sz="2800" b="1" u="sng" dirty="0"/>
              <a:t>INDEX</a:t>
            </a:r>
            <a:endParaRPr lang="en-IN" sz="2800" dirty="0"/>
          </a:p>
        </p:txBody>
      </p:sp>
      <p:sp>
        <p:nvSpPr>
          <p:cNvPr id="3" name="Content Placeholder 2">
            <a:extLst>
              <a:ext uri="{FF2B5EF4-FFF2-40B4-BE49-F238E27FC236}">
                <a16:creationId xmlns:a16="http://schemas.microsoft.com/office/drawing/2014/main" id="{36D45449-C768-47BA-A7F3-A38CCEE2D91F}"/>
              </a:ext>
            </a:extLst>
          </p:cNvPr>
          <p:cNvSpPr>
            <a:spLocks noGrp="1"/>
          </p:cNvSpPr>
          <p:nvPr>
            <p:ph idx="1"/>
          </p:nvPr>
        </p:nvSpPr>
        <p:spPr/>
        <p:txBody>
          <a:bodyPr/>
          <a:lstStyle/>
          <a:p>
            <a:r>
              <a:rPr lang="en-US" dirty="0"/>
              <a:t>Introduction</a:t>
            </a:r>
          </a:p>
          <a:p>
            <a:r>
              <a:rPr lang="en-US" dirty="0"/>
              <a:t>Project Scope</a:t>
            </a:r>
          </a:p>
          <a:p>
            <a:r>
              <a:rPr lang="en-US" dirty="0"/>
              <a:t>Requirement Specification</a:t>
            </a:r>
          </a:p>
          <a:p>
            <a:r>
              <a:rPr lang="en-US" dirty="0"/>
              <a:t>Modules of the system</a:t>
            </a:r>
          </a:p>
          <a:p>
            <a:r>
              <a:rPr lang="en-US" dirty="0"/>
              <a:t>Conclusion</a:t>
            </a:r>
            <a:endParaRPr lang="en-IN" dirty="0"/>
          </a:p>
          <a:p>
            <a:endParaRPr lang="en-IN" dirty="0"/>
          </a:p>
        </p:txBody>
      </p:sp>
    </p:spTree>
    <p:extLst>
      <p:ext uri="{BB962C8B-B14F-4D97-AF65-F5344CB8AC3E}">
        <p14:creationId xmlns:p14="http://schemas.microsoft.com/office/powerpoint/2010/main" val="467264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FA045-B625-4B3F-B272-420E74FEEB95}"/>
              </a:ext>
            </a:extLst>
          </p:cNvPr>
          <p:cNvSpPr>
            <a:spLocks noGrp="1"/>
          </p:cNvSpPr>
          <p:nvPr>
            <p:ph type="title"/>
          </p:nvPr>
        </p:nvSpPr>
        <p:spPr>
          <a:xfrm>
            <a:off x="503583" y="639315"/>
            <a:ext cx="3127514" cy="1255746"/>
          </a:xfrm>
        </p:spPr>
        <p:txBody>
          <a:bodyPr>
            <a:normAutofit/>
          </a:bodyPr>
          <a:lstStyle/>
          <a:p>
            <a:r>
              <a:rPr lang="en-US" sz="2800" b="1" u="sng" dirty="0">
                <a:latin typeface="Arial" panose="020B0604020202020204" pitchFamily="34" charset="0"/>
                <a:cs typeface="Arial" panose="020B0604020202020204" pitchFamily="34" charset="0"/>
              </a:rPr>
              <a:t>introduction </a:t>
            </a:r>
            <a:endParaRPr lang="en-IN" sz="2800" b="1" u="sng"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BDEBF45E-E144-4146-B6F2-D1649AE28FC4}"/>
              </a:ext>
            </a:extLst>
          </p:cNvPr>
          <p:cNvSpPr>
            <a:spLocks noGrp="1"/>
          </p:cNvSpPr>
          <p:nvPr>
            <p:ph idx="1"/>
          </p:nvPr>
        </p:nvSpPr>
        <p:spPr>
          <a:xfrm>
            <a:off x="685800" y="1683026"/>
            <a:ext cx="10820400" cy="4535659"/>
          </a:xfrm>
        </p:spPr>
        <p:txBody>
          <a:bodyPr/>
          <a:lstStyle/>
          <a:p>
            <a:r>
              <a:rPr lang="en-US" dirty="0"/>
              <a:t>College  Management System is the one kind of web application which integrates all the modules and functionalities of college system on a single system that can be handle by the administrative and access by the faculties</a:t>
            </a:r>
          </a:p>
          <a:p>
            <a:r>
              <a:rPr lang="en-US" dirty="0"/>
              <a:t>And students with valid user id and password.</a:t>
            </a:r>
          </a:p>
          <a:p>
            <a:r>
              <a:rPr lang="en-US" dirty="0"/>
              <a:t>It can be helpful such that</a:t>
            </a:r>
          </a:p>
          <a:p>
            <a:r>
              <a:rPr lang="en-US" dirty="0"/>
              <a:t>Records are always updated.</a:t>
            </a:r>
          </a:p>
          <a:p>
            <a:r>
              <a:rPr lang="en-US" dirty="0"/>
              <a:t>Large amount of data regarding college and their modules can be stored.</a:t>
            </a:r>
          </a:p>
          <a:p>
            <a:endParaRPr lang="en-IN" dirty="0"/>
          </a:p>
        </p:txBody>
      </p:sp>
    </p:spTree>
    <p:extLst>
      <p:ext uri="{BB962C8B-B14F-4D97-AF65-F5344CB8AC3E}">
        <p14:creationId xmlns:p14="http://schemas.microsoft.com/office/powerpoint/2010/main" val="1122412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6CEBA-6302-418C-AB1D-11FCFAAA640E}"/>
              </a:ext>
            </a:extLst>
          </p:cNvPr>
          <p:cNvSpPr>
            <a:spLocks noGrp="1"/>
          </p:cNvSpPr>
          <p:nvPr>
            <p:ph type="title"/>
          </p:nvPr>
        </p:nvSpPr>
        <p:spPr>
          <a:xfrm>
            <a:off x="510209" y="901532"/>
            <a:ext cx="1928192" cy="1099546"/>
          </a:xfrm>
        </p:spPr>
        <p:txBody>
          <a:bodyPr>
            <a:normAutofit/>
          </a:bodyPr>
          <a:lstStyle/>
          <a:p>
            <a:r>
              <a:rPr lang="en-US" sz="2400" b="1" u="sng" dirty="0">
                <a:latin typeface="Arial Narrow" panose="020B0606020202030204" pitchFamily="34" charset="0"/>
                <a:cs typeface="Calibri Light" panose="020F0302020204030204" pitchFamily="34" charset="0"/>
              </a:rPr>
              <a:t>Project Scope</a:t>
            </a:r>
            <a:endParaRPr lang="en-IN" sz="2400" b="1" u="sng" dirty="0">
              <a:latin typeface="Arial Narrow" panose="020B0606020202030204" pitchFamily="34" charset="0"/>
              <a:cs typeface="Calibri Light" panose="020F0302020204030204" pitchFamily="34" charset="0"/>
            </a:endParaRPr>
          </a:p>
        </p:txBody>
      </p:sp>
      <p:sp>
        <p:nvSpPr>
          <p:cNvPr id="3" name="Content Placeholder 2">
            <a:extLst>
              <a:ext uri="{FF2B5EF4-FFF2-40B4-BE49-F238E27FC236}">
                <a16:creationId xmlns:a16="http://schemas.microsoft.com/office/drawing/2014/main" id="{1EB1B134-B3FC-4740-B617-3CFF4DCA1257}"/>
              </a:ext>
            </a:extLst>
          </p:cNvPr>
          <p:cNvSpPr>
            <a:spLocks noGrp="1"/>
          </p:cNvSpPr>
          <p:nvPr>
            <p:ph idx="1"/>
          </p:nvPr>
        </p:nvSpPr>
        <p:spPr/>
        <p:txBody>
          <a:bodyPr>
            <a:normAutofit/>
          </a:bodyPr>
          <a:lstStyle/>
          <a:p>
            <a:r>
              <a:rPr lang="en-US" dirty="0"/>
              <a:t>The purpose of developing the collage management system is to automate the manual system to save time and </a:t>
            </a:r>
            <a:r>
              <a:rPr lang="en-US" dirty="0" err="1"/>
              <a:t>expense.make</a:t>
            </a:r>
            <a:r>
              <a:rPr lang="en-US" dirty="0"/>
              <a:t> the work fast and easy .</a:t>
            </a:r>
          </a:p>
          <a:p>
            <a:r>
              <a:rPr lang="en-US" dirty="0"/>
              <a:t>It is more efficient and convenient for the colleges.it reduces the man power or by reducing the paper works needed.</a:t>
            </a:r>
          </a:p>
          <a:p>
            <a:r>
              <a:rPr lang="en-US" dirty="0"/>
              <a:t>Save time</a:t>
            </a:r>
          </a:p>
          <a:p>
            <a:r>
              <a:rPr lang="en-US" dirty="0"/>
              <a:t>Storing and receiving information is easy.</a:t>
            </a:r>
          </a:p>
          <a:p>
            <a:r>
              <a:rPr lang="en-US" dirty="0"/>
              <a:t>Easy searching of college and student information.</a:t>
            </a:r>
          </a:p>
          <a:p>
            <a:endParaRPr lang="en-IN" dirty="0"/>
          </a:p>
        </p:txBody>
      </p:sp>
    </p:spTree>
    <p:extLst>
      <p:ext uri="{BB962C8B-B14F-4D97-AF65-F5344CB8AC3E}">
        <p14:creationId xmlns:p14="http://schemas.microsoft.com/office/powerpoint/2010/main" val="33532450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08240-BF95-4667-9D38-96AD06D49155}"/>
              </a:ext>
            </a:extLst>
          </p:cNvPr>
          <p:cNvSpPr>
            <a:spLocks noGrp="1"/>
          </p:cNvSpPr>
          <p:nvPr>
            <p:ph type="ctrTitle"/>
          </p:nvPr>
        </p:nvSpPr>
        <p:spPr>
          <a:xfrm>
            <a:off x="1507067" y="2404533"/>
            <a:ext cx="7766936" cy="3598701"/>
          </a:xfrm>
        </p:spPr>
        <p:txBody>
          <a:bodyPr/>
          <a:lstStyle/>
          <a:p>
            <a:endParaRPr lang="en-IN" dirty="0"/>
          </a:p>
        </p:txBody>
      </p:sp>
      <p:sp>
        <p:nvSpPr>
          <p:cNvPr id="3" name="Subtitle 2">
            <a:extLst>
              <a:ext uri="{FF2B5EF4-FFF2-40B4-BE49-F238E27FC236}">
                <a16:creationId xmlns:a16="http://schemas.microsoft.com/office/drawing/2014/main" id="{17FEBC36-21E3-475E-853A-2E4C06D25005}"/>
              </a:ext>
            </a:extLst>
          </p:cNvPr>
          <p:cNvSpPr>
            <a:spLocks noGrp="1"/>
          </p:cNvSpPr>
          <p:nvPr>
            <p:ph type="subTitle" idx="1"/>
          </p:nvPr>
        </p:nvSpPr>
        <p:spPr>
          <a:xfrm>
            <a:off x="1507067" y="2729949"/>
            <a:ext cx="4098603" cy="1802294"/>
          </a:xfrm>
        </p:spPr>
        <p:txBody>
          <a:bodyPr/>
          <a:lstStyle/>
          <a:p>
            <a:endParaRPr lang="en-US" dirty="0">
              <a:latin typeface="Arial" panose="020B0604020202020204" pitchFamily="34" charset="0"/>
              <a:cs typeface="Arial" panose="020B0604020202020204" pitchFamily="34" charset="0"/>
            </a:endParaRPr>
          </a:p>
          <a:p>
            <a:r>
              <a:rPr lang="en-US" sz="2800" b="1" u="sng" dirty="0">
                <a:latin typeface="Arial" panose="020B0604020202020204" pitchFamily="34" charset="0"/>
                <a:cs typeface="Arial" panose="020B0604020202020204" pitchFamily="34" charset="0"/>
              </a:rPr>
              <a:t>Software Requirement</a:t>
            </a:r>
          </a:p>
          <a:p>
            <a:endParaRPr lang="en-IN" dirty="0"/>
          </a:p>
        </p:txBody>
      </p:sp>
    </p:spTree>
    <p:extLst>
      <p:ext uri="{BB962C8B-B14F-4D97-AF65-F5344CB8AC3E}">
        <p14:creationId xmlns:p14="http://schemas.microsoft.com/office/powerpoint/2010/main" val="8409690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BFFA5-12A3-4FDC-B164-DF4F99BD9481}"/>
              </a:ext>
            </a:extLst>
          </p:cNvPr>
          <p:cNvSpPr>
            <a:spLocks noGrp="1"/>
          </p:cNvSpPr>
          <p:nvPr>
            <p:ph type="title"/>
          </p:nvPr>
        </p:nvSpPr>
        <p:spPr/>
        <p:txBody>
          <a:bodyPr>
            <a:normAutofit/>
          </a:bodyPr>
          <a:lstStyle/>
          <a:p>
            <a:r>
              <a:rPr lang="en-US" sz="2400" dirty="0">
                <a:solidFill>
                  <a:schemeClr val="tx1"/>
                </a:solidFill>
                <a:latin typeface="Century" panose="02040604050505020304" pitchFamily="18" charset="0"/>
              </a:rPr>
              <a:t>FRONTEND</a:t>
            </a:r>
            <a:endParaRPr lang="en-IN" sz="2400" dirty="0">
              <a:solidFill>
                <a:schemeClr val="tx1"/>
              </a:solidFill>
              <a:latin typeface="Century" panose="02040604050505020304" pitchFamily="18" charset="0"/>
            </a:endParaRPr>
          </a:p>
        </p:txBody>
      </p:sp>
      <p:pic>
        <p:nvPicPr>
          <p:cNvPr id="5" name="Content Placeholder 4">
            <a:extLst>
              <a:ext uri="{FF2B5EF4-FFF2-40B4-BE49-F238E27FC236}">
                <a16:creationId xmlns:a16="http://schemas.microsoft.com/office/drawing/2014/main" id="{8F98581D-DB2A-439F-9AEE-B2B243A6F6B1}"/>
              </a:ext>
            </a:extLst>
          </p:cNvPr>
          <p:cNvPicPr>
            <a:picLocks noGrp="1" noChangeAspect="1"/>
          </p:cNvPicPr>
          <p:nvPr>
            <p:ph idx="1"/>
          </p:nvPr>
        </p:nvPicPr>
        <p:blipFill>
          <a:blip r:embed="rId2"/>
          <a:stretch>
            <a:fillRect/>
          </a:stretch>
        </p:blipFill>
        <p:spPr>
          <a:xfrm>
            <a:off x="2518084" y="1771374"/>
            <a:ext cx="3670682" cy="3881437"/>
          </a:xfrm>
        </p:spPr>
      </p:pic>
    </p:spTree>
    <p:extLst>
      <p:ext uri="{BB962C8B-B14F-4D97-AF65-F5344CB8AC3E}">
        <p14:creationId xmlns:p14="http://schemas.microsoft.com/office/powerpoint/2010/main" val="33027461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3ADE7-79B9-4E06-91F1-5552EBB0507F}"/>
              </a:ext>
            </a:extLst>
          </p:cNvPr>
          <p:cNvSpPr>
            <a:spLocks noGrp="1"/>
          </p:cNvSpPr>
          <p:nvPr>
            <p:ph type="title"/>
          </p:nvPr>
        </p:nvSpPr>
        <p:spPr/>
        <p:txBody>
          <a:bodyPr>
            <a:normAutofit/>
          </a:bodyPr>
          <a:lstStyle/>
          <a:p>
            <a:r>
              <a:rPr lang="en-US" sz="2800" b="1" dirty="0">
                <a:solidFill>
                  <a:schemeClr val="tx2"/>
                </a:solidFill>
                <a:latin typeface="Century" panose="02040604050505020304" pitchFamily="18" charset="0"/>
              </a:rPr>
              <a:t>BACKEND</a:t>
            </a:r>
            <a:endParaRPr lang="en-IN" sz="2800" b="1" dirty="0">
              <a:solidFill>
                <a:schemeClr val="tx2"/>
              </a:solidFill>
              <a:latin typeface="Century" panose="02040604050505020304" pitchFamily="18" charset="0"/>
            </a:endParaRPr>
          </a:p>
        </p:txBody>
      </p:sp>
      <p:sp>
        <p:nvSpPr>
          <p:cNvPr id="3" name="Text Placeholder 2">
            <a:extLst>
              <a:ext uri="{FF2B5EF4-FFF2-40B4-BE49-F238E27FC236}">
                <a16:creationId xmlns:a16="http://schemas.microsoft.com/office/drawing/2014/main" id="{A08A78C4-5DE3-4282-BE8D-BCC1EED74AC5}"/>
              </a:ext>
            </a:extLst>
          </p:cNvPr>
          <p:cNvSpPr>
            <a:spLocks noGrp="1"/>
          </p:cNvSpPr>
          <p:nvPr>
            <p:ph type="body" idx="1"/>
          </p:nvPr>
        </p:nvSpPr>
        <p:spPr>
          <a:xfrm>
            <a:off x="569162" y="1919511"/>
            <a:ext cx="4185623" cy="576262"/>
          </a:xfrm>
        </p:spPr>
        <p:txBody>
          <a:bodyPr/>
          <a:lstStyle/>
          <a:p>
            <a:r>
              <a:rPr lang="en-US" dirty="0" err="1"/>
              <a:t>MySql</a:t>
            </a:r>
            <a:endParaRPr lang="en-IN" dirty="0"/>
          </a:p>
        </p:txBody>
      </p:sp>
      <p:pic>
        <p:nvPicPr>
          <p:cNvPr id="8" name="Content Placeholder 7">
            <a:extLst>
              <a:ext uri="{FF2B5EF4-FFF2-40B4-BE49-F238E27FC236}">
                <a16:creationId xmlns:a16="http://schemas.microsoft.com/office/drawing/2014/main" id="{B4700714-A863-4AEE-95C7-2EB64669FDB0}"/>
              </a:ext>
            </a:extLst>
          </p:cNvPr>
          <p:cNvPicPr>
            <a:picLocks noGrp="1" noChangeAspect="1"/>
          </p:cNvPicPr>
          <p:nvPr>
            <p:ph sz="half" idx="2"/>
          </p:nvPr>
        </p:nvPicPr>
        <p:blipFill>
          <a:blip r:embed="rId2"/>
          <a:stretch>
            <a:fillRect/>
          </a:stretch>
        </p:blipFill>
        <p:spPr>
          <a:xfrm>
            <a:off x="1116012" y="2736850"/>
            <a:ext cx="3305175" cy="3305175"/>
          </a:xfrm>
        </p:spPr>
      </p:pic>
      <p:sp>
        <p:nvSpPr>
          <p:cNvPr id="5" name="Text Placeholder 4">
            <a:extLst>
              <a:ext uri="{FF2B5EF4-FFF2-40B4-BE49-F238E27FC236}">
                <a16:creationId xmlns:a16="http://schemas.microsoft.com/office/drawing/2014/main" id="{0A291220-6A22-43B7-AD08-681E73BE9AB5}"/>
              </a:ext>
            </a:extLst>
          </p:cNvPr>
          <p:cNvSpPr>
            <a:spLocks noGrp="1"/>
          </p:cNvSpPr>
          <p:nvPr>
            <p:ph type="body" sz="quarter" idx="3"/>
          </p:nvPr>
        </p:nvSpPr>
        <p:spPr>
          <a:xfrm>
            <a:off x="5196556" y="1919511"/>
            <a:ext cx="4185618" cy="576262"/>
          </a:xfrm>
        </p:spPr>
        <p:txBody>
          <a:bodyPr/>
          <a:lstStyle/>
          <a:p>
            <a:r>
              <a:rPr lang="en-US" dirty="0"/>
              <a:t>Spring-Boot</a:t>
            </a:r>
            <a:endParaRPr lang="en-IN" dirty="0"/>
          </a:p>
        </p:txBody>
      </p:sp>
      <p:pic>
        <p:nvPicPr>
          <p:cNvPr id="10" name="Content Placeholder 9">
            <a:extLst>
              <a:ext uri="{FF2B5EF4-FFF2-40B4-BE49-F238E27FC236}">
                <a16:creationId xmlns:a16="http://schemas.microsoft.com/office/drawing/2014/main" id="{299BAE0A-D8CC-48EE-9D65-A4ACB8F7DF12}"/>
              </a:ext>
            </a:extLst>
          </p:cNvPr>
          <p:cNvPicPr>
            <a:picLocks noGrp="1" noChangeAspect="1"/>
          </p:cNvPicPr>
          <p:nvPr>
            <p:ph sz="quarter" idx="4"/>
          </p:nvPr>
        </p:nvPicPr>
        <p:blipFill>
          <a:blip r:embed="rId3"/>
          <a:stretch>
            <a:fillRect/>
          </a:stretch>
        </p:blipFill>
        <p:spPr>
          <a:xfrm>
            <a:off x="5087938" y="3387603"/>
            <a:ext cx="4186237" cy="2003669"/>
          </a:xfrm>
        </p:spPr>
      </p:pic>
    </p:spTree>
    <p:extLst>
      <p:ext uri="{BB962C8B-B14F-4D97-AF65-F5344CB8AC3E}">
        <p14:creationId xmlns:p14="http://schemas.microsoft.com/office/powerpoint/2010/main" val="27906183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EC7A1-1FC0-4BEF-AD57-4A90B360D205}"/>
              </a:ext>
            </a:extLst>
          </p:cNvPr>
          <p:cNvSpPr>
            <a:spLocks noGrp="1"/>
          </p:cNvSpPr>
          <p:nvPr>
            <p:ph type="title"/>
          </p:nvPr>
        </p:nvSpPr>
        <p:spPr/>
        <p:txBody>
          <a:bodyPr/>
          <a:lstStyle/>
          <a:p>
            <a:r>
              <a:rPr lang="en-US" dirty="0"/>
              <a:t>Testing Tool</a:t>
            </a:r>
            <a:endParaRPr lang="en-IN" dirty="0"/>
          </a:p>
        </p:txBody>
      </p:sp>
      <p:pic>
        <p:nvPicPr>
          <p:cNvPr id="5" name="Content Placeholder 4">
            <a:extLst>
              <a:ext uri="{FF2B5EF4-FFF2-40B4-BE49-F238E27FC236}">
                <a16:creationId xmlns:a16="http://schemas.microsoft.com/office/drawing/2014/main" id="{24EE9D23-2366-4D2E-B856-19E64C8C1659}"/>
              </a:ext>
            </a:extLst>
          </p:cNvPr>
          <p:cNvPicPr>
            <a:picLocks noGrp="1" noChangeAspect="1"/>
          </p:cNvPicPr>
          <p:nvPr>
            <p:ph idx="1"/>
          </p:nvPr>
        </p:nvPicPr>
        <p:blipFill>
          <a:blip r:embed="rId2"/>
          <a:stretch>
            <a:fillRect/>
          </a:stretch>
        </p:blipFill>
        <p:spPr>
          <a:xfrm>
            <a:off x="1365380" y="2160588"/>
            <a:ext cx="7221278" cy="3881437"/>
          </a:xfrm>
        </p:spPr>
      </p:pic>
    </p:spTree>
    <p:extLst>
      <p:ext uri="{BB962C8B-B14F-4D97-AF65-F5344CB8AC3E}">
        <p14:creationId xmlns:p14="http://schemas.microsoft.com/office/powerpoint/2010/main" val="223845285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887</TotalTime>
  <Words>339</Words>
  <Application>Microsoft Office PowerPoint</Application>
  <PresentationFormat>Widescreen</PresentationFormat>
  <Paragraphs>61</Paragraphs>
  <Slides>22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Arial Narrow</vt:lpstr>
      <vt:lpstr>Century</vt:lpstr>
      <vt:lpstr>Constantia</vt:lpstr>
      <vt:lpstr>Times New Roman</vt:lpstr>
      <vt:lpstr>Trebuchet MS</vt:lpstr>
      <vt:lpstr>Wingdings 3</vt:lpstr>
      <vt:lpstr>Facet</vt:lpstr>
      <vt:lpstr>ERP System For College Management  </vt:lpstr>
      <vt:lpstr>Team Members</vt:lpstr>
      <vt:lpstr>INDEX</vt:lpstr>
      <vt:lpstr>introduction </vt:lpstr>
      <vt:lpstr>Project Scope</vt:lpstr>
      <vt:lpstr>PowerPoint Presentation</vt:lpstr>
      <vt:lpstr>FRONTEND</vt:lpstr>
      <vt:lpstr>BACKEND</vt:lpstr>
      <vt:lpstr>Testing Tool</vt:lpstr>
      <vt:lpstr>DFD(DATA FLOW DIAGRAM)</vt:lpstr>
      <vt:lpstr>DFD(ADMIN)</vt:lpstr>
      <vt:lpstr>DFD(Library)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Project Scope </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College Management system</dc:title>
  <dc:creator>Samarth</dc:creator>
  <cp:lastModifiedBy>Samarth</cp:lastModifiedBy>
  <cp:revision>31</cp:revision>
  <dcterms:created xsi:type="dcterms:W3CDTF">2022-04-17T08:34:28Z</dcterms:created>
  <dcterms:modified xsi:type="dcterms:W3CDTF">2022-04-18T12:32:52Z</dcterms:modified>
</cp:coreProperties>
</file>