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media/image33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7.jpeg" ContentType="image/jpeg"/>
  <Override PartName="/ppt/media/image8.jpeg" ContentType="image/jpeg"/>
  <Override PartName="/ppt/media/image11.png" ContentType="image/png"/>
  <Override PartName="/ppt/media/image13.png" ContentType="image/png"/>
  <Override PartName="/ppt/media/image14.jpeg" ContentType="image/jpeg"/>
  <Override PartName="/ppt/media/image10.jpeg" ContentType="image/jpeg"/>
  <Override PartName="/ppt/media/image12.jpeg" ContentType="image/jpeg"/>
  <Override PartName="/ppt/media/image15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10152062" cy="7596187"/>
  <p:notesSz cx="7596187" cy="1015206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move the slide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SG" sz="2000" spc="-1" strike="noStrike">
                <a:latin typeface="Arial"/>
              </a:rPr>
              <a:t>Click to edit the notes format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SG" sz="1400" spc="-1" strike="noStrike">
                <a:latin typeface="Times New Roman"/>
              </a:rPr>
              <a:t>&lt;header&gt;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00021BE-89F2-4592-84AC-A7301004DD7D}" type="slidenum">
              <a:rPr b="0" lang="en-SG" sz="1400" spc="-1" strike="noStrike">
                <a:latin typeface="Times New Roman"/>
              </a:rPr>
              <a:t>&lt;number&gt;</a:t>
            </a:fld>
            <a:endParaRPr b="0" lang="en-S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508040" y="1268280"/>
            <a:ext cx="4580280" cy="3426480"/>
          </a:xfrm>
          <a:prstGeom prst="rect">
            <a:avLst/>
          </a:prstGeom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60320" y="4886280"/>
            <a:ext cx="6075720" cy="3996360"/>
          </a:xfrm>
          <a:prstGeom prst="rect">
            <a:avLst/>
          </a:prstGeom>
        </p:spPr>
        <p:txBody>
          <a:bodyPr lIns="0" rIns="0" tIns="0" bIns="0"/>
          <a:p>
            <a:endParaRPr b="0" lang="en-SG" sz="20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4302000" y="9642600"/>
            <a:ext cx="329148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A26539-C848-4EFB-8EC8-237C1A0707D8}" type="slidenum">
              <a:rPr b="0" lang="en-SG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SG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967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855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967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855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967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855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967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855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967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855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967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855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967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855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967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855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5967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6855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5967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6855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5967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6855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5967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66855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311960"/>
            <a:ext cx="10150920" cy="2800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150920" cy="2800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3" descr=""/>
          <p:cNvPicPr/>
          <p:nvPr/>
        </p:nvPicPr>
        <p:blipFill>
          <a:blip r:embed="rId2"/>
          <a:stretch/>
        </p:blipFill>
        <p:spPr>
          <a:xfrm>
            <a:off x="8174160" y="423720"/>
            <a:ext cx="1708560" cy="4021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</a:t>
            </a:r>
            <a:r>
              <a:rPr b="0" lang="en-SG" sz="4400" spc="-1" strike="noStrike">
                <a:latin typeface="Arial"/>
              </a:rPr>
              <a:t>the title text </a:t>
            </a:r>
            <a:r>
              <a:rPr b="0" lang="en-SG" sz="4400" spc="-1" strike="noStrike">
                <a:latin typeface="Arial"/>
              </a:rPr>
              <a:t>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7311960"/>
            <a:ext cx="10150920" cy="2800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0150920" cy="2800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3" descr=""/>
          <p:cNvPicPr/>
          <p:nvPr/>
        </p:nvPicPr>
        <p:blipFill>
          <a:blip r:embed="rId2"/>
          <a:stretch/>
        </p:blipFill>
        <p:spPr>
          <a:xfrm>
            <a:off x="8174160" y="423720"/>
            <a:ext cx="1708560" cy="40212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7311960"/>
            <a:ext cx="10150920" cy="2800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0150920" cy="2800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8174160" y="423720"/>
            <a:ext cx="1708560" cy="402120"/>
          </a:xfrm>
          <a:prstGeom prst="rect">
            <a:avLst/>
          </a:prstGeom>
          <a:ln>
            <a:noFill/>
          </a:ln>
        </p:spPr>
      </p:pic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7311960"/>
            <a:ext cx="10150920" cy="2800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0" y="0"/>
            <a:ext cx="10150920" cy="2800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Picture 3" descr=""/>
          <p:cNvPicPr/>
          <p:nvPr/>
        </p:nvPicPr>
        <p:blipFill>
          <a:blip r:embed="rId2"/>
          <a:stretch/>
        </p:blipFill>
        <p:spPr>
          <a:xfrm>
            <a:off x="8174160" y="423720"/>
            <a:ext cx="1708560" cy="40212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7311960"/>
            <a:ext cx="10150920" cy="2800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0" y="0"/>
            <a:ext cx="10150920" cy="2800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Picture 3" descr=""/>
          <p:cNvPicPr/>
          <p:nvPr/>
        </p:nvPicPr>
        <p:blipFill>
          <a:blip r:embed="rId2"/>
          <a:stretch/>
        </p:blipFill>
        <p:spPr>
          <a:xfrm>
            <a:off x="8174160" y="423720"/>
            <a:ext cx="1708560" cy="402120"/>
          </a:xfrm>
          <a:prstGeom prst="rect">
            <a:avLst/>
          </a:prstGeom>
          <a:ln>
            <a:noFill/>
          </a:ln>
        </p:spPr>
      </p:pic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7311960"/>
            <a:ext cx="10150920" cy="2800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0" y="0"/>
            <a:ext cx="10150920" cy="2800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Picture 3" descr=""/>
          <p:cNvPicPr/>
          <p:nvPr/>
        </p:nvPicPr>
        <p:blipFill>
          <a:blip r:embed="rId2"/>
          <a:stretch/>
        </p:blipFill>
        <p:spPr>
          <a:xfrm>
            <a:off x="8174160" y="423720"/>
            <a:ext cx="1708560" cy="402120"/>
          </a:xfrm>
          <a:prstGeom prst="rect">
            <a:avLst/>
          </a:prstGeom>
          <a:ln>
            <a:noFill/>
          </a:ln>
        </p:spPr>
      </p:pic>
      <p:sp>
        <p:nvSpPr>
          <p:cNvPr id="208" name="PlaceHolder 3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505320" y="7016760"/>
            <a:ext cx="321372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ctr"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0" y="0"/>
            <a:ext cx="10150920" cy="548532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792000" y="1447920"/>
            <a:ext cx="857952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999"/>
              </a:spcBef>
            </a:pPr>
            <a:r>
              <a:rPr b="0" lang="en-SG" sz="6000" spc="-1" strike="noStrike">
                <a:solidFill>
                  <a:srgbClr val="1a1a4d"/>
                </a:solidFill>
                <a:latin typeface="Times New Roman"/>
                <a:ea typeface="DejaVu Sans"/>
              </a:rPr>
              <a:t>Python Programming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0" y="7315200"/>
            <a:ext cx="10150920" cy="2800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Picture 13" descr=""/>
          <p:cNvPicPr/>
          <p:nvPr/>
        </p:nvPicPr>
        <p:blipFill>
          <a:blip r:embed="rId1"/>
          <a:stretch/>
        </p:blipFill>
        <p:spPr>
          <a:xfrm>
            <a:off x="2484360" y="5562720"/>
            <a:ext cx="4720320" cy="1675440"/>
          </a:xfrm>
          <a:prstGeom prst="rect">
            <a:avLst/>
          </a:prstGeom>
          <a:ln>
            <a:noFill/>
          </a:ln>
        </p:spPr>
      </p:pic>
      <p:sp>
        <p:nvSpPr>
          <p:cNvPr id="257" name="CustomShape 5"/>
          <p:cNvSpPr/>
          <p:nvPr/>
        </p:nvSpPr>
        <p:spPr>
          <a:xfrm>
            <a:off x="1403280" y="3808440"/>
            <a:ext cx="76816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algn="ctr">
              <a:lnSpc>
                <a:spcPct val="100000"/>
              </a:lnSpc>
            </a:pPr>
            <a:r>
              <a:rPr b="0" lang="en-SG" sz="2800" spc="-1" strike="noStrike">
                <a:solidFill>
                  <a:srgbClr val="1a1a4d"/>
                </a:solidFill>
                <a:latin typeface="Calibri"/>
                <a:ea typeface="DejaVu Sans"/>
              </a:rPr>
              <a:t>Practice Sheets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3319920" y="4408200"/>
            <a:ext cx="38484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1a1a4d"/>
                </a:solidFill>
                <a:latin typeface="Calibri"/>
                <a:ea typeface="DejaVu Sans"/>
              </a:rPr>
              <a:t>Generic - Spring 2022 – V. 1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1: Logistic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B05F7B39-F96B-4546-96C4-0202B3DDA689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1371600" y="2011680"/>
            <a:ext cx="7067160" cy="46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1: Logistic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B405C2FE-77EF-42F7-A052-777DEA0B5C4A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rcRect l="0" t="0" r="0" b="6143"/>
          <a:stretch/>
        </p:blipFill>
        <p:spPr>
          <a:xfrm>
            <a:off x="1463040" y="2011680"/>
            <a:ext cx="708624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1: Logistic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015D37D4-4211-4135-8986-0B11955DEB3A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2010600" y="1476000"/>
            <a:ext cx="5578920" cy="579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1: Logistic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13A7B2AC-D59B-40CA-9098-BBB147AAAAFB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1402560" y="1737360"/>
            <a:ext cx="7009920" cy="533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2: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40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Open 2.17-Mini-Project Regression notebook</a:t>
            </a:r>
            <a:endParaRPr b="0" lang="en-SG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40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Complete and run it</a:t>
            </a:r>
            <a:endParaRPr b="0" lang="en-SG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40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Report the results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SG" sz="24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86B67DF8-5B8C-4B42-AC74-70F793B0DA66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2: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6E1CE5EE-74B9-46C5-B9CC-3FD3C68EBE4D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2: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A7A18767-4140-4BAD-AB72-A5C6A646426A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1645920" y="1280160"/>
            <a:ext cx="6301080" cy="585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2: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F5AA53FB-9BEA-439F-BAA9-6E2289D3A3CD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1154880" y="1920240"/>
            <a:ext cx="7440480" cy="475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2: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70EA0434-EE5B-4B1E-95FC-E2A8EDDCA5C6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1531800" y="1457640"/>
            <a:ext cx="6332040" cy="567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2: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D79BF28F-8C79-4A40-A7AC-C021597AF6A5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1530000" y="2377440"/>
            <a:ext cx="6791040" cy="298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33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Practice 1:</a:t>
            </a:r>
            <a:endParaRPr b="0" lang="en-SG" sz="333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SG" sz="2400" spc="-1" strike="noStrike">
                <a:solidFill>
                  <a:srgbClr val="404040"/>
                </a:solidFill>
                <a:latin typeface="Times New Roman"/>
                <a:ea typeface="Calibri"/>
              </a:rPr>
              <a:t>1- Develop a Python program to print the multiplications table from 1x1 to 10x10. Consider a nice tabular format, possibly with separators. 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SG" sz="2400" spc="-1" strike="noStrike">
                <a:solidFill>
                  <a:srgbClr val="404040"/>
                </a:solidFill>
                <a:latin typeface="Times New Roman"/>
                <a:ea typeface="Calibri"/>
              </a:rPr>
              <a:t>2- Write a Python program that reads 3 numbers from the keyboard and checks if they can be sides of a rectangular triangle or not. (a** == b**+c**) ?? 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SG" sz="2400" spc="-1" strike="noStrike">
                <a:solidFill>
                  <a:srgbClr val="404040"/>
                </a:solidFill>
                <a:latin typeface="Times New Roman"/>
                <a:ea typeface="Calibri"/>
              </a:rPr>
              <a:t>Your program should show the result by printing appropriate messages. 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SG" sz="2400" spc="-1" strike="noStrike">
                <a:solidFill>
                  <a:srgbClr val="404040"/>
                </a:solidFill>
                <a:latin typeface="Times New Roman"/>
                <a:ea typeface="Calibri"/>
              </a:rPr>
              <a:t> 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EA01DFEF-A157-4FF7-A3E9-F0EE3DC2018B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263" name="Picture 6" descr=""/>
          <p:cNvPicPr/>
          <p:nvPr/>
        </p:nvPicPr>
        <p:blipFill>
          <a:blip r:embed="rId1"/>
          <a:stretch/>
        </p:blipFill>
        <p:spPr>
          <a:xfrm>
            <a:off x="698040" y="6050520"/>
            <a:ext cx="1712160" cy="183960"/>
          </a:xfrm>
          <a:prstGeom prst="rect">
            <a:avLst/>
          </a:prstGeom>
          <a:ln>
            <a:noFill/>
          </a:ln>
        </p:spPr>
      </p:pic>
      <p:pic>
        <p:nvPicPr>
          <p:cNvPr id="264" name="Content Placeholder 6" descr=""/>
          <p:cNvPicPr/>
          <p:nvPr/>
        </p:nvPicPr>
        <p:blipFill>
          <a:blip r:embed="rId2"/>
          <a:stretch/>
        </p:blipFill>
        <p:spPr>
          <a:xfrm>
            <a:off x="312840" y="6297840"/>
            <a:ext cx="2482560" cy="5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2: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785CC1B9-B427-4D91-B363-CB662E5F5703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1730160" y="1280160"/>
            <a:ext cx="5676480" cy="580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2: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0691BD08-2C5C-40CF-964D-BC3FF9AD2039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2103120" y="1220400"/>
            <a:ext cx="5136480" cy="563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2: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8D413444-0478-4924-A8F3-B0764A9D7D53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1433880" y="1366920"/>
            <a:ext cx="6795720" cy="57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Final Practice: Solve 2nd order equation ax^2+bx+c=0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B828EF01-60A8-48E6-BF0B-06AACEB6F76B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 rot="21591000">
            <a:off x="1012680" y="1728720"/>
            <a:ext cx="8215560" cy="530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Final Practice: Solve 2nd order equation ax^2+bx+c=0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E95710EE-9E8F-48AA-94CB-D87AD3E28662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731520" y="1280160"/>
            <a:ext cx="7722360" cy="174996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1280880" y="2962080"/>
            <a:ext cx="6308640" cy="407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Final Practice: Solve 2nd order equation ax^2+bx+c=0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D24D4BBB-AA56-4ED2-91DC-4DC2996FC9E9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944640" y="1501920"/>
            <a:ext cx="7010640" cy="56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Picture 3" descr=""/>
          <p:cNvPicPr/>
          <p:nvPr/>
        </p:nvPicPr>
        <p:blipFill>
          <a:blip r:embed="rId1"/>
          <a:stretch/>
        </p:blipFill>
        <p:spPr>
          <a:xfrm>
            <a:off x="366480" y="902520"/>
            <a:ext cx="9418320" cy="6239160"/>
          </a:xfrm>
          <a:prstGeom prst="rect">
            <a:avLst/>
          </a:prstGeom>
          <a:ln>
            <a:noFill/>
          </a:ln>
        </p:spPr>
      </p:pic>
      <p:sp>
        <p:nvSpPr>
          <p:cNvPr id="373" name="CustomShape 1"/>
          <p:cNvSpPr/>
          <p:nvPr/>
        </p:nvSpPr>
        <p:spPr>
          <a:xfrm>
            <a:off x="7696080" y="7016760"/>
            <a:ext cx="211356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BF0A91C0-4B7F-470E-BA47-11CFEB6B04E2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37320" y="1563840"/>
            <a:ext cx="4082040" cy="5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SG" sz="3130" spc="-1" strike="noStrike">
                <a:solidFill>
                  <a:srgbClr val="000000"/>
                </a:solidFill>
                <a:latin typeface="comic"/>
                <a:ea typeface="DejaVu Sans"/>
              </a:rPr>
              <a:t>This is The End …</a:t>
            </a:r>
            <a:endParaRPr b="0" lang="en-SG" sz="313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11280" y="914400"/>
            <a:ext cx="72363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500" spc="-1" strike="noStrike">
                <a:solidFill>
                  <a:srgbClr val="ff6600"/>
                </a:solidFill>
                <a:latin typeface="Calibri"/>
                <a:ea typeface="Calibri"/>
              </a:rPr>
              <a:t>PRACTICE 1:</a:t>
            </a:r>
            <a:endParaRPr b="0" lang="en-SG" sz="3500" spc="-1" strike="noStrike">
              <a:latin typeface="Arial"/>
            </a:endParaRPr>
          </a:p>
        </p:txBody>
      </p:sp>
      <p:pic>
        <p:nvPicPr>
          <p:cNvPr id="266" name="Picture 4" descr=""/>
          <p:cNvPicPr/>
          <p:nvPr/>
        </p:nvPicPr>
        <p:blipFill>
          <a:blip r:embed="rId1"/>
          <a:stretch/>
        </p:blipFill>
        <p:spPr>
          <a:xfrm>
            <a:off x="698040" y="6050520"/>
            <a:ext cx="1712160" cy="18396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1188720" y="2011680"/>
            <a:ext cx="7771320" cy="45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11280" y="914400"/>
            <a:ext cx="72363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500" spc="-1" strike="noStrike">
                <a:solidFill>
                  <a:srgbClr val="ff6600"/>
                </a:solidFill>
                <a:latin typeface="Calibri"/>
                <a:ea typeface="Calibri"/>
              </a:rPr>
              <a:t>PRACTICE 1:</a:t>
            </a:r>
            <a:endParaRPr b="0" lang="en-SG" sz="3500" spc="-1" strike="noStrike">
              <a:latin typeface="Arial"/>
            </a:endParaRPr>
          </a:p>
        </p:txBody>
      </p:sp>
      <p:pic>
        <p:nvPicPr>
          <p:cNvPr id="269" name="Picture 4" descr=""/>
          <p:cNvPicPr/>
          <p:nvPr/>
        </p:nvPicPr>
        <p:blipFill>
          <a:blip r:embed="rId1"/>
          <a:stretch/>
        </p:blipFill>
        <p:spPr>
          <a:xfrm>
            <a:off x="698040" y="6050520"/>
            <a:ext cx="1712160" cy="18396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1122480" y="1905480"/>
            <a:ext cx="7837920" cy="495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6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Practice 2: DATA Files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F9AD9A7E-6E8A-46EA-A30F-BE1F2FAA1024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Picture 9" descr=""/>
          <p:cNvPicPr/>
          <p:nvPr/>
        </p:nvPicPr>
        <p:blipFill>
          <a:blip r:embed="rId1"/>
          <a:stretch/>
        </p:blipFill>
        <p:spPr>
          <a:xfrm>
            <a:off x="698040" y="6050520"/>
            <a:ext cx="1712160" cy="183960"/>
          </a:xfrm>
          <a:prstGeom prst="rect">
            <a:avLst/>
          </a:prstGeom>
          <a:ln>
            <a:noFill/>
          </a:ln>
        </p:spPr>
      </p:pic>
      <p:sp>
        <p:nvSpPr>
          <p:cNvPr id="275" name="CustomShape 4"/>
          <p:cNvSpPr/>
          <p:nvPr/>
        </p:nvSpPr>
        <p:spPr>
          <a:xfrm>
            <a:off x="299160" y="177912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marL="343080" indent="-34200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Open and read the contents of the </a:t>
            </a:r>
            <a:r>
              <a:rPr b="0" lang="en-SG" sz="2330" spc="-1" strike="noStrike">
                <a:solidFill>
                  <a:srgbClr val="0070c0"/>
                </a:solidFill>
                <a:latin typeface="Frutiger LT 55 Roman"/>
                <a:ea typeface="Calibri"/>
              </a:rPr>
              <a:t>resale.csv </a:t>
            </a: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data file.</a:t>
            </a:r>
            <a:endParaRPr b="0" lang="en-SG" sz="233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Find and print the most expensive flat</a:t>
            </a:r>
            <a:endParaRPr b="0" lang="en-SG" sz="233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Find and print the cheapest flat</a:t>
            </a:r>
            <a:endParaRPr b="0" lang="en-SG" sz="233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Find and print the average and variance of the flat’s prices. </a:t>
            </a:r>
            <a:endParaRPr b="0" lang="en-SG" sz="233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How many flats are in the WOODLANDS?</a:t>
            </a:r>
            <a:endParaRPr b="0" lang="en-SG" sz="23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b="0" lang="en-SG" sz="23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b="0" lang="en-SG" sz="233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6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Practice 2: DATA Files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4CA93FB3-6502-4B28-8690-6F2888A484C5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9" name="Picture 9" descr=""/>
          <p:cNvPicPr/>
          <p:nvPr/>
        </p:nvPicPr>
        <p:blipFill>
          <a:blip r:embed="rId1"/>
          <a:stretch/>
        </p:blipFill>
        <p:spPr>
          <a:xfrm>
            <a:off x="698040" y="6050520"/>
            <a:ext cx="1712160" cy="183960"/>
          </a:xfrm>
          <a:prstGeom prst="rect">
            <a:avLst/>
          </a:prstGeom>
          <a:ln>
            <a:noFill/>
          </a:ln>
        </p:spPr>
      </p:pic>
      <p:sp>
        <p:nvSpPr>
          <p:cNvPr id="280" name="CustomShape 4"/>
          <p:cNvSpPr/>
          <p:nvPr/>
        </p:nvSpPr>
        <p:spPr>
          <a:xfrm>
            <a:off x="299160" y="177912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2137320" y="1245240"/>
            <a:ext cx="5376600" cy="579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6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Practice 3: Visualization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marL="343080" indent="-34200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Open and read the contents of the </a:t>
            </a:r>
            <a:r>
              <a:rPr b="0" lang="en-SG" sz="2330" spc="-1" strike="noStrike">
                <a:solidFill>
                  <a:srgbClr val="0070c0"/>
                </a:solidFill>
                <a:latin typeface="Frutiger LT 55 Roman"/>
                <a:ea typeface="Calibri"/>
              </a:rPr>
              <a:t>resale.csv </a:t>
            </a: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data file.</a:t>
            </a:r>
            <a:endParaRPr b="0" lang="en-SG" sz="233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Separate WOODLANDS flats.</a:t>
            </a:r>
            <a:endParaRPr b="0" lang="en-SG" sz="233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Depict the line chart of WOODLANDS flat’s prices. </a:t>
            </a:r>
            <a:endParaRPr b="0" lang="en-SG" sz="233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Depict the scatter plot of WOODLANDS flat’s prices. </a:t>
            </a:r>
            <a:endParaRPr b="0" lang="en-SG" sz="23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b="0" lang="en-SG" sz="23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b="0" lang="en-SG" sz="233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6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Practice 3: Visualization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FB719900-50C6-4DF9-9DC8-B20987362BC8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2134080" y="1188720"/>
            <a:ext cx="5181480" cy="608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45400" y="253440"/>
            <a:ext cx="73530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1: Logistic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45400" y="2216160"/>
            <a:ext cx="9135720" cy="44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40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Open 2.15-Mini-Project Logistic Regression notebook.</a:t>
            </a:r>
            <a:endParaRPr b="0" lang="en-SG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40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Complete and run it</a:t>
            </a:r>
            <a:endParaRPr b="0" lang="en-SG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40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Report the results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552960" y="6800760"/>
            <a:ext cx="862812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"/>
          <p:cNvSpPr/>
          <p:nvPr/>
        </p:nvSpPr>
        <p:spPr>
          <a:xfrm>
            <a:off x="7485480" y="7337880"/>
            <a:ext cx="23677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D8B07FE1-E244-4EB5-A5D9-668EB07A4AE4}" type="slidenum">
              <a:rPr b="0" lang="en-SG" sz="1000" spc="-1" strike="noStrike">
                <a:solidFill>
                  <a:srgbClr val="ffc000"/>
                </a:solidFill>
                <a:latin typeface="Calibri"/>
                <a:ea typeface="DejaVu Sans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Application>LibreOffice/6.0.7.3$Linux_X86_64 LibreOffice_project/00m0$Build-3</Application>
  <Words>253</Words>
  <Paragraphs>45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2001-10-04T11:39:11Z</dcterms:created>
  <dc:creator>PowerPC</dc:creator>
  <dc:description/>
  <dc:language>en-SG</dc:language>
  <cp:lastModifiedBy/>
  <cp:lastPrinted>2002-11-20T02:08:40Z</cp:lastPrinted>
  <dcterms:modified xsi:type="dcterms:W3CDTF">2022-09-15T17:34:34Z</dcterms:modified>
  <cp:revision>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