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7.jpeg" ContentType="image/jpeg"/>
  <Override PartName="/ppt/media/image8.jpeg" ContentType="image/jpeg"/>
  <Override PartName="/ppt/media/image11.png" ContentType="image/png"/>
  <Override PartName="/ppt/media/image13.png" ContentType="image/png"/>
  <Override PartName="/ppt/media/image19.jpeg" ContentType="image/jpeg"/>
  <Override PartName="/ppt/media/image14.jpeg" ContentType="image/jpeg"/>
  <Override PartName="/ppt/media/image10.jpeg" ContentType="image/jpeg"/>
  <Override PartName="/ppt/media/image12.jpeg" ContentType="image/jpeg"/>
  <Override PartName="/ppt/media/image15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0152062" cy="7596187"/>
  <p:notesSz cx="7596187" cy="1015206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move the slide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SG" sz="2000" spc="-1" strike="noStrike">
                <a:latin typeface="Arial"/>
              </a:rPr>
              <a:t>Click to edit the notes format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SG" sz="1400" spc="-1" strike="noStrike">
                <a:latin typeface="Times New Roman"/>
              </a:rPr>
              <a:t>&lt;header&gt;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SG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2B7358F-6A2F-49F4-AF9B-53B0F833BC68}" type="slidenum">
              <a:rPr b="0" lang="en-SG" sz="1400" spc="-1" strike="noStrike">
                <a:latin typeface="Times New Roman"/>
              </a:rPr>
              <a:t>&lt;number&gt;</a:t>
            </a:fld>
            <a:endParaRPr b="0" lang="en-S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508040" y="1268280"/>
            <a:ext cx="4580640" cy="342684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60320" y="4886280"/>
            <a:ext cx="6076080" cy="3996720"/>
          </a:xfrm>
          <a:prstGeom prst="rect">
            <a:avLst/>
          </a:prstGeom>
        </p:spPr>
        <p:txBody>
          <a:bodyPr lIns="0" rIns="0" tIns="0" bIns="0"/>
          <a:p>
            <a:endParaRPr b="0" lang="en-SG" sz="20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4302000" y="9642600"/>
            <a:ext cx="329184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4BAC69-A7F2-4D84-86AC-6B3C71B50E5D}" type="slidenum">
              <a:rPr b="0" lang="en-SG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SG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507600" y="302760"/>
            <a:ext cx="9136440" cy="587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5967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685560" y="177732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0760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5967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685560" y="4078800"/>
            <a:ext cx="294156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89040" y="407880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760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89040" y="1777320"/>
            <a:ext cx="44582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7600" y="4078800"/>
            <a:ext cx="9136440" cy="210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31196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920" cy="40248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</a:t>
            </a:r>
            <a:r>
              <a:rPr b="0" lang="en-SG" sz="4400" spc="-1" strike="noStrike">
                <a:latin typeface="Arial"/>
              </a:rPr>
              <a:t>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731196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920" cy="40248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731196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920" cy="402480"/>
          </a:xfrm>
          <a:prstGeom prst="rect">
            <a:avLst/>
          </a:prstGeom>
          <a:ln>
            <a:noFill/>
          </a:ln>
        </p:spPr>
      </p:pic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31196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0" y="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920" cy="40248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731196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0" y="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920" cy="402480"/>
          </a:xfrm>
          <a:prstGeom prst="rect">
            <a:avLst/>
          </a:prstGeom>
          <a:ln>
            <a:noFill/>
          </a:ln>
        </p:spPr>
      </p:pic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731196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0" y="0"/>
            <a:ext cx="10151280" cy="28044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3" descr=""/>
          <p:cNvPicPr/>
          <p:nvPr/>
        </p:nvPicPr>
        <p:blipFill>
          <a:blip r:embed="rId2"/>
          <a:stretch/>
        </p:blipFill>
        <p:spPr>
          <a:xfrm>
            <a:off x="8174160" y="423720"/>
            <a:ext cx="1708920" cy="402480"/>
          </a:xfrm>
          <a:prstGeom prst="rect">
            <a:avLst/>
          </a:prstGeom>
          <a:ln>
            <a:noFill/>
          </a:ln>
        </p:spPr>
      </p:pic>
      <p:sp>
        <p:nvSpPr>
          <p:cNvPr id="208" name="PlaceHolder 3"/>
          <p:cNvSpPr>
            <a:spLocks noGrp="1"/>
          </p:cNvSpPr>
          <p:nvPr>
            <p:ph type="title"/>
          </p:nvPr>
        </p:nvSpPr>
        <p:spPr>
          <a:xfrm>
            <a:off x="507600" y="302760"/>
            <a:ext cx="9136440" cy="126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07600" y="1777320"/>
            <a:ext cx="9136440" cy="440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505320" y="7016760"/>
            <a:ext cx="321408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ctr"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0" y="0"/>
            <a:ext cx="10151280" cy="54856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792000" y="1447920"/>
            <a:ext cx="85798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999"/>
              </a:spcBef>
            </a:pPr>
            <a:r>
              <a:rPr b="0" lang="en-SG" sz="6000" spc="-1" strike="noStrike">
                <a:solidFill>
                  <a:srgbClr val="1a1a4d"/>
                </a:solidFill>
                <a:latin typeface="Times New Roman"/>
                <a:ea typeface="DejaVu Sans"/>
              </a:rPr>
              <a:t>Python Programming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0" y="7315200"/>
            <a:ext cx="10151280" cy="2804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Picture 13" descr=""/>
          <p:cNvPicPr/>
          <p:nvPr/>
        </p:nvPicPr>
        <p:blipFill>
          <a:blip r:embed="rId1"/>
          <a:stretch/>
        </p:blipFill>
        <p:spPr>
          <a:xfrm>
            <a:off x="2484360" y="5562720"/>
            <a:ext cx="4720680" cy="1675800"/>
          </a:xfrm>
          <a:prstGeom prst="rect">
            <a:avLst/>
          </a:prstGeom>
          <a:ln>
            <a:noFill/>
          </a:ln>
        </p:spPr>
      </p:pic>
      <p:sp>
        <p:nvSpPr>
          <p:cNvPr id="257" name="CustomShape 5"/>
          <p:cNvSpPr/>
          <p:nvPr/>
        </p:nvSpPr>
        <p:spPr>
          <a:xfrm>
            <a:off x="1403280" y="3808440"/>
            <a:ext cx="768204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1a1a4d"/>
                </a:solidFill>
                <a:latin typeface="Calibri"/>
                <a:ea typeface="DejaVu Sans"/>
              </a:rPr>
              <a:t>Practice Sheets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3319920" y="4408200"/>
            <a:ext cx="384876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1a1a4d"/>
                </a:solidFill>
                <a:latin typeface="Calibri"/>
                <a:ea typeface="DejaVu Sans"/>
              </a:rPr>
              <a:t>Generic - Spring 2022 – V. 1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45400" y="253440"/>
            <a:ext cx="73533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1: Logistic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45400" y="2216160"/>
            <a:ext cx="913608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552960" y="6800760"/>
            <a:ext cx="8628480" cy="4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"/>
          <p:cNvSpPr/>
          <p:nvPr/>
        </p:nvSpPr>
        <p:spPr>
          <a:xfrm>
            <a:off x="7485480" y="7337880"/>
            <a:ext cx="236808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01026663-41D0-4846-A5F6-D6988D5F28DE}" type="slidenum">
              <a:rPr b="0" lang="en-SG" sz="1000" spc="-1" strike="noStrike">
                <a:solidFill>
                  <a:srgbClr val="ffc000"/>
                </a:solidFill>
                <a:latin typeface="Calibri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45400" y="253440"/>
            <a:ext cx="73533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2: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45400" y="2216160"/>
            <a:ext cx="913608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Open 2.17-Mini-Project Regression notebook</a:t>
            </a:r>
            <a:endParaRPr b="0" lang="en-SG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Complete and run it</a:t>
            </a:r>
            <a:endParaRPr b="0" lang="en-SG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Report the results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SG" sz="24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552960" y="6800760"/>
            <a:ext cx="8628480" cy="4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4"/>
          <p:cNvSpPr/>
          <p:nvPr/>
        </p:nvSpPr>
        <p:spPr>
          <a:xfrm>
            <a:off x="7485480" y="7337880"/>
            <a:ext cx="236808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A4921DA9-6133-451A-8534-49D4F41AF9D2}" type="slidenum">
              <a:rPr b="0" lang="en-SG" sz="1000" spc="-1" strike="noStrike">
                <a:solidFill>
                  <a:srgbClr val="ffc000"/>
                </a:solidFill>
                <a:latin typeface="Calibri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45400" y="253440"/>
            <a:ext cx="73533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2: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45400" y="2216160"/>
            <a:ext cx="913608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"/>
          <p:cNvSpPr/>
          <p:nvPr/>
        </p:nvSpPr>
        <p:spPr>
          <a:xfrm>
            <a:off x="552960" y="6800760"/>
            <a:ext cx="8628480" cy="4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7485480" y="7337880"/>
            <a:ext cx="236808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F72DCFFA-0BA7-45F2-B0B9-C5EAC8900DEC}" type="slidenum">
              <a:rPr b="0" lang="en-SG" sz="1000" spc="-1" strike="noStrike">
                <a:solidFill>
                  <a:srgbClr val="ffc000"/>
                </a:solidFill>
                <a:latin typeface="Calibri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"/>
          <p:cNvPicPr/>
          <p:nvPr/>
        </p:nvPicPr>
        <p:blipFill>
          <a:blip r:embed="rId1"/>
          <a:stretch/>
        </p:blipFill>
        <p:spPr>
          <a:xfrm>
            <a:off x="366480" y="902520"/>
            <a:ext cx="9418680" cy="623952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7696080" y="7016760"/>
            <a:ext cx="211392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BDC1FDAE-6C3F-4A58-8F22-7AF34FE52170}" type="slidenum">
              <a:rPr b="0" lang="en-SG" sz="1000" spc="-1" strike="noStrike">
                <a:solidFill>
                  <a:srgbClr val="ffc000"/>
                </a:solidFill>
                <a:latin typeface="Calibri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37320" y="1563840"/>
            <a:ext cx="4082400" cy="5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SG" sz="3130" spc="-1" strike="noStrike">
                <a:solidFill>
                  <a:srgbClr val="000000"/>
                </a:solidFill>
                <a:latin typeface="comic"/>
                <a:ea typeface="DejaVu Sans"/>
              </a:rPr>
              <a:t>This is The End …</a:t>
            </a:r>
            <a:endParaRPr b="0" lang="en-SG" sz="313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45400" y="253440"/>
            <a:ext cx="73533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33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Practice 1:</a:t>
            </a:r>
            <a:endParaRPr b="0" lang="en-SG" sz="333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45400" y="2216160"/>
            <a:ext cx="913608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SG" sz="2400" spc="-1" strike="noStrike">
                <a:solidFill>
                  <a:srgbClr val="404040"/>
                </a:solidFill>
                <a:latin typeface="Times New Roman"/>
                <a:ea typeface="Calibri"/>
              </a:rPr>
              <a:t>1- Develop a Python program to print the multiplications table from 1x1 to 10x10. Consider a nice tabular format, possibly with separators. 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SG" sz="2400" spc="-1" strike="noStrike">
                <a:solidFill>
                  <a:srgbClr val="404040"/>
                </a:solidFill>
                <a:latin typeface="Times New Roman"/>
                <a:ea typeface="Calibri"/>
              </a:rPr>
              <a:t>2- Write a Python program that reads 3 numbers from the keyboard and checks if they can be sides of a rectangular triangle or not. (a** == b**+c**) ?? 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SG" sz="2400" spc="-1" strike="noStrike">
                <a:solidFill>
                  <a:srgbClr val="404040"/>
                </a:solidFill>
                <a:latin typeface="Times New Roman"/>
                <a:ea typeface="Calibri"/>
              </a:rPr>
              <a:t>Your program should show the result by printing appropriate messages. </a:t>
            </a:r>
            <a:endParaRPr b="0" lang="en-SG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SG" sz="2400" spc="-1" strike="noStrike">
                <a:solidFill>
                  <a:srgbClr val="404040"/>
                </a:solidFill>
                <a:latin typeface="Times New Roman"/>
                <a:ea typeface="Calibri"/>
              </a:rPr>
              <a:t> 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552960" y="6800760"/>
            <a:ext cx="8628480" cy="4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7485480" y="7337880"/>
            <a:ext cx="236808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5039DF97-58C4-4929-98CC-882D295807C6}" type="slidenum">
              <a:rPr b="0" lang="en-SG" sz="1000" spc="-1" strike="noStrike">
                <a:solidFill>
                  <a:srgbClr val="ffc000"/>
                </a:solidFill>
                <a:latin typeface="Calibri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pic>
        <p:nvPicPr>
          <p:cNvPr id="263" name="Picture 6" descr=""/>
          <p:cNvPicPr/>
          <p:nvPr/>
        </p:nvPicPr>
        <p:blipFill>
          <a:blip r:embed="rId1"/>
          <a:stretch/>
        </p:blipFill>
        <p:spPr>
          <a:xfrm>
            <a:off x="698040" y="6050520"/>
            <a:ext cx="1712520" cy="184320"/>
          </a:xfrm>
          <a:prstGeom prst="rect">
            <a:avLst/>
          </a:prstGeom>
          <a:ln>
            <a:noFill/>
          </a:ln>
        </p:spPr>
      </p:pic>
      <p:pic>
        <p:nvPicPr>
          <p:cNvPr id="264" name="Content Placeholder 6" descr=""/>
          <p:cNvPicPr/>
          <p:nvPr/>
        </p:nvPicPr>
        <p:blipFill>
          <a:blip r:embed="rId2"/>
          <a:stretch/>
        </p:blipFill>
        <p:spPr>
          <a:xfrm>
            <a:off x="312840" y="6297840"/>
            <a:ext cx="2482920" cy="54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11280" y="914400"/>
            <a:ext cx="723672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500" spc="-1" strike="noStrike">
                <a:solidFill>
                  <a:srgbClr val="ff6600"/>
                </a:solidFill>
                <a:latin typeface="Calibri"/>
                <a:ea typeface="Calibri"/>
              </a:rPr>
              <a:t>PRACTICE 1:</a:t>
            </a:r>
            <a:endParaRPr b="0" lang="en-SG" sz="3500" spc="-1" strike="noStrike">
              <a:latin typeface="Arial"/>
            </a:endParaRPr>
          </a:p>
        </p:txBody>
      </p:sp>
      <p:pic>
        <p:nvPicPr>
          <p:cNvPr id="266" name="Picture 4" descr=""/>
          <p:cNvPicPr/>
          <p:nvPr/>
        </p:nvPicPr>
        <p:blipFill>
          <a:blip r:embed="rId1"/>
          <a:stretch/>
        </p:blipFill>
        <p:spPr>
          <a:xfrm>
            <a:off x="698040" y="6050520"/>
            <a:ext cx="1712520" cy="18432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1188720" y="2011680"/>
            <a:ext cx="77716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11280" y="914400"/>
            <a:ext cx="723672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500" spc="-1" strike="noStrike">
                <a:solidFill>
                  <a:srgbClr val="ff6600"/>
                </a:solidFill>
                <a:latin typeface="Calibri"/>
                <a:ea typeface="Calibri"/>
              </a:rPr>
              <a:t>PRACTICE 1:</a:t>
            </a:r>
            <a:endParaRPr b="0" lang="en-SG" sz="3500" spc="-1" strike="noStrike">
              <a:latin typeface="Arial"/>
            </a:endParaRPr>
          </a:p>
        </p:txBody>
      </p:sp>
      <p:pic>
        <p:nvPicPr>
          <p:cNvPr id="269" name="Picture 4" descr=""/>
          <p:cNvPicPr/>
          <p:nvPr/>
        </p:nvPicPr>
        <p:blipFill>
          <a:blip r:embed="rId1"/>
          <a:stretch/>
        </p:blipFill>
        <p:spPr>
          <a:xfrm>
            <a:off x="698040" y="6050520"/>
            <a:ext cx="1712520" cy="18432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1122480" y="1905480"/>
            <a:ext cx="7838280" cy="49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45400" y="253440"/>
            <a:ext cx="73533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6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Practice 2: DATA Files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7485480" y="7337880"/>
            <a:ext cx="236808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7B48AEDA-EFBA-4F11-B0D0-81D3082B59A8}" type="slidenum">
              <a:rPr b="0" lang="en-SG" sz="1000" spc="-1" strike="noStrike">
                <a:solidFill>
                  <a:srgbClr val="ffc000"/>
                </a:solidFill>
                <a:latin typeface="Calibri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52960" y="6800760"/>
            <a:ext cx="8628480" cy="4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Picture 9" descr=""/>
          <p:cNvPicPr/>
          <p:nvPr/>
        </p:nvPicPr>
        <p:blipFill>
          <a:blip r:embed="rId1"/>
          <a:stretch/>
        </p:blipFill>
        <p:spPr>
          <a:xfrm>
            <a:off x="698040" y="6050520"/>
            <a:ext cx="1712520" cy="184320"/>
          </a:xfrm>
          <a:prstGeom prst="rect">
            <a:avLst/>
          </a:prstGeom>
          <a:ln>
            <a:noFill/>
          </a:ln>
        </p:spPr>
      </p:pic>
      <p:sp>
        <p:nvSpPr>
          <p:cNvPr id="275" name="CustomShape 4"/>
          <p:cNvSpPr/>
          <p:nvPr/>
        </p:nvSpPr>
        <p:spPr>
          <a:xfrm>
            <a:off x="299160" y="1779120"/>
            <a:ext cx="913608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marL="343080" indent="-34236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Open and read the contents of the </a:t>
            </a:r>
            <a:r>
              <a:rPr b="0" lang="en-SG" sz="2330" spc="-1" strike="noStrike">
                <a:solidFill>
                  <a:srgbClr val="0070c0"/>
                </a:solidFill>
                <a:latin typeface="Frutiger LT 55 Roman"/>
                <a:ea typeface="Calibri"/>
              </a:rPr>
              <a:t>resale.csv </a:t>
            </a: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data file.</a:t>
            </a:r>
            <a:endParaRPr b="0" lang="en-SG" sz="233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Find and print the most expensive flat</a:t>
            </a:r>
            <a:endParaRPr b="0" lang="en-SG" sz="233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Find and print the cheapest flat</a:t>
            </a:r>
            <a:endParaRPr b="0" lang="en-SG" sz="233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Find and print the average and variance of the flat’s prices. </a:t>
            </a:r>
            <a:endParaRPr b="0" lang="en-SG" sz="233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How many flats are in the WOODLANDS?</a:t>
            </a:r>
            <a:endParaRPr b="0" lang="en-SG" sz="23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b="0" lang="en-SG" sz="23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b="0" lang="en-SG" sz="233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45400" y="253440"/>
            <a:ext cx="73533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6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Practice 2: DATA Files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7485480" y="7337880"/>
            <a:ext cx="236808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8F5D4B7B-5173-420D-988A-30ED4481322D}" type="slidenum">
              <a:rPr b="0" lang="en-SG" sz="1000" spc="-1" strike="noStrike">
                <a:solidFill>
                  <a:srgbClr val="ffc000"/>
                </a:solidFill>
                <a:latin typeface="Calibri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52960" y="6800760"/>
            <a:ext cx="8628480" cy="4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9" name="Picture 9" descr=""/>
          <p:cNvPicPr/>
          <p:nvPr/>
        </p:nvPicPr>
        <p:blipFill>
          <a:blip r:embed="rId1"/>
          <a:stretch/>
        </p:blipFill>
        <p:spPr>
          <a:xfrm>
            <a:off x="698040" y="6050520"/>
            <a:ext cx="1712520" cy="184320"/>
          </a:xfrm>
          <a:prstGeom prst="rect">
            <a:avLst/>
          </a:prstGeom>
          <a:ln>
            <a:noFill/>
          </a:ln>
        </p:spPr>
      </p:pic>
      <p:sp>
        <p:nvSpPr>
          <p:cNvPr id="280" name="CustomShape 4"/>
          <p:cNvSpPr/>
          <p:nvPr/>
        </p:nvSpPr>
        <p:spPr>
          <a:xfrm>
            <a:off x="299160" y="1779120"/>
            <a:ext cx="913608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1407600" y="1438200"/>
            <a:ext cx="4901760" cy="52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45400" y="253440"/>
            <a:ext cx="73533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6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Practice 3: Visualization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45400" y="2216160"/>
            <a:ext cx="913608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marL="343080" indent="-34236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Open and read the contents of the </a:t>
            </a:r>
            <a:r>
              <a:rPr b="0" lang="en-SG" sz="2330" spc="-1" strike="noStrike">
                <a:solidFill>
                  <a:srgbClr val="0070c0"/>
                </a:solidFill>
                <a:latin typeface="Frutiger LT 55 Roman"/>
                <a:ea typeface="Calibri"/>
              </a:rPr>
              <a:t>resale.csv </a:t>
            </a: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data file.</a:t>
            </a:r>
            <a:endParaRPr b="0" lang="en-SG" sz="233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Separate WOODLANDS flats.</a:t>
            </a:r>
            <a:endParaRPr b="0" lang="en-SG" sz="233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Depict the line chart of WOODLANDS flat’s prices. </a:t>
            </a:r>
            <a:endParaRPr b="0" lang="en-SG" sz="233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65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33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Depict the scatter plot of WOODLANDS flat’s prices. </a:t>
            </a:r>
            <a:endParaRPr b="0" lang="en-SG" sz="23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b="0" lang="en-SG" sz="23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b="0" lang="en-SG" sz="233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552960" y="6800760"/>
            <a:ext cx="8628480" cy="4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45400" y="253440"/>
            <a:ext cx="73533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6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Practice 3: Visualization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7485480" y="7337880"/>
            <a:ext cx="236808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E80781A5-D212-487E-A6E6-166C7C145ED8}" type="slidenum">
              <a:rPr b="0" lang="en-SG" sz="1000" spc="-1" strike="noStrike">
                <a:solidFill>
                  <a:srgbClr val="ffc000"/>
                </a:solidFill>
                <a:latin typeface="Calibri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545400" y="2216160"/>
            <a:ext cx="913608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370080" y="1371600"/>
            <a:ext cx="5024880" cy="464184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4550760" y="1280160"/>
            <a:ext cx="5416200" cy="52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45400" y="253440"/>
            <a:ext cx="73533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/>
          <a:p>
            <a:pPr>
              <a:lnSpc>
                <a:spcPct val="100000"/>
              </a:lnSpc>
            </a:pPr>
            <a:r>
              <a:rPr b="0" lang="en-SG" sz="3000" spc="-1" strike="noStrike" cap="all">
                <a:solidFill>
                  <a:srgbClr val="ff6600"/>
                </a:solidFill>
                <a:latin typeface="Frutiger LT 55 Roman"/>
                <a:ea typeface="Calibri"/>
              </a:rPr>
              <a:t>Mini Project 1: Logistic Regression</a:t>
            </a:r>
            <a:endParaRPr b="0" lang="en-SG" sz="30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5400" y="2216160"/>
            <a:ext cx="913608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Open 2.15-Mini-Project Logistic Regression notebook.</a:t>
            </a:r>
            <a:endParaRPr b="0" lang="en-SG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Complete and run it</a:t>
            </a:r>
            <a:endParaRPr b="0" lang="en-SG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</a:pPr>
            <a:r>
              <a:rPr b="0" lang="en-SG" sz="2400" spc="-1" strike="noStrike">
                <a:solidFill>
                  <a:srgbClr val="404040"/>
                </a:solidFill>
                <a:latin typeface="Frutiger LT 55 Roman"/>
                <a:ea typeface="Calibri"/>
              </a:rPr>
              <a:t>Report the results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552960" y="6800760"/>
            <a:ext cx="8628480" cy="4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"/>
          <p:cNvSpPr/>
          <p:nvPr/>
        </p:nvSpPr>
        <p:spPr>
          <a:xfrm>
            <a:off x="7485480" y="7337880"/>
            <a:ext cx="236808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/>
          <a:p>
            <a:pPr algn="r">
              <a:lnSpc>
                <a:spcPct val="100000"/>
              </a:lnSpc>
            </a:pPr>
            <a:fld id="{268E05A1-5925-406C-8FAE-F5F60BCDEC60}" type="slidenum">
              <a:rPr b="0" lang="en-SG" sz="1000" spc="-1" strike="noStrike">
                <a:solidFill>
                  <a:srgbClr val="ffc000"/>
                </a:solidFill>
                <a:latin typeface="Calibri"/>
              </a:rPr>
              <a:t>&lt;number&gt;</a:t>
            </a:fld>
            <a:endParaRPr b="0" lang="en-SG" sz="1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Application>LibreOffice/6.0.7.3$Linux_X86_64 LibreOffice_project/00m0$Build-3</Application>
  <Words>253</Words>
  <Paragraphs>45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2001-10-04T11:39:11Z</dcterms:created>
  <dc:creator>PowerPC</dc:creator>
  <dc:description/>
  <dc:language>en-SG</dc:language>
  <cp:lastModifiedBy/>
  <cp:lastPrinted>2002-11-20T02:08:40Z</cp:lastPrinted>
  <dcterms:modified xsi:type="dcterms:W3CDTF">2022-09-14T17:32:13Z</dcterms:modified>
  <cp:revision>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