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415040"/>
            <a:ext cx="90716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506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8000" cy="345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506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68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90716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4415040"/>
            <a:ext cx="90716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15268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400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57120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63804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506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8000" cy="345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15268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90716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04000" y="4415040"/>
            <a:ext cx="90716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515268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50400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357120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663804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506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8000" cy="345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15268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90716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04000" y="4415040"/>
            <a:ext cx="90716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15268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body"/>
          </p:nvPr>
        </p:nvSpPr>
        <p:spPr>
          <a:xfrm>
            <a:off x="357120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 type="body"/>
          </p:nvPr>
        </p:nvSpPr>
        <p:spPr>
          <a:xfrm>
            <a:off x="663804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8000" cy="345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90716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147040"/>
            <a:ext cx="78994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66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4181040"/>
            <a:ext cx="9071640" cy="298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" name="" descr=""/>
          <p:cNvPicPr/>
          <p:nvPr/>
        </p:nvPicPr>
        <p:blipFill>
          <a:blip r:embed="rId2"/>
          <a:stretch/>
        </p:blipFill>
        <p:spPr>
          <a:xfrm>
            <a:off x="488160" y="2242800"/>
            <a:ext cx="9076680" cy="14328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-11880"/>
            <a:ext cx="10080000" cy="120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3600" spc="-1" strike="noStrike">
                <a:solidFill>
                  <a:srgbClr val="ff66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504000" y="7323840"/>
            <a:ext cx="2348280" cy="2361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3447360" y="7260120"/>
            <a:ext cx="3195000" cy="2998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7227360" y="7260120"/>
            <a:ext cx="2348280" cy="299880"/>
          </a:xfrm>
          <a:prstGeom prst="rect">
            <a:avLst/>
          </a:prstGeom>
        </p:spPr>
        <p:txBody>
          <a:bodyPr lIns="0" rIns="0" tIns="0" bIns="0"/>
          <a:p>
            <a:pPr algn="r"/>
            <a:fld id="{786F3B43-3539-4D9C-B4B1-3FEF7D6538A1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8723160" y="74880"/>
            <a:ext cx="1036080" cy="102852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135720" y="6951960"/>
            <a:ext cx="9830160" cy="3081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-10080" y="-7920"/>
            <a:ext cx="10100520" cy="114768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ae5b29"/>
              </a:gs>
              <a:gs pos="100000">
                <a:srgbClr val="9ca56b"/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"/>
          <p:cNvSpPr/>
          <p:nvPr/>
        </p:nvSpPr>
        <p:spPr>
          <a:xfrm>
            <a:off x="4829760" y="-7920"/>
            <a:ext cx="5249520" cy="70308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de6923"/>
              </a:gs>
              <a:gs pos="100000">
                <a:srgbClr val="7d835a"/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5" name="Group 3"/>
          <p:cNvGrpSpPr/>
          <p:nvPr/>
        </p:nvGrpSpPr>
        <p:grpSpPr>
          <a:xfrm>
            <a:off x="-32040" y="-18000"/>
            <a:ext cx="10139400" cy="1197360"/>
            <a:chOff x="-32040" y="-18000"/>
            <a:chExt cx="10139400" cy="1197360"/>
          </a:xfrm>
        </p:grpSpPr>
        <p:sp>
          <p:nvSpPr>
            <p:cNvPr id="86" name="CustomShape 4"/>
            <p:cNvSpPr/>
            <p:nvPr/>
          </p:nvSpPr>
          <p:spPr>
            <a:xfrm rot="21435600">
              <a:off x="-20520" y="222840"/>
              <a:ext cx="10100520" cy="71532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91967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5"/>
            <p:cNvSpPr/>
            <p:nvPr/>
          </p:nvSpPr>
          <p:spPr>
            <a:xfrm rot="21435600">
              <a:off x="-15120" y="303840"/>
              <a:ext cx="10114560" cy="58428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94b6d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8" name="PlaceHolder 6"/>
          <p:cNvSpPr>
            <a:spLocks noGrp="1"/>
          </p:cNvSpPr>
          <p:nvPr>
            <p:ph type="dt"/>
          </p:nvPr>
        </p:nvSpPr>
        <p:spPr>
          <a:xfrm>
            <a:off x="503640" y="7006680"/>
            <a:ext cx="2351880" cy="40212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ftr"/>
          </p:nvPr>
        </p:nvSpPr>
        <p:spPr>
          <a:xfrm>
            <a:off x="2939760" y="7006680"/>
            <a:ext cx="3695400" cy="402120"/>
          </a:xfrm>
          <a:prstGeom prst="rect">
            <a:avLst/>
          </a:prstGeom>
        </p:spPr>
        <p:txBody>
          <a:bodyPr lIns="0" rIns="0" tIns="0" bIns="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8"/>
          <p:cNvSpPr>
            <a:spLocks noGrp="1"/>
          </p:cNvSpPr>
          <p:nvPr>
            <p:ph type="sldNum"/>
          </p:nvPr>
        </p:nvSpPr>
        <p:spPr>
          <a:xfrm>
            <a:off x="8735760" y="7006680"/>
            <a:ext cx="839520" cy="402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80137ACF-B00F-438F-A9F2-180B4236F6B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91" name="Picture 4" descr=""/>
          <p:cNvPicPr/>
          <p:nvPr/>
        </p:nvPicPr>
        <p:blipFill>
          <a:blip r:embed="rId3"/>
          <a:stretch/>
        </p:blipFill>
        <p:spPr>
          <a:xfrm>
            <a:off x="8143200" y="6814080"/>
            <a:ext cx="1610640" cy="581400"/>
          </a:xfrm>
          <a:prstGeom prst="rect">
            <a:avLst/>
          </a:prstGeom>
          <a:ln>
            <a:noFill/>
          </a:ln>
        </p:spPr>
      </p:pic>
      <p:sp>
        <p:nvSpPr>
          <p:cNvPr id="92" name="PlaceHolder 9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onstantia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3" name="PlaceHolder 10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latin typeface="Constantia"/>
              </a:rPr>
              <a:t>Click to edit the outline text format</a:t>
            </a:r>
            <a:endParaRPr b="0" lang="en-US" sz="2900" spc="-1" strike="noStrike">
              <a:solidFill>
                <a:srgbClr val="000000"/>
              </a:solidFill>
              <a:latin typeface="Constanti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300" spc="-1" strike="noStrike">
                <a:solidFill>
                  <a:srgbClr val="000000"/>
                </a:solidFill>
                <a:latin typeface="Constantia"/>
              </a:rPr>
              <a:t>Second Outline Level</a:t>
            </a:r>
            <a:endParaRPr b="0" lang="en-US" sz="2300" spc="-1" strike="noStrike">
              <a:solidFill>
                <a:srgbClr val="000000"/>
              </a:solidFill>
              <a:latin typeface="Constanti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onstantia"/>
              </a:rPr>
              <a:t>Third Outline Level</a:t>
            </a:r>
            <a:endParaRPr b="0" lang="en-US" sz="2200" spc="-1" strike="noStrike">
              <a:solidFill>
                <a:srgbClr val="000000"/>
              </a:solidFill>
              <a:latin typeface="Constantia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Constantia"/>
              </a:rPr>
              <a:t>Fourth Outline Level</a:t>
            </a:r>
            <a:endParaRPr b="0" lang="en-US" sz="2200" spc="-1" strike="noStrike">
              <a:solidFill>
                <a:srgbClr val="000000"/>
              </a:solidFill>
              <a:latin typeface="Constanti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onstanti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onstanti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18" descr=""/>
          <p:cNvPicPr/>
          <p:nvPr/>
        </p:nvPicPr>
        <p:blipFill>
          <a:blip r:embed="rId2"/>
          <a:stretch/>
        </p:blipFill>
        <p:spPr>
          <a:xfrm>
            <a:off x="0" y="0"/>
            <a:ext cx="10079640" cy="7561080"/>
          </a:xfrm>
          <a:prstGeom prst="rect">
            <a:avLst/>
          </a:prstGeom>
          <a:ln>
            <a:noFill/>
          </a:ln>
        </p:spPr>
      </p:pic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427760" y="1121760"/>
            <a:ext cx="5951520" cy="1943640"/>
          </a:xfrm>
          <a:prstGeom prst="rect">
            <a:avLst/>
          </a:prstGeom>
        </p:spPr>
        <p:txBody>
          <a:bodyPr/>
          <a:p>
            <a:pPr>
              <a:lnSpc>
                <a:spcPct val="105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427760" y="3132000"/>
            <a:ext cx="7937640" cy="3730680"/>
          </a:xfrm>
          <a:prstGeom prst="rect">
            <a:avLst/>
          </a:prstGeom>
        </p:spPr>
        <p:txBody>
          <a:bodyPr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504000" y="2147040"/>
            <a:ext cx="78994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6600"/>
                </a:solidFill>
                <a:latin typeface="Arial"/>
              </a:rPr>
              <a:t>AngularJS </a:t>
            </a:r>
            <a:endParaRPr b="0" lang="en-US" sz="44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822960" y="4326840"/>
            <a:ext cx="9071640" cy="298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663300"/>
              </a:solidFill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663300"/>
              </a:solidFill>
              <a:latin typeface="Arial"/>
            </a:endParaRPr>
          </a:p>
          <a:p>
            <a:pPr lvl="9" marL="2160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3300"/>
                </a:solidFill>
                <a:latin typeface="Arial"/>
              </a:rPr>
              <a:t>Mpho Musengua</a:t>
            </a:r>
            <a:endParaRPr b="0" lang="en-US" sz="3200" spc="-1" strike="noStrike">
              <a:solidFill>
                <a:srgbClr val="6633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04000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600" spc="-1" strike="noStrike">
                <a:solidFill>
                  <a:srgbClr val="ff6600"/>
                </a:solidFill>
                <a:latin typeface="Arial"/>
              </a:rPr>
              <a:t>What is AngularJS</a:t>
            </a:r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504000" y="1769040"/>
            <a:ext cx="9071640" cy="506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Is a client side JavaScript MVC framework to developdynamic web applications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is a one core library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is a full-featured SPA framework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04000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600" spc="-1" strike="noStrike">
                <a:solidFill>
                  <a:srgbClr val="ff6600"/>
                </a:solidFill>
                <a:latin typeface="Arial"/>
              </a:rPr>
              <a:t>Features of AngularJS</a:t>
            </a:r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504000" y="1769040"/>
            <a:ext cx="9071640" cy="506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7000"/>
          </a:bodyPr>
          <a:p>
            <a:pPr marL="432000" indent="-324000">
              <a:lnSpc>
                <a:spcPct val="100000"/>
              </a:lnSpc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Two-way Data Binding – with full support for  templates.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Directives – Extend HTML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MVC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Dependency Injection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Testing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Deep Linking (Map URL to route Definition)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Server-Side Communication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Model-View-Controller Concept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Routing f the views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DOM manipulation jQLite is built-in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504000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600" spc="-1" strike="noStrike">
                <a:solidFill>
                  <a:srgbClr val="ff6600"/>
                </a:solidFill>
                <a:latin typeface="Arial"/>
              </a:rPr>
              <a:t>What are Directives</a:t>
            </a:r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504000" y="1769040"/>
            <a:ext cx="9071640" cy="506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Directives are markers on a DOM element (such as an attribute, element name, comment or CSS class) that tell AngularJS's HTML compiler ($compile) to attach a specified behavior to that DOM element (e.g. via event listeners), or even to transform the DOM element and its children.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AngularJS comes with a set of these directives built-n like ngBind, ngApp, ngModel, ngClass etc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504000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600" spc="-1" strike="noStrike">
                <a:solidFill>
                  <a:srgbClr val="ff6600"/>
                </a:solidFill>
                <a:latin typeface="Arial"/>
              </a:rPr>
              <a:t>MVVM(Model View ViewModel)</a:t>
            </a:r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1390320" y="2691720"/>
            <a:ext cx="7343280" cy="2209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504000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600" spc="-1" strike="noStrike">
                <a:solidFill>
                  <a:srgbClr val="ff6600"/>
                </a:solidFill>
                <a:latin typeface="Arial"/>
              </a:rPr>
              <a:t>Data Binding</a:t>
            </a:r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182880" y="1069920"/>
            <a:ext cx="9784080" cy="597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 </a:t>
            </a:r>
            <a:r>
              <a:rPr b="0" lang="en-US" sz="2600" spc="-1" strike="noStrike">
                <a:latin typeface="Arial"/>
              </a:rPr>
              <a:t>is the automatic synchronization of data between the model and view components. 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AngularJS  lets you treat the model as the single-source-of-truth in your application. 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The view is a projection of the model at all times. When the model changes, the view reflects the change, and vi</a:t>
            </a:r>
            <a:r>
              <a:rPr b="0" lang="en-US" sz="3200" spc="-1" strike="noStrike">
                <a:latin typeface="Arial"/>
              </a:rPr>
              <a:t>ce versa.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5974560" y="4023360"/>
            <a:ext cx="3809520" cy="276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504000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600" spc="-1" strike="noStrike">
                <a:solidFill>
                  <a:srgbClr val="ff6600"/>
                </a:solidFill>
                <a:latin typeface="Arial"/>
              </a:rPr>
              <a:t>Controllers</a:t>
            </a:r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504000" y="1046520"/>
            <a:ext cx="9071640" cy="5788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7000"/>
          </a:bodyPr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 AngularJS, a Controller is defined by a JavaScript constructor function that is used to augment the AngularJS Scope.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AngularJS controllers control the data of AngularJS application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Controllers can be attached to the DOM in different ways. For each of them, AngularJS will instantiate a new Controller object, using the specified Controller's constructor function: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the ngController directive. A new child scope will be created and made available as an injectable parameter to the Controller's constructor function as $scope.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a route controller in a $route definition.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the controller of a regular directive, or a component directive.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If the controller has been attached using the controller as syntax then the controller instance will be assigned to a property on the scope.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Use controllers to: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Set up the initial state of the $scope object.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Add behavior to the $scope object.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504000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600" spc="-1" strike="noStrike">
                <a:solidFill>
                  <a:srgbClr val="ff6600"/>
                </a:solidFill>
                <a:latin typeface="Arial"/>
              </a:rPr>
              <a:t>Scope</a:t>
            </a:r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504000" y="1769040"/>
            <a:ext cx="9071640" cy="506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glue between the View and the Controller is something called the Scope,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504000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600" spc="-1" strike="noStrike">
                <a:solidFill>
                  <a:srgbClr val="ff6600"/>
                </a:solidFill>
                <a:latin typeface="Arial"/>
              </a:rPr>
              <a:t>The VIEW</a:t>
            </a:r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504000" y="1769040"/>
            <a:ext cx="9071640" cy="506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Ink_Office/6.1.3.2$Windows_x86 LibreOffice_project/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2019-02-11T10:53:45Z</dcterms:created>
  <dc:creator/>
  <dc:description/>
  <dc:language>en-US</dc:language>
  <cp:lastModifiedBy/>
  <dcterms:modified xsi:type="dcterms:W3CDTF">2019-02-11T10:54:57Z</dcterms:modified>
  <cp:revision>2</cp:revision>
  <dc:subject/>
  <dc:title>Pencil</dc:title>
</cp:coreProperties>
</file>