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59" r:id="rId7"/>
    <p:sldId id="260" r:id="rId8"/>
    <p:sldId id="261" r:id="rId9"/>
    <p:sldId id="269" r:id="rId10"/>
    <p:sldId id="263" r:id="rId11"/>
    <p:sldId id="266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63F2-4A24-496E-9AB4-D3652AAFEEB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B70E-4954-4CF7-9A9B-B1A505A5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Non-Blocking Collective MPI I/O 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Ticket #273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MPI I/O </a:t>
            </a:r>
            <a:r>
              <a:rPr lang="en-US" dirty="0"/>
              <a:t>Operations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dirty="0" smtClean="0"/>
              <a:t>Several MPI I/O </a:t>
            </a:r>
            <a:r>
              <a:rPr lang="en-US" dirty="0"/>
              <a:t>functions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expensive other than read/write functions:</a:t>
            </a:r>
            <a:endParaRPr lang="en-US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dirty="0" smtClean="0"/>
              <a:t>Open/Close</a:t>
            </a:r>
            <a:endParaRPr lang="en-US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dirty="0" smtClean="0"/>
              <a:t>Sync</a:t>
            </a:r>
            <a:endParaRPr lang="en-US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dirty="0"/>
              <a:t>Set view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dirty="0"/>
              <a:t>Set/Get size</a:t>
            </a:r>
          </a:p>
          <a:p>
            <a:pPr>
              <a:spcBef>
                <a:spcPts val="700"/>
              </a:spcBef>
            </a:pPr>
            <a:r>
              <a:rPr lang="en-US" dirty="0" smtClean="0"/>
              <a:t>It would be valuable to have non-blocking versions of some of those functions too.</a:t>
            </a:r>
          </a:p>
        </p:txBody>
      </p:sp>
    </p:spTree>
    <p:extLst>
      <p:ext uri="{BB962C8B-B14F-4D97-AF65-F5344CB8AC3E}">
        <p14:creationId xmlns:p14="http://schemas.microsoft.com/office/powerpoint/2010/main" val="2245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Applications that open a file but don’t touch the file until a certain amount of computation has been done</a:t>
            </a:r>
          </a:p>
          <a:p>
            <a:pPr lvl="1"/>
            <a:r>
              <a:rPr lang="en-US" dirty="0" smtClean="0"/>
              <a:t>Cost of opening a file will be hidden</a:t>
            </a:r>
          </a:p>
          <a:p>
            <a:r>
              <a:rPr lang="en-US" dirty="0" smtClean="0"/>
              <a:t>Non-blocking sync would also provide great advantages in case we flush data items to disk before we go do computation.</a:t>
            </a:r>
            <a:endParaRPr lang="en-US" dirty="0"/>
          </a:p>
          <a:p>
            <a:r>
              <a:rPr lang="en-US" dirty="0" smtClean="0"/>
              <a:t>The intention is to hide the cost (whenever possible) of all the expensive MPI I/O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MPI_File_iopen</a:t>
            </a:r>
            <a:r>
              <a:rPr lang="en-US" sz="3400" i="1" dirty="0"/>
              <a:t> (</a:t>
            </a:r>
            <a:r>
              <a:rPr lang="en-US" sz="3400" i="1" dirty="0" err="1"/>
              <a:t>MPI_Comm</a:t>
            </a:r>
            <a:r>
              <a:rPr lang="en-US" sz="3400" i="1" dirty="0"/>
              <a:t> </a:t>
            </a:r>
            <a:r>
              <a:rPr lang="en-US" sz="3400" i="1" dirty="0" err="1"/>
              <a:t>comm</a:t>
            </a:r>
            <a:r>
              <a:rPr lang="en-US" sz="3400" i="1" dirty="0"/>
              <a:t>, char* filename, </a:t>
            </a:r>
            <a:r>
              <a:rPr lang="en-US" sz="3400" i="1" dirty="0" err="1"/>
              <a:t>int</a:t>
            </a:r>
            <a:r>
              <a:rPr lang="en-US" sz="3400" i="1" dirty="0"/>
              <a:t> </a:t>
            </a:r>
            <a:r>
              <a:rPr lang="en-US" sz="3400" i="1" dirty="0" err="1"/>
              <a:t>amode</a:t>
            </a:r>
            <a:r>
              <a:rPr lang="en-US" sz="3400" i="1" dirty="0"/>
              <a:t>, </a:t>
            </a:r>
            <a:r>
              <a:rPr lang="en-US" sz="3400" i="1" dirty="0" err="1"/>
              <a:t>MPI_Info</a:t>
            </a:r>
            <a:r>
              <a:rPr lang="en-US" sz="3400" i="1" dirty="0"/>
              <a:t> info, </a:t>
            </a:r>
            <a:r>
              <a:rPr lang="en-US" sz="3400" i="1" dirty="0" err="1"/>
              <a:t>MPI_File</a:t>
            </a:r>
            <a:r>
              <a:rPr lang="en-US" sz="3400" i="1" dirty="0"/>
              <a:t> *</a:t>
            </a:r>
            <a:r>
              <a:rPr lang="en-US" sz="3400" i="1" dirty="0" err="1"/>
              <a:t>fh</a:t>
            </a:r>
            <a:r>
              <a:rPr lang="en-US" sz="3400" i="1" dirty="0"/>
              <a:t>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MPI_File_iclose</a:t>
            </a:r>
            <a:r>
              <a:rPr lang="en-US" sz="3400" i="1" dirty="0"/>
              <a:t> (</a:t>
            </a:r>
            <a:r>
              <a:rPr lang="en-US" sz="3400" i="1" dirty="0" err="1"/>
              <a:t>MPI_File</a:t>
            </a:r>
            <a:r>
              <a:rPr lang="en-US" sz="3400" i="1" dirty="0"/>
              <a:t> </a:t>
            </a:r>
            <a:r>
              <a:rPr lang="en-US" sz="3400" i="1" dirty="0" err="1" smtClean="0"/>
              <a:t>fh</a:t>
            </a:r>
            <a:r>
              <a:rPr lang="en-US" sz="3400" i="1" dirty="0" smtClean="0"/>
              <a:t>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MPI_File_isync</a:t>
            </a:r>
            <a:r>
              <a:rPr lang="en-US" sz="3400" i="1" dirty="0"/>
              <a:t> (</a:t>
            </a:r>
            <a:r>
              <a:rPr lang="en-US" sz="3400" i="1" dirty="0" err="1"/>
              <a:t>MPI_File</a:t>
            </a:r>
            <a:r>
              <a:rPr lang="en-US" sz="3400" i="1" dirty="0"/>
              <a:t> file,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MPI_File_iset_view</a:t>
            </a:r>
            <a:r>
              <a:rPr lang="en-US" sz="3400" dirty="0"/>
              <a:t> </a:t>
            </a:r>
            <a:r>
              <a:rPr lang="en-US" sz="3400" i="1" dirty="0"/>
              <a:t>(</a:t>
            </a:r>
            <a:r>
              <a:rPr lang="en-US" sz="3400" i="1" dirty="0" err="1" smtClean="0"/>
              <a:t>MPI_File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fh</a:t>
            </a:r>
            <a:r>
              <a:rPr lang="en-US" sz="3400" i="1" dirty="0" smtClean="0"/>
              <a:t>, </a:t>
            </a:r>
            <a:r>
              <a:rPr lang="en-US" sz="3400" i="1" dirty="0" err="1"/>
              <a:t>MPI_Offset</a:t>
            </a:r>
            <a:r>
              <a:rPr lang="en-US" sz="3400" i="1" dirty="0"/>
              <a:t> </a:t>
            </a:r>
            <a:r>
              <a:rPr lang="en-US" sz="3400" i="1" dirty="0" err="1"/>
              <a:t>disp</a:t>
            </a:r>
            <a:r>
              <a:rPr lang="en-US" sz="3400" i="1" dirty="0"/>
              <a:t>, </a:t>
            </a:r>
            <a:r>
              <a:rPr lang="en-US" sz="3400" i="1" dirty="0" err="1"/>
              <a:t>MPI_Datatype</a:t>
            </a:r>
            <a:r>
              <a:rPr lang="en-US" sz="3400" i="1" dirty="0"/>
              <a:t> </a:t>
            </a:r>
            <a:r>
              <a:rPr lang="en-US" sz="3400" i="1" dirty="0" err="1"/>
              <a:t>etype</a:t>
            </a:r>
            <a:r>
              <a:rPr lang="en-US" sz="3400" i="1" dirty="0"/>
              <a:t>, </a:t>
            </a:r>
            <a:r>
              <a:rPr lang="en-US" sz="3400" i="1" dirty="0" err="1"/>
              <a:t>MPI_Datatype</a:t>
            </a:r>
            <a:r>
              <a:rPr lang="en-US" sz="3400" i="1" dirty="0"/>
              <a:t> </a:t>
            </a:r>
            <a:r>
              <a:rPr lang="en-US" sz="3400" i="1" dirty="0" err="1"/>
              <a:t>filetype</a:t>
            </a:r>
            <a:r>
              <a:rPr lang="en-US" sz="3400" i="1" dirty="0"/>
              <a:t>, char *</a:t>
            </a:r>
            <a:r>
              <a:rPr lang="en-US" sz="3400" i="1" dirty="0" err="1"/>
              <a:t>datarep</a:t>
            </a:r>
            <a:r>
              <a:rPr lang="en-US" sz="3400" i="1" dirty="0"/>
              <a:t>, </a:t>
            </a:r>
            <a:r>
              <a:rPr lang="en-US" sz="3400" i="1" dirty="0" err="1"/>
              <a:t>MPI_Info</a:t>
            </a:r>
            <a:r>
              <a:rPr lang="en-US" sz="3400" i="1" dirty="0"/>
              <a:t> info,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 smtClean="0"/>
              <a:t>);</a:t>
            </a:r>
            <a:endParaRPr lang="en-US" sz="3400" i="1" dirty="0"/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MPI_File_iset_size</a:t>
            </a:r>
            <a:r>
              <a:rPr lang="en-US" sz="3400" i="1" dirty="0"/>
              <a:t> (</a:t>
            </a:r>
            <a:r>
              <a:rPr lang="en-US" sz="3400" i="1" dirty="0" err="1"/>
              <a:t>MPI_File</a:t>
            </a:r>
            <a:r>
              <a:rPr lang="en-US" sz="3400" i="1" dirty="0"/>
              <a:t> </a:t>
            </a:r>
            <a:r>
              <a:rPr lang="en-US" sz="3400" i="1" dirty="0" err="1" smtClean="0"/>
              <a:t>fh</a:t>
            </a:r>
            <a:r>
              <a:rPr lang="en-US" sz="3400" i="1" dirty="0" smtClean="0"/>
              <a:t>, </a:t>
            </a:r>
            <a:r>
              <a:rPr lang="en-US" sz="3400" i="1" dirty="0" err="1"/>
              <a:t>MPI_Offset</a:t>
            </a:r>
            <a:r>
              <a:rPr lang="en-US" sz="3400" i="1" dirty="0"/>
              <a:t> size,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dirty="0" err="1"/>
              <a:t>MPI_File_ipreallocate</a:t>
            </a:r>
            <a:r>
              <a:rPr lang="en-US" sz="3400" i="1" dirty="0"/>
              <a:t> (</a:t>
            </a:r>
            <a:r>
              <a:rPr lang="en-US" sz="3400" i="1" dirty="0" err="1"/>
              <a:t>MPI_File</a:t>
            </a:r>
            <a:r>
              <a:rPr lang="en-US" sz="3400" i="1" dirty="0"/>
              <a:t> </a:t>
            </a:r>
            <a:r>
              <a:rPr lang="en-US" sz="3400" i="1" dirty="0" err="1" smtClean="0"/>
              <a:t>fh</a:t>
            </a:r>
            <a:r>
              <a:rPr lang="en-US" sz="3400" i="1" dirty="0" smtClean="0"/>
              <a:t>, </a:t>
            </a:r>
            <a:r>
              <a:rPr lang="en-US" sz="3400" i="1" dirty="0" err="1"/>
              <a:t>MPI_Offset</a:t>
            </a:r>
            <a:r>
              <a:rPr lang="en-US" sz="3400" i="1" dirty="0"/>
              <a:t> size, 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/>
              <a:t>req</a:t>
            </a:r>
            <a:r>
              <a:rPr lang="en-US" sz="3400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i="1" dirty="0" err="1" smtClean="0"/>
              <a:t>MPI_File_iset_info</a:t>
            </a:r>
            <a:r>
              <a:rPr lang="en-US" sz="3400" i="1" dirty="0" smtClean="0"/>
              <a:t> ( </a:t>
            </a:r>
            <a:r>
              <a:rPr lang="en-US" sz="3400" i="1" dirty="0" err="1" smtClean="0"/>
              <a:t>MPI_File</a:t>
            </a:r>
            <a:r>
              <a:rPr lang="en-US" sz="3400" i="1" dirty="0" smtClean="0"/>
              <a:t> </a:t>
            </a:r>
            <a:r>
              <a:rPr lang="en-US" sz="2800" i="1" dirty="0" err="1" smtClean="0"/>
              <a:t>fh</a:t>
            </a:r>
            <a:r>
              <a:rPr lang="en-US" sz="2800" b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MPI_Info</a:t>
            </a:r>
            <a:r>
              <a:rPr lang="en-US" sz="2800" dirty="0" smtClean="0"/>
              <a:t> </a:t>
            </a:r>
            <a:r>
              <a:rPr lang="en-US" sz="2800" i="1" dirty="0" smtClean="0"/>
              <a:t>info, </a:t>
            </a:r>
            <a:r>
              <a:rPr lang="en-US" sz="3400" b="1" i="1" dirty="0" err="1"/>
              <a:t>MPI_Request</a:t>
            </a:r>
            <a:r>
              <a:rPr lang="en-US" sz="3400" b="1" i="1" dirty="0"/>
              <a:t> *</a:t>
            </a:r>
            <a:r>
              <a:rPr lang="en-US" sz="3400" b="1" i="1" dirty="0" err="1" smtClean="0"/>
              <a:t>req</a:t>
            </a:r>
            <a:r>
              <a:rPr lang="en-US" sz="3400" b="1" i="1" dirty="0" smtClean="0"/>
              <a:t>);</a:t>
            </a:r>
            <a:endParaRPr lang="en-US" sz="3400" i="1" dirty="0" smtClean="0"/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sz="3400" i="1" dirty="0" smtClean="0"/>
              <a:t>Straw </a:t>
            </a:r>
            <a:r>
              <a:rPr lang="en-US" sz="3400" i="1" dirty="0" smtClean="0"/>
              <a:t>Vote: 15 – 1 – [5(need to think), 1(doesn’t care)]</a:t>
            </a:r>
            <a:endParaRPr lang="en-US" sz="3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non-blocking collective I/O is fairly high.</a:t>
            </a:r>
          </a:p>
          <a:p>
            <a:r>
              <a:rPr lang="en-US" dirty="0" smtClean="0"/>
              <a:t>Implementation is the non-easy part.</a:t>
            </a:r>
          </a:p>
          <a:p>
            <a:r>
              <a:rPr lang="en-US" dirty="0" smtClean="0"/>
              <a:t>Performance benefits can be substantial.</a:t>
            </a:r>
          </a:p>
          <a:p>
            <a:r>
              <a:rPr lang="en-US" dirty="0" smtClean="0"/>
              <a:t>Users would also benefit from non-blocking versions of some MPI I/O operations that are considered fairly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3383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is </a:t>
            </a:r>
            <a:r>
              <a:rPr lang="en-US" dirty="0" smtClean="0"/>
              <a:t>one </a:t>
            </a:r>
            <a:r>
              <a:rPr lang="en-US" dirty="0"/>
              <a:t>of the main bottlenecks in HPC applications.</a:t>
            </a:r>
            <a:endParaRPr lang="en-US" dirty="0" smtClean="0"/>
          </a:p>
          <a:p>
            <a:r>
              <a:rPr lang="en-US" dirty="0" smtClean="0"/>
              <a:t>Many applications or higher level libraries rely on MPI-I/O for doing parallel I/O.</a:t>
            </a:r>
          </a:p>
          <a:p>
            <a:r>
              <a:rPr lang="en-US" dirty="0" smtClean="0"/>
              <a:t>Several optimizations have been introduced in MPI-I/O to meet the needs of application</a:t>
            </a:r>
          </a:p>
          <a:p>
            <a:pPr lvl="1"/>
            <a:r>
              <a:rPr lang="en-US" dirty="0" smtClean="0"/>
              <a:t>Non-blocking individual I/O</a:t>
            </a:r>
          </a:p>
          <a:p>
            <a:pPr lvl="1"/>
            <a:r>
              <a:rPr lang="en-US" dirty="0" smtClean="0"/>
              <a:t>Different collective I/O algorithms</a:t>
            </a:r>
          </a:p>
        </p:txBody>
      </p:sp>
    </p:spTree>
    <p:extLst>
      <p:ext uri="{BB962C8B-B14F-4D97-AF65-F5344CB8AC3E}">
        <p14:creationId xmlns:p14="http://schemas.microsoft.com/office/powerpoint/2010/main" val="33397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Routines for non-blocking individual I/O operations exist (</a:t>
            </a:r>
            <a:r>
              <a:rPr lang="en-US" dirty="0" err="1" smtClean="0"/>
              <a:t>MPI_File_i</a:t>
            </a:r>
            <a:r>
              <a:rPr lang="en-US" dirty="0" smtClean="0"/>
              <a:t>(read/write)(_at)</a:t>
            </a:r>
          </a:p>
          <a:p>
            <a:r>
              <a:rPr lang="en-US" dirty="0" smtClean="0"/>
              <a:t>Non-blocking point-to-point (existing) and collective (to be added) communication operations have demonstrated benefits.</a:t>
            </a:r>
          </a:p>
          <a:p>
            <a:r>
              <a:rPr lang="en-US" dirty="0" smtClean="0"/>
              <a:t>Split collective I/O operations have their restrictions and limitations.</a:t>
            </a:r>
          </a:p>
          <a:p>
            <a:r>
              <a:rPr lang="en-US" dirty="0" smtClean="0"/>
              <a:t>What’s keeping us from adding non-blocking collective I/O operations?</a:t>
            </a:r>
          </a:p>
          <a:p>
            <a:pPr lvl="1"/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440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HDF5 </a:t>
            </a:r>
            <a:r>
              <a:rPr lang="en-US" sz="2800" dirty="0" smtClean="0"/>
              <a:t>operations that modify metadata:</a:t>
            </a:r>
            <a:endParaRPr lang="en-US" sz="2800" dirty="0"/>
          </a:p>
          <a:p>
            <a:pPr lvl="1"/>
            <a:r>
              <a:rPr lang="en-US" sz="2400" dirty="0"/>
              <a:t>Collective to keep the cache among all processes synchronized.</a:t>
            </a:r>
          </a:p>
          <a:p>
            <a:pPr lvl="1"/>
            <a:r>
              <a:rPr lang="en-US" sz="2400" dirty="0"/>
              <a:t>The Metadata cache uses an LRU eviction scheme. </a:t>
            </a:r>
          </a:p>
          <a:p>
            <a:pPr lvl="1"/>
            <a:r>
              <a:rPr lang="en-US" sz="2400" dirty="0"/>
              <a:t>Items at the bottom of </a:t>
            </a:r>
            <a:r>
              <a:rPr lang="en-US" sz="2400" dirty="0" smtClean="0"/>
              <a:t>the list </a:t>
            </a:r>
            <a:r>
              <a:rPr lang="en-US" sz="2400" dirty="0"/>
              <a:t>are evicted in a collective write </a:t>
            </a:r>
            <a:r>
              <a:rPr lang="en-US" sz="2400" dirty="0" smtClean="0"/>
              <a:t>call to disk. </a:t>
            </a:r>
            <a:r>
              <a:rPr lang="en-US" sz="2400" dirty="0"/>
              <a:t>The amount of data written is </a:t>
            </a:r>
            <a:r>
              <a:rPr lang="en-US" sz="2400" dirty="0" smtClean="0"/>
              <a:t>usually small </a:t>
            </a:r>
            <a:r>
              <a:rPr lang="en-US" sz="2400" dirty="0"/>
              <a:t>(&lt; </a:t>
            </a:r>
            <a:r>
              <a:rPr lang="en-US" sz="2400" dirty="0" smtClean="0"/>
              <a:t>1KB). </a:t>
            </a:r>
            <a:endParaRPr lang="en-US" sz="2400" dirty="0"/>
          </a:p>
          <a:p>
            <a:pPr lvl="1"/>
            <a:r>
              <a:rPr lang="en-US" sz="2400" dirty="0" smtClean="0"/>
              <a:t>Non blocking </a:t>
            </a:r>
            <a:r>
              <a:rPr lang="en-US" sz="2400" dirty="0"/>
              <a:t>collective I/O would </a:t>
            </a:r>
            <a:r>
              <a:rPr lang="en-US" sz="2400" dirty="0" smtClean="0"/>
              <a:t>allow us to fire off those writes and go do other stuff avoiding the I/O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HDF5 Raw data operations:</a:t>
            </a:r>
          </a:p>
          <a:p>
            <a:pPr lvl="1"/>
            <a:r>
              <a:rPr lang="en-US" sz="2400" dirty="0"/>
              <a:t>Chunking data in file is a key optimization HDF5 uses for parallel </a:t>
            </a:r>
            <a:r>
              <a:rPr lang="en-US" sz="2400" dirty="0" smtClean="0"/>
              <a:t>I/O.</a:t>
            </a:r>
            <a:endParaRPr lang="en-US" sz="2400" dirty="0"/>
          </a:p>
          <a:p>
            <a:pPr lvl="1"/>
            <a:r>
              <a:rPr lang="en-US" sz="2400" dirty="0"/>
              <a:t>If HDF5 can detect a pattern in the way chunks are accessed, we can pre-fetch those chunks from disk.</a:t>
            </a:r>
          </a:p>
          <a:p>
            <a:pPr lvl="1"/>
            <a:r>
              <a:rPr lang="en-US" sz="2400" dirty="0"/>
              <a:t>Asynchronous I/O operations would </a:t>
            </a:r>
            <a:r>
              <a:rPr lang="en-US" sz="2400" dirty="0" smtClean="0"/>
              <a:t>hide </a:t>
            </a:r>
            <a:r>
              <a:rPr lang="en-US" sz="2400" dirty="0"/>
              <a:t>the cost of </a:t>
            </a:r>
            <a:r>
              <a:rPr lang="en-US" sz="2400" dirty="0" smtClean="0"/>
              <a:t>I/O </a:t>
            </a:r>
            <a:r>
              <a:rPr lang="en-US" sz="2400" dirty="0"/>
              <a:t>operations.</a:t>
            </a:r>
          </a:p>
          <a:p>
            <a:r>
              <a:rPr lang="en-US" sz="2800" dirty="0"/>
              <a:t>Chunk cache for writes (currently disabled for parallel HDF5):</a:t>
            </a:r>
          </a:p>
          <a:p>
            <a:pPr lvl="1"/>
            <a:r>
              <a:rPr lang="en-US" sz="2400" dirty="0"/>
              <a:t>Similar concept to the metadata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MPI_File_iread_all</a:t>
            </a:r>
            <a:r>
              <a:rPr lang="en-US" sz="2400" i="1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MPI_File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fh</a:t>
            </a:r>
            <a:r>
              <a:rPr lang="en-US" sz="2000" i="1" dirty="0" smtClean="0"/>
              <a:t>, void *</a:t>
            </a:r>
            <a:r>
              <a:rPr lang="en-US" sz="2000" i="1" dirty="0" err="1" smtClean="0"/>
              <a:t>buf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count, </a:t>
            </a:r>
            <a:r>
              <a:rPr lang="en-US" sz="2000" i="1" dirty="0" err="1" smtClean="0"/>
              <a:t>MPI_Datatype</a:t>
            </a:r>
            <a:r>
              <a:rPr lang="en-US" sz="2000" i="1" dirty="0" smtClean="0"/>
              <a:t> type, </a:t>
            </a:r>
            <a:r>
              <a:rPr lang="en-US" sz="2000" b="1" i="1" dirty="0" err="1" smtClean="0"/>
              <a:t>MPI_Request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*</a:t>
            </a:r>
            <a:r>
              <a:rPr lang="en-US" sz="2000" b="1" i="1" dirty="0" err="1" smtClean="0"/>
              <a:t>req</a:t>
            </a:r>
            <a:r>
              <a:rPr lang="en-US" sz="2000" i="1" dirty="0" smtClean="0"/>
              <a:t>);</a:t>
            </a:r>
          </a:p>
          <a:p>
            <a:r>
              <a:rPr lang="en-US" sz="2400" i="1" dirty="0" err="1" smtClean="0"/>
              <a:t>MPI_File_iwrite_all</a:t>
            </a:r>
            <a:r>
              <a:rPr lang="en-US" sz="2400" i="1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MPI_File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fh</a:t>
            </a:r>
            <a:r>
              <a:rPr lang="en-US" sz="2000" i="1" dirty="0" smtClean="0"/>
              <a:t>, void *</a:t>
            </a:r>
            <a:r>
              <a:rPr lang="en-US" sz="2000" i="1" dirty="0" err="1" smtClean="0"/>
              <a:t>buf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count, </a:t>
            </a:r>
            <a:r>
              <a:rPr lang="en-US" sz="2000" i="1" dirty="0" err="1" smtClean="0"/>
              <a:t>MPI_Datatype</a:t>
            </a:r>
            <a:r>
              <a:rPr lang="en-US" sz="2000" i="1" dirty="0" smtClean="0"/>
              <a:t> type, </a:t>
            </a:r>
            <a:r>
              <a:rPr lang="en-US" sz="2000" b="1" i="1" dirty="0" err="1" smtClean="0"/>
              <a:t>MPI_Request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*</a:t>
            </a:r>
            <a:r>
              <a:rPr lang="en-US" sz="2000" b="1" i="1" dirty="0" err="1" smtClean="0"/>
              <a:t>req</a:t>
            </a:r>
            <a:r>
              <a:rPr lang="en-US" sz="2000" i="1" dirty="0" smtClean="0"/>
              <a:t>);</a:t>
            </a:r>
            <a:endParaRPr lang="en-US" sz="2000" i="1" dirty="0"/>
          </a:p>
          <a:p>
            <a:r>
              <a:rPr lang="en-US" sz="2400" i="1" dirty="0" err="1" smtClean="0"/>
              <a:t>MPI_File_iread_at_all</a:t>
            </a:r>
            <a:r>
              <a:rPr lang="en-US" sz="2400" i="1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MPI_File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MPI_Offset</a:t>
            </a:r>
            <a:r>
              <a:rPr lang="en-US" sz="2000" i="1" dirty="0" smtClean="0"/>
              <a:t> offset, void *</a:t>
            </a:r>
            <a:r>
              <a:rPr lang="en-US" sz="2000" i="1" dirty="0" err="1" smtClean="0"/>
              <a:t>buf</a:t>
            </a:r>
            <a:r>
              <a:rPr lang="en-US" sz="2000" i="1" dirty="0" smtClean="0"/>
              <a:t>,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count, </a:t>
            </a:r>
            <a:r>
              <a:rPr lang="en-US" sz="2000" i="1" dirty="0" err="1" smtClean="0"/>
              <a:t>MPI_Datatype</a:t>
            </a:r>
            <a:r>
              <a:rPr lang="en-US" sz="2000" i="1" dirty="0" smtClean="0"/>
              <a:t> type, </a:t>
            </a:r>
            <a:r>
              <a:rPr lang="en-US" sz="2000" b="1" i="1" dirty="0" err="1" smtClean="0"/>
              <a:t>MPI_Request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*</a:t>
            </a:r>
            <a:r>
              <a:rPr lang="en-US" sz="2000" b="1" i="1" dirty="0" err="1" smtClean="0"/>
              <a:t>req</a:t>
            </a:r>
            <a:r>
              <a:rPr lang="en-US" sz="2000" i="1" dirty="0" smtClean="0"/>
              <a:t>);</a:t>
            </a:r>
          </a:p>
          <a:p>
            <a:r>
              <a:rPr lang="en-US" sz="2400" i="1" dirty="0" err="1" smtClean="0"/>
              <a:t>MPI_File_iwrite_at_all</a:t>
            </a:r>
            <a:r>
              <a:rPr lang="en-US" sz="2400" i="1" dirty="0" smtClean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MPI_File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MPI_Offset</a:t>
            </a:r>
            <a:r>
              <a:rPr lang="en-US" sz="2000" i="1" dirty="0" smtClean="0"/>
              <a:t> offset,  void *</a:t>
            </a:r>
            <a:r>
              <a:rPr lang="en-US" sz="2000" i="1" dirty="0" err="1" smtClean="0"/>
              <a:t>buf</a:t>
            </a:r>
            <a:r>
              <a:rPr lang="en-US" sz="2000" i="1" dirty="0" smtClean="0"/>
              <a:t>,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count, </a:t>
            </a:r>
            <a:r>
              <a:rPr lang="en-US" sz="2000" i="1" dirty="0" err="1" smtClean="0"/>
              <a:t>MPI_Datatype</a:t>
            </a:r>
            <a:r>
              <a:rPr lang="en-US" sz="2000" i="1" dirty="0" smtClean="0"/>
              <a:t> type, </a:t>
            </a:r>
            <a:r>
              <a:rPr lang="en-US" sz="2000" b="1" i="1" dirty="0" err="1" smtClean="0"/>
              <a:t>MPI_Request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*</a:t>
            </a:r>
            <a:r>
              <a:rPr lang="en-US" sz="2000" b="1" i="1" dirty="0" err="1" smtClean="0"/>
              <a:t>req</a:t>
            </a:r>
            <a:r>
              <a:rPr lang="en-US" sz="2000" i="1" dirty="0" smtClean="0"/>
              <a:t>);</a:t>
            </a:r>
          </a:p>
          <a:p>
            <a:r>
              <a:rPr lang="en-US" sz="2000" i="1" dirty="0" smtClean="0"/>
              <a:t>Ordered read/write (add </a:t>
            </a:r>
            <a:r>
              <a:rPr lang="en-US" sz="2000" i="1" dirty="0" smtClean="0"/>
              <a:t>non blocking </a:t>
            </a:r>
            <a:r>
              <a:rPr lang="en-US" sz="2000" i="1" dirty="0" smtClean="0"/>
              <a:t>or deprecate ordered)</a:t>
            </a:r>
          </a:p>
          <a:p>
            <a:r>
              <a:rPr lang="en-US" sz="2000" i="1" dirty="0" smtClean="0"/>
              <a:t>Deprecate split collectives</a:t>
            </a:r>
            <a:endParaRPr lang="en-US" sz="2000" i="1" dirty="0"/>
          </a:p>
          <a:p>
            <a:r>
              <a:rPr lang="en-US" sz="2000" i="1" dirty="0" smtClean="0"/>
              <a:t>Straw Vote: 22 - 0 - 0 </a:t>
            </a:r>
          </a:p>
        </p:txBody>
      </p:sp>
    </p:spTree>
    <p:extLst>
      <p:ext uri="{BB962C8B-B14F-4D97-AF65-F5344CB8AC3E}">
        <p14:creationId xmlns:p14="http://schemas.microsoft.com/office/powerpoint/2010/main" val="26516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Major difference between collective communication and collective I/O operations: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process is allowed to provide different volumes of data to a collective I/O operation, without having knowledge on the data volumes provided by other processes.</a:t>
            </a:r>
          </a:p>
          <a:p>
            <a:r>
              <a:rPr lang="en-US" sz="2800" dirty="0" smtClean="0"/>
              <a:t>Collective I/O algorithms do aggregation.</a:t>
            </a:r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8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non-blocking collective communication</a:t>
            </a:r>
          </a:p>
          <a:p>
            <a:r>
              <a:rPr lang="en-US" dirty="0" smtClean="0"/>
              <a:t>Integrate with the progress engine</a:t>
            </a:r>
          </a:p>
          <a:p>
            <a:pPr lvl="1"/>
            <a:r>
              <a:rPr lang="en-US" dirty="0" smtClean="0"/>
              <a:t>Test/Wait on the request like other non-blocking operations</a:t>
            </a:r>
          </a:p>
          <a:p>
            <a:pPr lvl="1"/>
            <a:r>
              <a:rPr lang="en-US" dirty="0" smtClean="0"/>
              <a:t>Explicit or Implicit progress?</a:t>
            </a:r>
          </a:p>
          <a:p>
            <a:r>
              <a:rPr lang="en-US" dirty="0" smtClean="0"/>
              <a:t>Different collective I/O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recent implementation was done within an Open MPI specific I/O library (OMPIO) and uses </a:t>
            </a:r>
            <a:r>
              <a:rPr lang="en-US" sz="2800" dirty="0" err="1" smtClean="0"/>
              <a:t>LibNBC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leverages the same concept of a schedule for non blocking collective communication operations </a:t>
            </a:r>
          </a:p>
          <a:p>
            <a:pPr lvl="1"/>
            <a:r>
              <a:rPr lang="en-US" sz="2400" dirty="0" smtClean="0"/>
              <a:t>work is still at preliminary stages so a large scale evaluation is not available</a:t>
            </a:r>
          </a:p>
          <a:p>
            <a:pPr lvl="1"/>
            <a:r>
              <a:rPr lang="en-US" sz="2400" dirty="0" smtClean="0"/>
              <a:t>done at PSTL at the University of Houston (Edgar Gabriel) in collaboration with </a:t>
            </a:r>
            <a:r>
              <a:rPr lang="en-US" sz="2400" smtClean="0"/>
              <a:t>Torsten</a:t>
            </a:r>
            <a:endParaRPr lang="en-US" sz="2400" dirty="0" smtClean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aper accepted at </a:t>
            </a:r>
            <a:r>
              <a:rPr lang="en-US" sz="2400" dirty="0" err="1" smtClean="0"/>
              <a:t>EuroMPI</a:t>
            </a:r>
            <a:r>
              <a:rPr lang="en-US" sz="2400" dirty="0" smtClean="0"/>
              <a:t> 2011:</a:t>
            </a:r>
          </a:p>
          <a:p>
            <a:pPr lvl="2"/>
            <a:r>
              <a:rPr lang="en-US" sz="2000" dirty="0"/>
              <a:t>Design and Evaluation of </a:t>
            </a:r>
            <a:r>
              <a:rPr lang="en-US" sz="2000" dirty="0" err="1"/>
              <a:t>Nonblocking</a:t>
            </a:r>
            <a:r>
              <a:rPr lang="en-US" sz="2000" dirty="0"/>
              <a:t> Collective I/O Operations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27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777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Non-Blocking Collective MPI I/O Routines</vt:lpstr>
      <vt:lpstr>Introduction</vt:lpstr>
      <vt:lpstr>Motivation</vt:lpstr>
      <vt:lpstr>Usecase (I)</vt:lpstr>
      <vt:lpstr>Usecase (II)</vt:lpstr>
      <vt:lpstr>New Routines</vt:lpstr>
      <vt:lpstr>Challenges</vt:lpstr>
      <vt:lpstr>Implementation</vt:lpstr>
      <vt:lpstr>Implementation</vt:lpstr>
      <vt:lpstr>Other MPI I/O Operations </vt:lpstr>
      <vt:lpstr>Usecases</vt:lpstr>
      <vt:lpstr>Proposed Routines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Non-Blocking Collective I/O Routines</dc:title>
  <dc:creator>Chaarawi, Mohamad</dc:creator>
  <cp:lastModifiedBy>Chaarawi, Mohamad</cp:lastModifiedBy>
  <cp:revision>33</cp:revision>
  <dcterms:created xsi:type="dcterms:W3CDTF">2011-06-23T12:59:46Z</dcterms:created>
  <dcterms:modified xsi:type="dcterms:W3CDTF">2011-07-20T15:51:31Z</dcterms:modified>
</cp:coreProperties>
</file>