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EFBC8C-D1EA-4AD7-B25B-8101404D0FBD}"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40042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FBC8C-D1EA-4AD7-B25B-8101404D0FBD}"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296410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FBC8C-D1EA-4AD7-B25B-8101404D0FBD}"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126661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FBC8C-D1EA-4AD7-B25B-8101404D0FBD}"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246473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FBC8C-D1EA-4AD7-B25B-8101404D0FBD}"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292865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FBC8C-D1EA-4AD7-B25B-8101404D0FBD}" type="datetimeFigureOut">
              <a:rPr lang="en-US" smtClean="0"/>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219497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EFBC8C-D1EA-4AD7-B25B-8101404D0FBD}" type="datetimeFigureOut">
              <a:rPr lang="en-US" smtClean="0"/>
              <a:t>10/26/2011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377077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FBC8C-D1EA-4AD7-B25B-8101404D0FBD}" type="datetimeFigureOut">
              <a:rPr lang="en-US" smtClean="0"/>
              <a:t>10/26/2011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63626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FBC8C-D1EA-4AD7-B25B-8101404D0FBD}" type="datetimeFigureOut">
              <a:rPr lang="en-US" smtClean="0"/>
              <a:t>10/26/2011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2598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FBC8C-D1EA-4AD7-B25B-8101404D0FBD}" type="datetimeFigureOut">
              <a:rPr lang="en-US" smtClean="0"/>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148788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FBC8C-D1EA-4AD7-B25B-8101404D0FBD}" type="datetimeFigureOut">
              <a:rPr lang="en-US" smtClean="0"/>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8AD9C-8FB6-4FEA-A014-C749C96135AC}" type="slidenum">
              <a:rPr lang="en-US" smtClean="0"/>
              <a:t>‹#›</a:t>
            </a:fld>
            <a:endParaRPr lang="en-US"/>
          </a:p>
        </p:txBody>
      </p:sp>
    </p:spTree>
    <p:extLst>
      <p:ext uri="{BB962C8B-B14F-4D97-AF65-F5344CB8AC3E}">
        <p14:creationId xmlns:p14="http://schemas.microsoft.com/office/powerpoint/2010/main" val="73277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FBC8C-D1EA-4AD7-B25B-8101404D0FBD}" type="datetimeFigureOut">
              <a:rPr lang="en-US" smtClean="0"/>
              <a:t>10/26/2011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8AD9C-8FB6-4FEA-A014-C749C96135AC}" type="slidenum">
              <a:rPr lang="en-US" smtClean="0"/>
              <a:t>‹#›</a:t>
            </a:fld>
            <a:endParaRPr lang="en-US"/>
          </a:p>
        </p:txBody>
      </p:sp>
    </p:spTree>
    <p:extLst>
      <p:ext uri="{BB962C8B-B14F-4D97-AF65-F5344CB8AC3E}">
        <p14:creationId xmlns:p14="http://schemas.microsoft.com/office/powerpoint/2010/main" val="117816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File Information</a:t>
            </a:r>
            <a:endParaRPr lang="en-US" dirty="0"/>
          </a:p>
        </p:txBody>
      </p:sp>
      <p:sp>
        <p:nvSpPr>
          <p:cNvPr id="3" name="Subtitle 2"/>
          <p:cNvSpPr>
            <a:spLocks noGrp="1"/>
          </p:cNvSpPr>
          <p:nvPr>
            <p:ph type="subTitle" idx="1"/>
          </p:nvPr>
        </p:nvSpPr>
        <p:spPr/>
        <p:txBody>
          <a:bodyPr/>
          <a:lstStyle/>
          <a:p>
            <a:r>
              <a:rPr lang="en-US" dirty="0" smtClean="0"/>
              <a:t>The HDF Group</a:t>
            </a:r>
            <a:endParaRPr lang="en-US" dirty="0"/>
          </a:p>
        </p:txBody>
      </p:sp>
    </p:spTree>
    <p:extLst>
      <p:ext uri="{BB962C8B-B14F-4D97-AF65-F5344CB8AC3E}">
        <p14:creationId xmlns:p14="http://schemas.microsoft.com/office/powerpoint/2010/main" val="100256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a unique "ID" for the file on the file system</a:t>
            </a:r>
          </a:p>
          <a:p>
            <a:pPr lvl="1"/>
            <a:r>
              <a:rPr lang="en-US" dirty="0" smtClean="0"/>
              <a:t>detect when a file is opened twice (through HDF5). </a:t>
            </a:r>
          </a:p>
          <a:p>
            <a:r>
              <a:rPr lang="en-US" dirty="0" smtClean="0"/>
              <a:t>if we detect that two H5Fopen calls are to the same underlying file:</a:t>
            </a:r>
          </a:p>
          <a:p>
            <a:pPr lvl="1"/>
            <a:r>
              <a:rPr lang="en-US" dirty="0" smtClean="0"/>
              <a:t>share the internal data structure that manages that file between the two file IDs we pass back to the application. (This is important so we can keep the metadata changes for the file synchronized and avoid corrupting the file). </a:t>
            </a:r>
            <a:endParaRPr lang="en-US" dirty="0"/>
          </a:p>
          <a:p>
            <a:r>
              <a:rPr lang="en-US" dirty="0" smtClean="0"/>
              <a:t>This is easily done in the </a:t>
            </a:r>
            <a:r>
              <a:rPr lang="en-US" dirty="0" err="1" smtClean="0"/>
              <a:t>Posix</a:t>
            </a:r>
            <a:r>
              <a:rPr lang="en-US" dirty="0" smtClean="0"/>
              <a:t> driver where we have the stat family of functions.</a:t>
            </a:r>
          </a:p>
        </p:txBody>
      </p:sp>
    </p:spTree>
    <p:extLst>
      <p:ext uri="{BB962C8B-B14F-4D97-AF65-F5344CB8AC3E}">
        <p14:creationId xmlns:p14="http://schemas.microsoft.com/office/powerpoint/2010/main" val="186896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 </a:t>
            </a:r>
            <a:r>
              <a:rPr lang="en-US" dirty="0" err="1" smtClean="0"/>
              <a:t>fstat</a:t>
            </a:r>
            <a:r>
              <a:rPr lang="en-US" dirty="0" smtClean="0"/>
              <a:t>, </a:t>
            </a:r>
            <a:r>
              <a:rPr lang="en-US" dirty="0" err="1" smtClean="0"/>
              <a:t>lstat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struct</a:t>
            </a:r>
            <a:r>
              <a:rPr lang="en-US" dirty="0" smtClean="0"/>
              <a:t> stat { </a:t>
            </a:r>
          </a:p>
          <a:p>
            <a:pPr marL="457200" lvl="1" indent="0">
              <a:buNone/>
            </a:pPr>
            <a:r>
              <a:rPr lang="en-US" dirty="0" err="1" smtClean="0"/>
              <a:t>dev_t</a:t>
            </a:r>
            <a:r>
              <a:rPr lang="en-US" dirty="0" smtClean="0"/>
              <a:t> </a:t>
            </a:r>
            <a:r>
              <a:rPr lang="en-US" dirty="0" err="1" smtClean="0"/>
              <a:t>st_dev</a:t>
            </a:r>
            <a:r>
              <a:rPr lang="en-US" dirty="0" smtClean="0"/>
              <a:t>; /* ID of device containing file */ </a:t>
            </a:r>
          </a:p>
          <a:p>
            <a:pPr marL="457200" lvl="1" indent="0">
              <a:buNone/>
            </a:pPr>
            <a:r>
              <a:rPr lang="en-US" dirty="0" err="1" smtClean="0"/>
              <a:t>ino_t</a:t>
            </a:r>
            <a:r>
              <a:rPr lang="en-US" dirty="0" smtClean="0"/>
              <a:t> </a:t>
            </a:r>
            <a:r>
              <a:rPr lang="en-US" dirty="0" err="1" smtClean="0"/>
              <a:t>st_ino</a:t>
            </a:r>
            <a:r>
              <a:rPr lang="en-US" dirty="0" smtClean="0"/>
              <a:t>; /* </a:t>
            </a:r>
            <a:r>
              <a:rPr lang="en-US" dirty="0" err="1" smtClean="0"/>
              <a:t>inode</a:t>
            </a:r>
            <a:r>
              <a:rPr lang="en-US" dirty="0" smtClean="0"/>
              <a:t> number */ </a:t>
            </a:r>
          </a:p>
          <a:p>
            <a:pPr marL="457200" lvl="1" indent="0">
              <a:buNone/>
            </a:pPr>
            <a:r>
              <a:rPr lang="en-US" dirty="0" err="1" smtClean="0"/>
              <a:t>mode_t</a:t>
            </a:r>
            <a:r>
              <a:rPr lang="en-US" dirty="0" smtClean="0"/>
              <a:t> </a:t>
            </a:r>
            <a:r>
              <a:rPr lang="en-US" dirty="0" err="1" smtClean="0"/>
              <a:t>st_mode</a:t>
            </a:r>
            <a:r>
              <a:rPr lang="en-US" dirty="0" smtClean="0"/>
              <a:t>; /* protection */ </a:t>
            </a:r>
          </a:p>
          <a:p>
            <a:pPr marL="457200" lvl="1" indent="0">
              <a:buNone/>
            </a:pPr>
            <a:r>
              <a:rPr lang="en-US" dirty="0" err="1" smtClean="0"/>
              <a:t>nlink_t</a:t>
            </a:r>
            <a:r>
              <a:rPr lang="en-US" dirty="0" smtClean="0"/>
              <a:t> </a:t>
            </a:r>
            <a:r>
              <a:rPr lang="en-US" dirty="0" err="1" smtClean="0"/>
              <a:t>st_nlink</a:t>
            </a:r>
            <a:r>
              <a:rPr lang="en-US" dirty="0" smtClean="0"/>
              <a:t>; /* number of hard links */ </a:t>
            </a:r>
          </a:p>
          <a:p>
            <a:pPr marL="457200" lvl="1" indent="0">
              <a:buNone/>
            </a:pPr>
            <a:r>
              <a:rPr lang="en-US" dirty="0" err="1" smtClean="0"/>
              <a:t>uid_t</a:t>
            </a:r>
            <a:r>
              <a:rPr lang="en-US" dirty="0" smtClean="0"/>
              <a:t> </a:t>
            </a:r>
            <a:r>
              <a:rPr lang="en-US" dirty="0" err="1" smtClean="0"/>
              <a:t>st_uid</a:t>
            </a:r>
            <a:r>
              <a:rPr lang="en-US" dirty="0" smtClean="0"/>
              <a:t>; /* user ID of owner */ </a:t>
            </a:r>
          </a:p>
          <a:p>
            <a:pPr marL="457200" lvl="1" indent="0">
              <a:buNone/>
            </a:pPr>
            <a:r>
              <a:rPr lang="en-US" dirty="0" err="1" smtClean="0"/>
              <a:t>gid_t</a:t>
            </a:r>
            <a:r>
              <a:rPr lang="en-US" dirty="0" smtClean="0"/>
              <a:t> </a:t>
            </a:r>
            <a:r>
              <a:rPr lang="en-US" dirty="0" err="1" smtClean="0"/>
              <a:t>st_gid</a:t>
            </a:r>
            <a:r>
              <a:rPr lang="en-US" dirty="0" smtClean="0"/>
              <a:t>; /* group ID of owner */ </a:t>
            </a:r>
          </a:p>
          <a:p>
            <a:pPr marL="457200" lvl="1" indent="0">
              <a:buNone/>
            </a:pPr>
            <a:r>
              <a:rPr lang="en-US" dirty="0" err="1" smtClean="0"/>
              <a:t>dev_t</a:t>
            </a:r>
            <a:r>
              <a:rPr lang="en-US" dirty="0" smtClean="0"/>
              <a:t> </a:t>
            </a:r>
            <a:r>
              <a:rPr lang="en-US" dirty="0" err="1" smtClean="0"/>
              <a:t>st_rdev</a:t>
            </a:r>
            <a:r>
              <a:rPr lang="en-US" dirty="0" smtClean="0"/>
              <a:t>; /* device ID (if special file) */ </a:t>
            </a:r>
          </a:p>
          <a:p>
            <a:pPr marL="457200" lvl="1" indent="0">
              <a:buNone/>
            </a:pPr>
            <a:r>
              <a:rPr lang="en-US" dirty="0" err="1" smtClean="0"/>
              <a:t>off_t</a:t>
            </a:r>
            <a:r>
              <a:rPr lang="en-US" dirty="0" smtClean="0"/>
              <a:t> </a:t>
            </a:r>
            <a:r>
              <a:rPr lang="en-US" dirty="0" err="1" smtClean="0"/>
              <a:t>st_size</a:t>
            </a:r>
            <a:r>
              <a:rPr lang="en-US" dirty="0" smtClean="0"/>
              <a:t>; /* total size, in bytes */ </a:t>
            </a:r>
          </a:p>
          <a:p>
            <a:pPr marL="457200" lvl="1" indent="0">
              <a:buNone/>
            </a:pPr>
            <a:r>
              <a:rPr lang="en-US" dirty="0" err="1" smtClean="0"/>
              <a:t>blksize_t</a:t>
            </a:r>
            <a:r>
              <a:rPr lang="en-US" dirty="0" smtClean="0"/>
              <a:t> </a:t>
            </a:r>
            <a:r>
              <a:rPr lang="en-US" dirty="0" err="1" smtClean="0"/>
              <a:t>st_blksize</a:t>
            </a:r>
            <a:r>
              <a:rPr lang="en-US" dirty="0" smtClean="0"/>
              <a:t>; /* </a:t>
            </a:r>
            <a:r>
              <a:rPr lang="en-US" dirty="0" err="1" smtClean="0"/>
              <a:t>blocksize</a:t>
            </a:r>
            <a:r>
              <a:rPr lang="en-US" dirty="0" smtClean="0"/>
              <a:t> for </a:t>
            </a:r>
            <a:r>
              <a:rPr lang="en-US" dirty="0" err="1" smtClean="0"/>
              <a:t>filesystem</a:t>
            </a:r>
            <a:r>
              <a:rPr lang="en-US" dirty="0" smtClean="0"/>
              <a:t> I/O */ </a:t>
            </a:r>
          </a:p>
          <a:p>
            <a:pPr marL="457200" lvl="1" indent="0">
              <a:buNone/>
            </a:pPr>
            <a:r>
              <a:rPr lang="en-US" dirty="0" err="1" smtClean="0"/>
              <a:t>blkcnt_t</a:t>
            </a:r>
            <a:r>
              <a:rPr lang="en-US" dirty="0" smtClean="0"/>
              <a:t> </a:t>
            </a:r>
            <a:r>
              <a:rPr lang="en-US" dirty="0" err="1" smtClean="0"/>
              <a:t>st_blocks</a:t>
            </a:r>
            <a:r>
              <a:rPr lang="en-US" dirty="0" smtClean="0"/>
              <a:t>; /* number of blocks allocated */ </a:t>
            </a:r>
          </a:p>
          <a:p>
            <a:pPr marL="457200" lvl="1" indent="0">
              <a:buNone/>
            </a:pPr>
            <a:r>
              <a:rPr lang="en-US" dirty="0" err="1" smtClean="0"/>
              <a:t>time_t</a:t>
            </a:r>
            <a:r>
              <a:rPr lang="en-US" dirty="0" smtClean="0"/>
              <a:t> </a:t>
            </a:r>
            <a:r>
              <a:rPr lang="en-US" dirty="0" err="1" smtClean="0"/>
              <a:t>st_atime</a:t>
            </a:r>
            <a:r>
              <a:rPr lang="en-US" dirty="0" smtClean="0"/>
              <a:t>; /* time of last access */ </a:t>
            </a:r>
          </a:p>
          <a:p>
            <a:pPr marL="457200" lvl="1" indent="0">
              <a:buNone/>
            </a:pPr>
            <a:r>
              <a:rPr lang="en-US" dirty="0" err="1" smtClean="0"/>
              <a:t>time_t</a:t>
            </a:r>
            <a:r>
              <a:rPr lang="en-US" dirty="0" smtClean="0"/>
              <a:t> </a:t>
            </a:r>
            <a:r>
              <a:rPr lang="en-US" dirty="0" err="1" smtClean="0"/>
              <a:t>st_mtime</a:t>
            </a:r>
            <a:r>
              <a:rPr lang="en-US" dirty="0" smtClean="0"/>
              <a:t>; /* time of last modification */ </a:t>
            </a:r>
          </a:p>
          <a:p>
            <a:pPr marL="457200" lvl="1" indent="0">
              <a:buNone/>
            </a:pPr>
            <a:r>
              <a:rPr lang="en-US" dirty="0" err="1" smtClean="0"/>
              <a:t>time_t</a:t>
            </a:r>
            <a:r>
              <a:rPr lang="en-US" dirty="0" smtClean="0"/>
              <a:t> </a:t>
            </a:r>
            <a:r>
              <a:rPr lang="en-US" dirty="0" err="1" smtClean="0"/>
              <a:t>st_ctime</a:t>
            </a:r>
            <a:r>
              <a:rPr lang="en-US" dirty="0" smtClean="0"/>
              <a:t>; /* time of last status change */ };</a:t>
            </a:r>
            <a:endParaRPr lang="en-US" dirty="0"/>
          </a:p>
        </p:txBody>
      </p:sp>
    </p:spTree>
    <p:extLst>
      <p:ext uri="{BB962C8B-B14F-4D97-AF65-F5344CB8AC3E}">
        <p14:creationId xmlns:p14="http://schemas.microsoft.com/office/powerpoint/2010/main" val="15908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u="none" strike="noStrike" baseline="0" dirty="0" err="1" smtClean="0">
                <a:solidFill>
                  <a:srgbClr val="333333"/>
                </a:solidFill>
                <a:latin typeface="Verdana"/>
              </a:rPr>
              <a:t>statlite</a:t>
            </a:r>
            <a:r>
              <a:rPr lang="en-US" i="0" u="none" strike="noStrike" baseline="0" dirty="0" smtClean="0">
                <a:solidFill>
                  <a:srgbClr val="333333"/>
                </a:solidFill>
                <a:latin typeface="Verdana"/>
              </a:rPr>
              <a:t>/</a:t>
            </a:r>
            <a:r>
              <a:rPr lang="en-US" i="0" u="none" strike="noStrike" baseline="0" dirty="0" err="1" smtClean="0">
                <a:solidFill>
                  <a:srgbClr val="333333"/>
                </a:solidFill>
                <a:latin typeface="Verdana"/>
              </a:rPr>
              <a:t>fstatlite</a:t>
            </a:r>
            <a:r>
              <a:rPr lang="en-US" i="0" u="none" strike="noStrike" baseline="0" dirty="0" smtClean="0">
                <a:solidFill>
                  <a:srgbClr val="333333"/>
                </a:solidFill>
                <a:latin typeface="Verdana"/>
              </a:rPr>
              <a:t>/</a:t>
            </a:r>
            <a:r>
              <a:rPr lang="en-US" i="0" u="none" strike="noStrike" baseline="0" dirty="0" err="1" smtClean="0">
                <a:solidFill>
                  <a:srgbClr val="333333"/>
                </a:solidFill>
                <a:latin typeface="Verdana"/>
              </a:rPr>
              <a:t>lstatlite</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struct</a:t>
            </a:r>
            <a:r>
              <a:rPr lang="en-US" dirty="0" smtClean="0"/>
              <a:t> stat { </a:t>
            </a:r>
          </a:p>
          <a:p>
            <a:pPr marL="457200" lvl="1" indent="0">
              <a:buNone/>
            </a:pPr>
            <a:r>
              <a:rPr lang="en-US" dirty="0" err="1" smtClean="0"/>
              <a:t>dev_t</a:t>
            </a:r>
            <a:r>
              <a:rPr lang="en-US" dirty="0" smtClean="0"/>
              <a:t> </a:t>
            </a:r>
            <a:r>
              <a:rPr lang="en-US" dirty="0" err="1" smtClean="0"/>
              <a:t>st_dev</a:t>
            </a:r>
            <a:r>
              <a:rPr lang="en-US" dirty="0" smtClean="0"/>
              <a:t>; /* ID of device containing file */ </a:t>
            </a:r>
          </a:p>
          <a:p>
            <a:pPr marL="457200" lvl="1" indent="0">
              <a:buNone/>
            </a:pPr>
            <a:r>
              <a:rPr lang="en-US" dirty="0" err="1" smtClean="0"/>
              <a:t>ino_t</a:t>
            </a:r>
            <a:r>
              <a:rPr lang="en-US" dirty="0" smtClean="0"/>
              <a:t> </a:t>
            </a:r>
            <a:r>
              <a:rPr lang="en-US" dirty="0" err="1" smtClean="0"/>
              <a:t>st_ino</a:t>
            </a:r>
            <a:r>
              <a:rPr lang="en-US" dirty="0" smtClean="0"/>
              <a:t>; /* </a:t>
            </a:r>
            <a:r>
              <a:rPr lang="en-US" dirty="0" err="1" smtClean="0"/>
              <a:t>inode</a:t>
            </a:r>
            <a:r>
              <a:rPr lang="en-US" dirty="0" smtClean="0"/>
              <a:t> number */ </a:t>
            </a:r>
          </a:p>
          <a:p>
            <a:pPr marL="457200" lvl="1" indent="0">
              <a:buNone/>
            </a:pPr>
            <a:r>
              <a:rPr lang="en-US" dirty="0" err="1" smtClean="0"/>
              <a:t>mode_t</a:t>
            </a:r>
            <a:r>
              <a:rPr lang="en-US" dirty="0" smtClean="0"/>
              <a:t> </a:t>
            </a:r>
            <a:r>
              <a:rPr lang="en-US" dirty="0" err="1" smtClean="0"/>
              <a:t>st_mode</a:t>
            </a:r>
            <a:r>
              <a:rPr lang="en-US" dirty="0" smtClean="0"/>
              <a:t>; /* protection */ </a:t>
            </a:r>
          </a:p>
          <a:p>
            <a:pPr marL="457200" lvl="1" indent="0">
              <a:buNone/>
            </a:pPr>
            <a:r>
              <a:rPr lang="en-US" dirty="0" err="1" smtClean="0"/>
              <a:t>nlink_t</a:t>
            </a:r>
            <a:r>
              <a:rPr lang="en-US" dirty="0" smtClean="0"/>
              <a:t> </a:t>
            </a:r>
            <a:r>
              <a:rPr lang="en-US" dirty="0" err="1" smtClean="0"/>
              <a:t>st_nlink</a:t>
            </a:r>
            <a:r>
              <a:rPr lang="en-US" dirty="0" smtClean="0"/>
              <a:t>; /* number of hard links */ </a:t>
            </a:r>
          </a:p>
          <a:p>
            <a:pPr marL="457200" lvl="1" indent="0">
              <a:buNone/>
            </a:pPr>
            <a:r>
              <a:rPr lang="en-US" dirty="0" err="1" smtClean="0"/>
              <a:t>uid_t</a:t>
            </a:r>
            <a:r>
              <a:rPr lang="en-US" dirty="0" smtClean="0"/>
              <a:t> </a:t>
            </a:r>
            <a:r>
              <a:rPr lang="en-US" dirty="0" err="1" smtClean="0"/>
              <a:t>st_uid</a:t>
            </a:r>
            <a:r>
              <a:rPr lang="en-US" dirty="0" smtClean="0"/>
              <a:t>; /* user ID of owner */ </a:t>
            </a:r>
          </a:p>
          <a:p>
            <a:pPr marL="457200" lvl="1" indent="0">
              <a:buNone/>
            </a:pPr>
            <a:r>
              <a:rPr lang="en-US" dirty="0" err="1" smtClean="0"/>
              <a:t>gid_t</a:t>
            </a:r>
            <a:r>
              <a:rPr lang="en-US" dirty="0" smtClean="0"/>
              <a:t> </a:t>
            </a:r>
            <a:r>
              <a:rPr lang="en-US" dirty="0" err="1" smtClean="0"/>
              <a:t>st_gid</a:t>
            </a:r>
            <a:r>
              <a:rPr lang="en-US" dirty="0" smtClean="0"/>
              <a:t>; /* group ID of owner */ </a:t>
            </a:r>
          </a:p>
          <a:p>
            <a:pPr marL="457200" lvl="1" indent="0">
              <a:buNone/>
            </a:pPr>
            <a:r>
              <a:rPr lang="en-US" dirty="0" err="1" smtClean="0"/>
              <a:t>dev_t</a:t>
            </a:r>
            <a:r>
              <a:rPr lang="en-US" dirty="0" smtClean="0"/>
              <a:t> </a:t>
            </a:r>
            <a:r>
              <a:rPr lang="en-US" dirty="0" err="1" smtClean="0"/>
              <a:t>st_rdev</a:t>
            </a:r>
            <a:r>
              <a:rPr lang="en-US" dirty="0" smtClean="0"/>
              <a:t>; /* device ID (if special file) */ </a:t>
            </a:r>
          </a:p>
          <a:p>
            <a:pPr marL="457200" lvl="1" indent="0">
              <a:buNone/>
            </a:pPr>
            <a:r>
              <a:rPr lang="en-US" dirty="0">
                <a:solidFill>
                  <a:srgbClr val="FF0000"/>
                </a:solidFill>
              </a:rPr>
              <a:t>unsigned long </a:t>
            </a:r>
            <a:r>
              <a:rPr lang="en-US" dirty="0" err="1">
                <a:solidFill>
                  <a:srgbClr val="FF0000"/>
                </a:solidFill>
              </a:rPr>
              <a:t>st_litemask</a:t>
            </a:r>
            <a:r>
              <a:rPr lang="en-US" dirty="0">
                <a:solidFill>
                  <a:srgbClr val="FF0000"/>
                </a:solidFill>
              </a:rPr>
              <a:t>; /* bit mask for optional </a:t>
            </a:r>
            <a:r>
              <a:rPr lang="en-US" dirty="0" smtClean="0">
                <a:solidFill>
                  <a:srgbClr val="FF0000"/>
                </a:solidFill>
              </a:rPr>
              <a:t>field </a:t>
            </a:r>
            <a:r>
              <a:rPr lang="en-US" dirty="0">
                <a:solidFill>
                  <a:srgbClr val="FF0000"/>
                </a:solidFill>
              </a:rPr>
              <a:t>accuracy</a:t>
            </a:r>
            <a:r>
              <a:rPr lang="en-US" dirty="0" smtClean="0">
                <a:solidFill>
                  <a:srgbClr val="FF0000"/>
                </a:solidFill>
              </a:rPr>
              <a:t>*/</a:t>
            </a:r>
          </a:p>
          <a:p>
            <a:pPr marL="457200" lvl="1" indent="0">
              <a:buNone/>
            </a:pPr>
            <a:r>
              <a:rPr lang="en-US" dirty="0" err="1" smtClean="0">
                <a:solidFill>
                  <a:schemeClr val="accent1">
                    <a:lumMod val="75000"/>
                  </a:schemeClr>
                </a:solidFill>
              </a:rPr>
              <a:t>off_t</a:t>
            </a:r>
            <a:r>
              <a:rPr lang="en-US" dirty="0" smtClean="0">
                <a:solidFill>
                  <a:schemeClr val="accent1">
                    <a:lumMod val="75000"/>
                  </a:schemeClr>
                </a:solidFill>
              </a:rPr>
              <a:t> </a:t>
            </a:r>
            <a:r>
              <a:rPr lang="en-US" dirty="0" err="1" smtClean="0">
                <a:solidFill>
                  <a:schemeClr val="accent1">
                    <a:lumMod val="75000"/>
                  </a:schemeClr>
                </a:solidFill>
              </a:rPr>
              <a:t>st_size</a:t>
            </a:r>
            <a:r>
              <a:rPr lang="en-US" dirty="0" smtClean="0">
                <a:solidFill>
                  <a:schemeClr val="accent1">
                    <a:lumMod val="75000"/>
                  </a:schemeClr>
                </a:solidFill>
              </a:rPr>
              <a:t>; /* total size, in bytes */ </a:t>
            </a:r>
          </a:p>
          <a:p>
            <a:pPr marL="457200" lvl="1" indent="0">
              <a:buNone/>
            </a:pPr>
            <a:r>
              <a:rPr lang="en-US" dirty="0" err="1" smtClean="0">
                <a:solidFill>
                  <a:schemeClr val="accent1">
                    <a:lumMod val="75000"/>
                  </a:schemeClr>
                </a:solidFill>
              </a:rPr>
              <a:t>blksize_t</a:t>
            </a:r>
            <a:r>
              <a:rPr lang="en-US" dirty="0" smtClean="0">
                <a:solidFill>
                  <a:schemeClr val="accent1">
                    <a:lumMod val="75000"/>
                  </a:schemeClr>
                </a:solidFill>
              </a:rPr>
              <a:t> </a:t>
            </a:r>
            <a:r>
              <a:rPr lang="en-US" dirty="0" err="1" smtClean="0">
                <a:solidFill>
                  <a:schemeClr val="accent1">
                    <a:lumMod val="75000"/>
                  </a:schemeClr>
                </a:solidFill>
              </a:rPr>
              <a:t>st_blksize</a:t>
            </a:r>
            <a:r>
              <a:rPr lang="en-US" dirty="0" smtClean="0">
                <a:solidFill>
                  <a:schemeClr val="accent1">
                    <a:lumMod val="75000"/>
                  </a:schemeClr>
                </a:solidFill>
              </a:rPr>
              <a:t>; /* </a:t>
            </a:r>
            <a:r>
              <a:rPr lang="en-US" dirty="0" err="1" smtClean="0">
                <a:solidFill>
                  <a:schemeClr val="accent1">
                    <a:lumMod val="75000"/>
                  </a:schemeClr>
                </a:solidFill>
              </a:rPr>
              <a:t>blocksize</a:t>
            </a:r>
            <a:r>
              <a:rPr lang="en-US" dirty="0" smtClean="0">
                <a:solidFill>
                  <a:schemeClr val="accent1">
                    <a:lumMod val="75000"/>
                  </a:schemeClr>
                </a:solidFill>
              </a:rPr>
              <a:t> for </a:t>
            </a:r>
            <a:r>
              <a:rPr lang="en-US" dirty="0" err="1" smtClean="0">
                <a:solidFill>
                  <a:schemeClr val="accent1">
                    <a:lumMod val="75000"/>
                  </a:schemeClr>
                </a:solidFill>
              </a:rPr>
              <a:t>filesystem</a:t>
            </a:r>
            <a:r>
              <a:rPr lang="en-US" dirty="0" smtClean="0">
                <a:solidFill>
                  <a:schemeClr val="accent1">
                    <a:lumMod val="75000"/>
                  </a:schemeClr>
                </a:solidFill>
              </a:rPr>
              <a:t> I/O */ </a:t>
            </a:r>
          </a:p>
          <a:p>
            <a:pPr marL="457200" lvl="1" indent="0">
              <a:buNone/>
            </a:pPr>
            <a:r>
              <a:rPr lang="en-US" dirty="0" err="1" smtClean="0">
                <a:solidFill>
                  <a:schemeClr val="accent1">
                    <a:lumMod val="75000"/>
                  </a:schemeClr>
                </a:solidFill>
              </a:rPr>
              <a:t>blkcnt_t</a:t>
            </a:r>
            <a:r>
              <a:rPr lang="en-US" dirty="0" smtClean="0">
                <a:solidFill>
                  <a:schemeClr val="accent1">
                    <a:lumMod val="75000"/>
                  </a:schemeClr>
                </a:solidFill>
              </a:rPr>
              <a:t> </a:t>
            </a:r>
            <a:r>
              <a:rPr lang="en-US" dirty="0" err="1" smtClean="0">
                <a:solidFill>
                  <a:schemeClr val="accent1">
                    <a:lumMod val="75000"/>
                  </a:schemeClr>
                </a:solidFill>
              </a:rPr>
              <a:t>st_blocks</a:t>
            </a:r>
            <a:r>
              <a:rPr lang="en-US" dirty="0" smtClean="0">
                <a:solidFill>
                  <a:schemeClr val="accent1">
                    <a:lumMod val="75000"/>
                  </a:schemeClr>
                </a:solidFill>
              </a:rPr>
              <a:t>; /* number of blocks allocated */ </a:t>
            </a:r>
          </a:p>
          <a:p>
            <a:pPr marL="457200" lvl="1" indent="0">
              <a:buNone/>
            </a:pPr>
            <a:r>
              <a:rPr lang="en-US" dirty="0" err="1" smtClean="0">
                <a:solidFill>
                  <a:schemeClr val="accent1">
                    <a:lumMod val="75000"/>
                  </a:schemeClr>
                </a:solidFill>
              </a:rPr>
              <a:t>time_t</a:t>
            </a:r>
            <a:r>
              <a:rPr lang="en-US" dirty="0" smtClean="0">
                <a:solidFill>
                  <a:schemeClr val="accent1">
                    <a:lumMod val="75000"/>
                  </a:schemeClr>
                </a:solidFill>
              </a:rPr>
              <a:t> </a:t>
            </a:r>
            <a:r>
              <a:rPr lang="en-US" dirty="0" err="1" smtClean="0">
                <a:solidFill>
                  <a:schemeClr val="accent1">
                    <a:lumMod val="75000"/>
                  </a:schemeClr>
                </a:solidFill>
              </a:rPr>
              <a:t>st_atime</a:t>
            </a:r>
            <a:r>
              <a:rPr lang="en-US" dirty="0" smtClean="0">
                <a:solidFill>
                  <a:schemeClr val="accent1">
                    <a:lumMod val="75000"/>
                  </a:schemeClr>
                </a:solidFill>
              </a:rPr>
              <a:t>; /* time of last access */ </a:t>
            </a:r>
          </a:p>
          <a:p>
            <a:pPr marL="457200" lvl="1" indent="0">
              <a:buNone/>
            </a:pPr>
            <a:r>
              <a:rPr lang="en-US" dirty="0" err="1" smtClean="0">
                <a:solidFill>
                  <a:schemeClr val="accent1">
                    <a:lumMod val="75000"/>
                  </a:schemeClr>
                </a:solidFill>
              </a:rPr>
              <a:t>time_t</a:t>
            </a:r>
            <a:r>
              <a:rPr lang="en-US" dirty="0" smtClean="0">
                <a:solidFill>
                  <a:schemeClr val="accent1">
                    <a:lumMod val="75000"/>
                  </a:schemeClr>
                </a:solidFill>
              </a:rPr>
              <a:t> </a:t>
            </a:r>
            <a:r>
              <a:rPr lang="en-US" dirty="0" err="1" smtClean="0">
                <a:solidFill>
                  <a:schemeClr val="accent1">
                    <a:lumMod val="75000"/>
                  </a:schemeClr>
                </a:solidFill>
              </a:rPr>
              <a:t>st_mtime</a:t>
            </a:r>
            <a:r>
              <a:rPr lang="en-US" dirty="0" smtClean="0">
                <a:solidFill>
                  <a:schemeClr val="accent1">
                    <a:lumMod val="75000"/>
                  </a:schemeClr>
                </a:solidFill>
              </a:rPr>
              <a:t>; /* time of last modification */ </a:t>
            </a:r>
          </a:p>
          <a:p>
            <a:pPr marL="457200" lvl="1" indent="0">
              <a:buNone/>
            </a:pPr>
            <a:r>
              <a:rPr lang="en-US" dirty="0" err="1" smtClean="0">
                <a:solidFill>
                  <a:schemeClr val="accent1">
                    <a:lumMod val="75000"/>
                  </a:schemeClr>
                </a:solidFill>
              </a:rPr>
              <a:t>time_t</a:t>
            </a:r>
            <a:r>
              <a:rPr lang="en-US" dirty="0" smtClean="0">
                <a:solidFill>
                  <a:schemeClr val="accent1">
                    <a:lumMod val="75000"/>
                  </a:schemeClr>
                </a:solidFill>
              </a:rPr>
              <a:t> </a:t>
            </a:r>
            <a:r>
              <a:rPr lang="en-US" dirty="0" err="1" smtClean="0">
                <a:solidFill>
                  <a:schemeClr val="accent1">
                    <a:lumMod val="75000"/>
                  </a:schemeClr>
                </a:solidFill>
              </a:rPr>
              <a:t>st_ctime</a:t>
            </a:r>
            <a:r>
              <a:rPr lang="en-US" dirty="0" smtClean="0">
                <a:solidFill>
                  <a:schemeClr val="accent1">
                    <a:lumMod val="75000"/>
                  </a:schemeClr>
                </a:solidFill>
              </a:rPr>
              <a:t>; /* time of last status change */ </a:t>
            </a:r>
            <a:r>
              <a:rPr lang="en-US" dirty="0" smtClean="0"/>
              <a:t>};</a:t>
            </a:r>
          </a:p>
          <a:p>
            <a:endParaRPr lang="en-US" dirty="0"/>
          </a:p>
        </p:txBody>
      </p:sp>
    </p:spTree>
    <p:extLst>
      <p:ext uri="{BB962C8B-B14F-4D97-AF65-F5344CB8AC3E}">
        <p14:creationId xmlns:p14="http://schemas.microsoft.com/office/powerpoint/2010/main" val="9807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MPI_File_stat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Get information about the file similar to stat() functions.</a:t>
            </a:r>
          </a:p>
          <a:p>
            <a:pPr lvl="1"/>
            <a:r>
              <a:rPr lang="en-US" dirty="0" smtClean="0"/>
              <a:t>Put the information in a new MPI predefined structure (</a:t>
            </a:r>
            <a:r>
              <a:rPr lang="en-US" dirty="0" err="1" smtClean="0"/>
              <a:t>MPI_Finfo_t</a:t>
            </a:r>
            <a:r>
              <a:rPr lang="en-US" dirty="0" smtClean="0"/>
              <a:t>) OR</a:t>
            </a:r>
          </a:p>
          <a:p>
            <a:pPr lvl="1"/>
            <a:r>
              <a:rPr lang="en-US" dirty="0" err="1" smtClean="0"/>
              <a:t>MPI_File_get_xxx</a:t>
            </a:r>
            <a:r>
              <a:rPr lang="en-US" dirty="0" smtClean="0"/>
              <a:t> interface</a:t>
            </a:r>
          </a:p>
          <a:p>
            <a:r>
              <a:rPr lang="en-US" dirty="0" smtClean="0"/>
              <a:t>What information to actually get is of importance:</a:t>
            </a:r>
          </a:p>
          <a:p>
            <a:pPr lvl="1"/>
            <a:r>
              <a:rPr lang="en-US" dirty="0" smtClean="0"/>
              <a:t>Useful information</a:t>
            </a:r>
          </a:p>
          <a:p>
            <a:pPr lvl="1"/>
            <a:r>
              <a:rPr lang="en-US" dirty="0" smtClean="0"/>
              <a:t>Non file system specific</a:t>
            </a:r>
          </a:p>
        </p:txBody>
      </p:sp>
    </p:spTree>
    <p:extLst>
      <p:ext uri="{BB962C8B-B14F-4D97-AF65-F5344CB8AC3E}">
        <p14:creationId xmlns:p14="http://schemas.microsoft.com/office/powerpoint/2010/main" val="26137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Either:</a:t>
            </a:r>
          </a:p>
          <a:p>
            <a:pPr lvl="1"/>
            <a:r>
              <a:rPr lang="en-US" dirty="0" smtClean="0"/>
              <a:t>Only include fields that are considered to be general to all file systems:</a:t>
            </a:r>
          </a:p>
          <a:p>
            <a:pPr lvl="2"/>
            <a:r>
              <a:rPr lang="en-US" dirty="0" smtClean="0"/>
              <a:t>This could be very limited and </a:t>
            </a:r>
            <a:r>
              <a:rPr lang="en-US" dirty="0" err="1" smtClean="0"/>
              <a:t>unuseful</a:t>
            </a:r>
            <a:endParaRPr lang="en-US" dirty="0" smtClean="0"/>
          </a:p>
          <a:p>
            <a:pPr lvl="1"/>
            <a:r>
              <a:rPr lang="en-US" dirty="0" smtClean="0"/>
              <a:t>Generate an info object or something similar to that (which could be implementation specific) that would contain this information:</a:t>
            </a:r>
          </a:p>
          <a:p>
            <a:pPr lvl="2"/>
            <a:r>
              <a:rPr lang="en-US" dirty="0" smtClean="0"/>
              <a:t>The implementation generates all parameter names at configure time or runtime.</a:t>
            </a:r>
          </a:p>
          <a:p>
            <a:pPr lvl="2"/>
            <a:r>
              <a:rPr lang="en-US" dirty="0" smtClean="0"/>
              <a:t>The user queries the implementation for this list and gets back a set of (</a:t>
            </a:r>
            <a:r>
              <a:rPr lang="en-US" dirty="0" err="1" smtClean="0"/>
              <a:t>names,values</a:t>
            </a:r>
            <a:r>
              <a:rPr lang="en-US" dirty="0" smtClean="0"/>
              <a:t>) that correspond to the file information.</a:t>
            </a:r>
          </a:p>
        </p:txBody>
      </p:sp>
    </p:spTree>
    <p:extLst>
      <p:ext uri="{BB962C8B-B14F-4D97-AF65-F5344CB8AC3E}">
        <p14:creationId xmlns:p14="http://schemas.microsoft.com/office/powerpoint/2010/main" val="269832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NOT</a:t>
            </a:r>
            <a:endParaRPr lang="en-US" dirty="0"/>
          </a:p>
        </p:txBody>
      </p:sp>
      <p:sp>
        <p:nvSpPr>
          <p:cNvPr id="3" name="Content Placeholder 2"/>
          <p:cNvSpPr>
            <a:spLocks noGrp="1"/>
          </p:cNvSpPr>
          <p:nvPr>
            <p:ph idx="1"/>
          </p:nvPr>
        </p:nvSpPr>
        <p:spPr/>
        <p:txBody>
          <a:bodyPr/>
          <a:lstStyle/>
          <a:p>
            <a:r>
              <a:rPr lang="en-US" dirty="0" smtClean="0"/>
              <a:t>MPI_FILE_COMPARE (</a:t>
            </a:r>
            <a:r>
              <a:rPr lang="en-US" dirty="0" err="1" smtClean="0"/>
              <a:t>MPI_File</a:t>
            </a:r>
            <a:r>
              <a:rPr lang="en-US" dirty="0" smtClean="0"/>
              <a:t> fh1, </a:t>
            </a:r>
            <a:r>
              <a:rPr lang="en-US" dirty="0" err="1" smtClean="0"/>
              <a:t>MPI_File</a:t>
            </a:r>
            <a:r>
              <a:rPr lang="en-US" dirty="0" smtClean="0"/>
              <a:t> fh2, </a:t>
            </a:r>
            <a:r>
              <a:rPr lang="en-US" dirty="0" err="1" smtClean="0"/>
              <a:t>int</a:t>
            </a:r>
            <a:r>
              <a:rPr lang="en-US" dirty="0" smtClean="0"/>
              <a:t> *result)</a:t>
            </a:r>
            <a:endParaRPr lang="en-US" dirty="0"/>
          </a:p>
        </p:txBody>
      </p:sp>
    </p:spTree>
    <p:extLst>
      <p:ext uri="{BB962C8B-B14F-4D97-AF65-F5344CB8AC3E}">
        <p14:creationId xmlns:p14="http://schemas.microsoft.com/office/powerpoint/2010/main" val="2986705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506</Words>
  <Application>Microsoft Office PowerPoint</Application>
  <PresentationFormat>On-screen Show (4:3)</PresentationFormat>
  <Paragraphs>55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Getting File Information</vt:lpstr>
      <vt:lpstr>Use case</vt:lpstr>
      <vt:lpstr>stat, fstat, lstat</vt:lpstr>
      <vt:lpstr>statlite/fstatlite/lstatlite</vt:lpstr>
      <vt:lpstr>MPI_File_stat()</vt:lpstr>
      <vt:lpstr>Proposals</vt:lpstr>
      <vt:lpstr>If NOT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File Information</dc:title>
  <dc:creator>Chaarawi, Mohamad</dc:creator>
  <cp:lastModifiedBy>Chaarawi, Mohamad</cp:lastModifiedBy>
  <cp:revision>16</cp:revision>
  <dcterms:created xsi:type="dcterms:W3CDTF">2011-10-24T20:38:21Z</dcterms:created>
  <dcterms:modified xsi:type="dcterms:W3CDTF">2011-10-26T15:07:52Z</dcterms:modified>
</cp:coreProperties>
</file>