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46" autoAdjust="0"/>
  </p:normalViewPr>
  <p:slideViewPr>
    <p:cSldViewPr snapToGrid="0" snapToObjects="1">
      <p:cViewPr varScale="1">
        <p:scale>
          <a:sx n="89" d="100"/>
          <a:sy n="89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015A-731A-3C49-92CC-06EB20ADA04B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8A309-A441-3644-828F-48D8789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(6/7/13 11:31) -----</a:t>
            </a:r>
          </a:p>
          <a:p>
            <a:r>
              <a:rPr lang="en-US" dirty="0"/>
              <a:t>Dave - Advice relating to segmented addresses.  </a:t>
            </a:r>
            <a:r>
              <a:rPr lang="en-US" dirty="0" err="1"/>
              <a:t>Disp</a:t>
            </a:r>
            <a:r>
              <a:rPr lang="en-US" dirty="0"/>
              <a:t> must correspond to a location in the same object or memory allocation/buffer.  pg. 115 4.1.12 already mentioned, reference from pg. 115 to this function.</a:t>
            </a:r>
          </a:p>
          <a:p>
            <a:endParaRPr lang="en-US" dirty="0"/>
          </a:p>
          <a:p>
            <a:r>
              <a:rPr lang="en-US" dirty="0"/>
              <a:t>Martin - Tools interface could be </a:t>
            </a:r>
            <a:r>
              <a:rPr lang="en-US" dirty="0" err="1"/>
              <a:t>heplful</a:t>
            </a:r>
            <a:r>
              <a:rPr lang="en-US" dirty="0"/>
              <a:t> for a correctness checker.  Decided that this is not needed, because checking should really be done when the </a:t>
            </a:r>
            <a:r>
              <a:rPr lang="en-US" dirty="0" err="1"/>
              <a:t>MPI_Aint</a:t>
            </a:r>
            <a:r>
              <a:rPr lang="en-US" dirty="0"/>
              <a:t> is used.</a:t>
            </a:r>
          </a:p>
          <a:p>
            <a:endParaRPr lang="en-US" dirty="0"/>
          </a:p>
          <a:p>
            <a:r>
              <a:rPr lang="en-US" dirty="0"/>
              <a:t>Move middle sentence to Rationale? </a:t>
            </a:r>
            <a:r>
              <a:rPr lang="en-US" dirty="0" smtClean="0"/>
              <a:t>Straw vote results: (</a:t>
            </a:r>
            <a:r>
              <a:rPr lang="en-US" dirty="0"/>
              <a:t>15) Yes (0) No (2) Abstain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8A309-A441-3644-828F-48D8789B7A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Aurilien</a:t>
            </a:r>
            <a:r>
              <a:rPr lang="en-US" dirty="0" smtClean="0"/>
              <a:t> – Should we add pointer type to the standard?  This was</a:t>
            </a:r>
            <a:r>
              <a:rPr lang="en-US" baseline="0" dirty="0" smtClean="0"/>
              <a:t> discussed and resolved.  This approach won’t work for Fortran.</a:t>
            </a:r>
          </a:p>
          <a:p>
            <a:r>
              <a:rPr lang="en-US" baseline="0" dirty="0" smtClean="0"/>
              <a:t>Need an erratum to fix the linked-list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8A309-A441-3644-828F-48D8789B7A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81-87A3-EF4C-AA40-A8D1E1A54E2E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2116-9422-A540-8A7C-BC51242F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9461"/>
            <a:ext cx="7772400" cy="2320990"/>
          </a:xfrm>
        </p:spPr>
        <p:txBody>
          <a:bodyPr/>
          <a:lstStyle/>
          <a:p>
            <a:r>
              <a:rPr lang="en-US" dirty="0" smtClean="0"/>
              <a:t>#349: Dynamic </a:t>
            </a:r>
            <a:r>
              <a:rPr lang="en-US" dirty="0" smtClean="0"/>
              <a:t>Window </a:t>
            </a:r>
            <a:r>
              <a:rPr lang="en-US" dirty="0" smtClean="0"/>
              <a:t>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RMA WG Plenary Presentation</a:t>
            </a:r>
          </a:p>
          <a:p>
            <a:r>
              <a:rPr lang="en-US" dirty="0" smtClean="0"/>
              <a:t>June 6, 2013</a:t>
            </a:r>
          </a:p>
          <a:p>
            <a:endParaRPr lang="en-US" dirty="0"/>
          </a:p>
          <a:p>
            <a:r>
              <a:rPr lang="en-US" sz="1900" dirty="0" smtClean="0"/>
              <a:t>https://</a:t>
            </a:r>
            <a:r>
              <a:rPr lang="en-US" sz="1900" dirty="0" err="1" smtClean="0"/>
              <a:t>svn.mpi-forum.org</a:t>
            </a:r>
            <a:r>
              <a:rPr lang="en-US" sz="1900" dirty="0" smtClean="0"/>
              <a:t>/</a:t>
            </a:r>
            <a:r>
              <a:rPr lang="en-US" sz="1900" dirty="0" err="1" smtClean="0"/>
              <a:t>trac</a:t>
            </a:r>
            <a:r>
              <a:rPr lang="en-US" sz="1900" dirty="0" smtClean="0"/>
              <a:t>/</a:t>
            </a:r>
            <a:r>
              <a:rPr lang="en-US" sz="1900" dirty="0" err="1" smtClean="0"/>
              <a:t>mpi</a:t>
            </a:r>
            <a:r>
              <a:rPr lang="en-US" sz="1900" dirty="0" smtClean="0"/>
              <a:t>-forum-web/ticket/349</a:t>
            </a:r>
          </a:p>
        </p:txBody>
      </p:sp>
    </p:spTree>
    <p:extLst>
      <p:ext uri="{BB962C8B-B14F-4D97-AF65-F5344CB8AC3E}">
        <p14:creationId xmlns:p14="http://schemas.microsoft.com/office/powerpoint/2010/main" val="39030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windows require arithmetic on </a:t>
            </a:r>
            <a:r>
              <a:rPr lang="en-US" dirty="0" err="1" smtClean="0"/>
              <a:t>MPI_Aint</a:t>
            </a:r>
            <a:r>
              <a:rPr lang="en-US" dirty="0" smtClean="0"/>
              <a:t> values that represent addresses</a:t>
            </a:r>
          </a:p>
          <a:p>
            <a:pPr lvl="1"/>
            <a:r>
              <a:rPr lang="en-US" dirty="0" smtClean="0"/>
              <a:t>Indexing into an array</a:t>
            </a:r>
          </a:p>
          <a:p>
            <a:pPr lvl="1"/>
            <a:r>
              <a:rPr lang="en-US" dirty="0" smtClean="0"/>
              <a:t>Accessing a field in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Arithmetic on </a:t>
            </a:r>
            <a:r>
              <a:rPr lang="en-US" dirty="0" err="1" smtClean="0"/>
              <a:t>MPI_Aints</a:t>
            </a:r>
            <a:r>
              <a:rPr lang="en-US" dirty="0" smtClean="0"/>
              <a:t> that represent addresses cannot be done portably</a:t>
            </a:r>
          </a:p>
          <a:p>
            <a:pPr lvl="1"/>
            <a:r>
              <a:rPr lang="en-US" dirty="0" err="1" smtClean="0"/>
              <a:t>MPI_Aints</a:t>
            </a:r>
            <a:r>
              <a:rPr lang="en-US" dirty="0" smtClean="0"/>
              <a:t> are signed integers, but addresses </a:t>
            </a:r>
            <a:r>
              <a:rPr lang="en-US" dirty="0" err="1" smtClean="0"/>
              <a:t>ain’t</a:t>
            </a:r>
            <a:r>
              <a:rPr lang="en-US" dirty="0" smtClean="0"/>
              <a:t> (are not)</a:t>
            </a:r>
          </a:p>
          <a:p>
            <a:pPr lvl="1"/>
            <a:r>
              <a:rPr lang="en-US" dirty="0" smtClean="0"/>
              <a:t>Value is relative to MPI_BOTTOM, which varies across processes and language bindings (e.g., F*****N)</a:t>
            </a:r>
          </a:p>
          <a:p>
            <a:pPr lvl="2"/>
            <a:r>
              <a:rPr lang="en-US" dirty="0" smtClean="0"/>
              <a:t>MPI_BOTTOM is address of a variable in a common block</a:t>
            </a:r>
          </a:p>
          <a:p>
            <a:pPr lvl="1"/>
            <a:r>
              <a:rPr lang="en-US" dirty="0" smtClean="0"/>
              <a:t>Arithmetic can overflow! </a:t>
            </a:r>
          </a:p>
          <a:p>
            <a:pPr lvl="1"/>
            <a:r>
              <a:rPr lang="en-US" dirty="0" smtClean="0"/>
              <a:t>Arithmetic overflow behavior is not specified</a:t>
            </a:r>
          </a:p>
        </p:txBody>
      </p:sp>
    </p:spTree>
    <p:extLst>
      <p:ext uri="{BB962C8B-B14F-4D97-AF65-F5344CB8AC3E}">
        <p14:creationId xmlns:p14="http://schemas.microsoft.com/office/powerpoint/2010/main" val="321634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Window Displacement Arithmetic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Rank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15478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double array[1000];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MPI_Aint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array_disp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MPI_Win_attach</a:t>
            </a:r>
            <a:r>
              <a:rPr lang="en-US" sz="2000" dirty="0" smtClean="0">
                <a:latin typeface="Andale Mono"/>
                <a:cs typeface="Andale Mono"/>
              </a:rPr>
              <a:t>(array);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MPI_Get_address</a:t>
            </a:r>
            <a:r>
              <a:rPr lang="en-US" sz="2000" dirty="0" smtClean="0">
                <a:latin typeface="Andale Mono"/>
                <a:cs typeface="Andale Mono"/>
              </a:rPr>
              <a:t>(array,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	&amp;</a:t>
            </a:r>
            <a:r>
              <a:rPr lang="en-US" sz="2000" dirty="0" err="1" smtClean="0">
                <a:latin typeface="Andale Mono"/>
                <a:cs typeface="Andale Mono"/>
              </a:rPr>
              <a:t>array_disp</a:t>
            </a:r>
            <a:r>
              <a:rPr lang="en-US" sz="2000" dirty="0" smtClean="0">
                <a:latin typeface="Andale Mono"/>
                <a:cs typeface="Andale Mono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MPI_Bcast</a:t>
            </a:r>
            <a:r>
              <a:rPr lang="en-US" sz="2000" dirty="0" smtClean="0">
                <a:latin typeface="Andale Mono"/>
                <a:cs typeface="Andale Mono"/>
              </a:rPr>
              <a:t>(&amp;</a:t>
            </a:r>
            <a:r>
              <a:rPr lang="en-US" sz="2000" dirty="0" err="1" smtClean="0">
                <a:latin typeface="Andale Mono"/>
                <a:cs typeface="Andale Mono"/>
              </a:rPr>
              <a:t>array_disp,p</a:t>
            </a:r>
            <a:r>
              <a:rPr lang="en-US" sz="2000" dirty="0" smtClean="0">
                <a:latin typeface="Andale Mono"/>
                <a:cs typeface="Andale Mono"/>
              </a:rPr>
              <a:t>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89" y="1535113"/>
            <a:ext cx="4189411" cy="639762"/>
          </a:xfrm>
        </p:spPr>
        <p:txBody>
          <a:bodyPr anchor="ctr"/>
          <a:lstStyle/>
          <a:p>
            <a:r>
              <a:rPr lang="en-US" dirty="0" smtClean="0"/>
              <a:t>Rank 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89" y="2174875"/>
            <a:ext cx="4189412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MPI_Aint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array_disp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MPI_Bcast</a:t>
            </a:r>
            <a:r>
              <a:rPr lang="en-US" sz="2000" dirty="0" smtClean="0">
                <a:latin typeface="Andale Mono"/>
                <a:cs typeface="Andale Mono"/>
              </a:rPr>
              <a:t>(&amp;</a:t>
            </a:r>
            <a:r>
              <a:rPr lang="en-US" sz="2000" dirty="0" err="1" smtClean="0">
                <a:latin typeface="Andale Mono"/>
                <a:cs typeface="Andale Mono"/>
              </a:rPr>
              <a:t>array_disp,p</a:t>
            </a:r>
            <a:r>
              <a:rPr lang="en-US" sz="2000" dirty="0" smtClean="0">
                <a:latin typeface="Andale Mono"/>
                <a:cs typeface="Andale Mono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MPI_Get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array_disp</a:t>
            </a:r>
            <a: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  <a:t> +</a:t>
            </a:r>
            <a:b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</a:br>
            <a: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  <a:t>*</a:t>
            </a:r>
            <a:r>
              <a:rPr lang="en-US" sz="20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sizeof</a:t>
            </a:r>
            <a: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  <a:t>(double)</a:t>
            </a:r>
            <a:r>
              <a:rPr lang="en-US" sz="2000" dirty="0" smtClean="0">
                <a:latin typeface="Andale Mono"/>
                <a:cs typeface="Andale Mono"/>
              </a:rPr>
              <a:t>, …);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84725" y="5490218"/>
            <a:ext cx="28543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This can overflow!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711921" y="4353983"/>
            <a:ext cx="654405" cy="1136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4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function that can “safely” add an address and a displacement</a:t>
            </a:r>
          </a:p>
          <a:p>
            <a:endParaRPr lang="en-US" dirty="0" smtClean="0"/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Must correctly handle overflows</a:t>
            </a:r>
            <a:endParaRPr lang="en-US" dirty="0"/>
          </a:p>
          <a:p>
            <a:pPr lvl="1"/>
            <a:r>
              <a:rPr lang="en-US" dirty="0" smtClean="0"/>
              <a:t>Just add them, if system is two’s complement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Text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581"/>
            <a:ext cx="8229600" cy="4426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err="1">
                <a:latin typeface="Andale Mono"/>
                <a:cs typeface="Andale Mono"/>
              </a:rPr>
              <a:t>MPI_Aint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MPI_Aint_add</a:t>
            </a:r>
            <a:r>
              <a:rPr lang="en-US" sz="2600" dirty="0" smtClean="0">
                <a:latin typeface="Andale Mono"/>
                <a:cs typeface="Andale Mono"/>
              </a:rPr>
              <a:t>(</a:t>
            </a:r>
            <a:r>
              <a:rPr lang="en-US" sz="2600" dirty="0" err="1" smtClean="0">
                <a:latin typeface="Andale Mono"/>
                <a:cs typeface="Andale Mono"/>
              </a:rPr>
              <a:t>MPI_Aint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>
                <a:latin typeface="Andale Mono"/>
                <a:cs typeface="Andale Mono"/>
              </a:rPr>
              <a:t>base</a:t>
            </a:r>
            <a:r>
              <a:rPr lang="en-US" sz="2600" dirty="0" smtClean="0">
                <a:latin typeface="Andale Mono"/>
                <a:cs typeface="Andale Mono"/>
              </a:rPr>
              <a:t>, </a:t>
            </a:r>
            <a:r>
              <a:rPr lang="en-US" sz="2600" dirty="0" err="1" smtClean="0">
                <a:latin typeface="Andale Mono"/>
                <a:cs typeface="Andale Mono"/>
              </a:rPr>
              <a:t>MPI_Aint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disp</a:t>
            </a:r>
            <a:r>
              <a:rPr lang="en-US" sz="2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produces a new </a:t>
            </a:r>
            <a:r>
              <a:rPr lang="en-US" dirty="0" err="1"/>
              <a:t>MPI_Aint</a:t>
            </a:r>
            <a:r>
              <a:rPr lang="en-US" dirty="0"/>
              <a:t> value that is equivalent to the sum of the </a:t>
            </a:r>
            <a:r>
              <a:rPr lang="en-US" i="1" dirty="0"/>
              <a:t>base</a:t>
            </a:r>
            <a:r>
              <a:rPr lang="en-US" dirty="0"/>
              <a:t> and </a:t>
            </a:r>
            <a:r>
              <a:rPr lang="en-US" i="1" dirty="0" err="1"/>
              <a:t>disp</a:t>
            </a:r>
            <a:r>
              <a:rPr lang="en-US" dirty="0"/>
              <a:t> </a:t>
            </a:r>
            <a:r>
              <a:rPr lang="en-US" dirty="0" smtClean="0"/>
              <a:t>arguments, where </a:t>
            </a:r>
            <a:r>
              <a:rPr lang="en-US" i="1" dirty="0" smtClean="0"/>
              <a:t>base</a:t>
            </a:r>
            <a:r>
              <a:rPr lang="en-US" dirty="0" smtClean="0"/>
              <a:t> represents an address and </a:t>
            </a:r>
            <a:r>
              <a:rPr lang="en-US" i="1" dirty="0" err="1" smtClean="0"/>
              <a:t>disp</a:t>
            </a:r>
            <a:r>
              <a:rPr lang="en-US" dirty="0" smtClean="0"/>
              <a:t> represents a signed integer displacement. </a:t>
            </a:r>
            <a:r>
              <a:rPr lang="en-US" dirty="0"/>
              <a:t>The value of </a:t>
            </a:r>
            <a:r>
              <a:rPr lang="en-US" i="1" dirty="0"/>
              <a:t>base</a:t>
            </a:r>
            <a:r>
              <a:rPr lang="en-US" dirty="0"/>
              <a:t> may be relative to a non-zero value of MPI_BOTTOM that is unknown at the process performing the call to </a:t>
            </a:r>
            <a:r>
              <a:rPr lang="en-US" dirty="0" err="1"/>
              <a:t>MPI_Aint_add</a:t>
            </a:r>
            <a:r>
              <a:rPr lang="en-US" dirty="0"/>
              <a:t>. The addition is performed in a manner that results in the correct </a:t>
            </a:r>
            <a:r>
              <a:rPr lang="en-US" dirty="0" err="1"/>
              <a:t>MPI_Aint</a:t>
            </a:r>
            <a:r>
              <a:rPr lang="en-US" dirty="0"/>
              <a:t> representation of the </a:t>
            </a:r>
            <a:r>
              <a:rPr lang="en-US" dirty="0" smtClean="0"/>
              <a:t>output address</a:t>
            </a:r>
            <a:r>
              <a:rPr lang="en-US" dirty="0"/>
              <a:t>, as if the process that originally produced </a:t>
            </a:r>
            <a:r>
              <a:rPr lang="en-US" i="1" dirty="0"/>
              <a:t>base</a:t>
            </a:r>
            <a:r>
              <a:rPr lang="en-US" dirty="0"/>
              <a:t> had called: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err="1" smtClean="0">
                <a:latin typeface="Andale Mono"/>
                <a:cs typeface="Andale Mono"/>
              </a:rPr>
              <a:t>MPI_Get_address</a:t>
            </a:r>
            <a:r>
              <a:rPr lang="en-US" sz="2900" dirty="0">
                <a:latin typeface="Andale Mono"/>
                <a:cs typeface="Andale Mono"/>
              </a:rPr>
              <a:t>((char *) base + </a:t>
            </a:r>
            <a:r>
              <a:rPr lang="en-US" sz="2900" dirty="0" err="1">
                <a:latin typeface="Andale Mono"/>
                <a:cs typeface="Andale Mono"/>
              </a:rPr>
              <a:t>disp</a:t>
            </a:r>
            <a:r>
              <a:rPr lang="en-US" sz="2900" dirty="0">
                <a:latin typeface="Andale Mono"/>
                <a:cs typeface="Andale Mono"/>
              </a:rPr>
              <a:t>, &amp;</a:t>
            </a:r>
            <a:r>
              <a:rPr lang="en-US" sz="2900" dirty="0" err="1">
                <a:latin typeface="Andale Mono"/>
                <a:cs typeface="Andale Mono"/>
              </a:rPr>
              <a:t>out_addr</a:t>
            </a:r>
            <a:r>
              <a:rPr lang="en-US" sz="2900" dirty="0">
                <a:latin typeface="Andale Mono"/>
                <a:cs typeface="Andale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23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Polls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vote for this proposal?</a:t>
            </a:r>
          </a:p>
          <a:p>
            <a:pPr lvl="1"/>
            <a:r>
              <a:rPr lang="en-US" dirty="0" smtClean="0"/>
              <a:t>(14) </a:t>
            </a:r>
            <a:r>
              <a:rPr lang="en-US" dirty="0" smtClean="0"/>
              <a:t>yes, </a:t>
            </a:r>
            <a:r>
              <a:rPr lang="en-US" dirty="0" smtClean="0"/>
              <a:t>(0) </a:t>
            </a:r>
            <a:r>
              <a:rPr lang="en-US" dirty="0" smtClean="0"/>
              <a:t>no, </a:t>
            </a:r>
            <a:r>
              <a:rPr lang="en-US" dirty="0" smtClean="0"/>
              <a:t>(4) </a:t>
            </a:r>
            <a:r>
              <a:rPr lang="en-US" dirty="0" smtClean="0"/>
              <a:t>abstain</a:t>
            </a:r>
          </a:p>
          <a:p>
            <a:endParaRPr lang="en-US" dirty="0" smtClean="0"/>
          </a:p>
          <a:p>
            <a:r>
              <a:rPr lang="en-US" dirty="0" smtClean="0"/>
              <a:t>Can we handle this as an erratum?</a:t>
            </a:r>
          </a:p>
          <a:p>
            <a:pPr lvl="1"/>
            <a:r>
              <a:rPr lang="en-US" dirty="0" smtClean="0"/>
              <a:t>(9) </a:t>
            </a:r>
            <a:r>
              <a:rPr lang="en-US" dirty="0" smtClean="0"/>
              <a:t>yes, </a:t>
            </a:r>
            <a:r>
              <a:rPr lang="en-US" dirty="0" smtClean="0"/>
              <a:t>(0) </a:t>
            </a:r>
            <a:r>
              <a:rPr lang="en-US" dirty="0" smtClean="0"/>
              <a:t>no, </a:t>
            </a:r>
            <a:r>
              <a:rPr lang="en-US" dirty="0" smtClean="0"/>
              <a:t>(10) </a:t>
            </a:r>
            <a:r>
              <a:rPr lang="en-US" dirty="0" smtClean="0"/>
              <a:t>abstain</a:t>
            </a:r>
          </a:p>
        </p:txBody>
      </p:sp>
    </p:spTree>
    <p:extLst>
      <p:ext uri="{BB962C8B-B14F-4D97-AF65-F5344CB8AC3E}">
        <p14:creationId xmlns:p14="http://schemas.microsoft.com/office/powerpoint/2010/main" val="306821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519</Words>
  <Application>Microsoft Macintosh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#349: Dynamic Window Displacements</vt:lpstr>
      <vt:lpstr>What’s the problem?</vt:lpstr>
      <vt:lpstr>Dynamic Window Displacement Arithmetic Example</vt:lpstr>
      <vt:lpstr>Proposed Solution</vt:lpstr>
      <vt:lpstr>Proposed Text (draft)</vt:lpstr>
      <vt:lpstr>Straw Polls</vt:lpstr>
    </vt:vector>
  </TitlesOfParts>
  <Company>Intel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#349: RMA Dynamic Widow Displacements</dc:title>
  <dc:creator>James Dinan</dc:creator>
  <cp:lastModifiedBy>James Dinan</cp:lastModifiedBy>
  <cp:revision>14</cp:revision>
  <dcterms:created xsi:type="dcterms:W3CDTF">2013-06-06T21:13:28Z</dcterms:created>
  <dcterms:modified xsi:type="dcterms:W3CDTF">2013-06-07T18:55:22Z</dcterms:modified>
</cp:coreProperties>
</file>