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audio1.bin" ContentType="audio/unknown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57" r:id="rId4"/>
    <p:sldId id="276" r:id="rId5"/>
    <p:sldId id="277" r:id="rId6"/>
    <p:sldId id="259" r:id="rId7"/>
    <p:sldId id="262" r:id="rId8"/>
    <p:sldId id="260" r:id="rId9"/>
    <p:sldId id="263" r:id="rId10"/>
    <p:sldId id="266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6129" autoAdjust="0"/>
  </p:normalViewPr>
  <p:slideViewPr>
    <p:cSldViewPr snapToGrid="0" snapToObjects="1">
      <p:cViewPr varScale="1">
        <p:scale>
          <a:sx n="140" d="100"/>
          <a:sy n="140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00617283950617"/>
          <c:y val="0.0364784245916283"/>
          <c:w val="0.960526149509089"/>
          <c:h val="0.7987278980215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Maximum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Past</c:v>
                </c:pt>
                <c:pt idx="1">
                  <c:v>Then</c:v>
                </c:pt>
                <c:pt idx="2">
                  <c:v>Recently</c:v>
                </c:pt>
                <c:pt idx="3">
                  <c:v>Now</c:v>
                </c:pt>
                <c:pt idx="4">
                  <c:v>Soon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1.2</c:v>
                </c:pt>
                <c:pt idx="2">
                  <c:v>1.6</c:v>
                </c:pt>
                <c:pt idx="3">
                  <c:v>2.0</c:v>
                </c:pt>
                <c:pt idx="4">
                  <c:v>2.4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 Core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Past</c:v>
                </c:pt>
                <c:pt idx="1">
                  <c:v>Then</c:v>
                </c:pt>
                <c:pt idx="2">
                  <c:v>Recently</c:v>
                </c:pt>
                <c:pt idx="3">
                  <c:v>Now</c:v>
                </c:pt>
                <c:pt idx="4">
                  <c:v>Soon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1.0</c:v>
                </c:pt>
                <c:pt idx="1">
                  <c:v>1.2</c:v>
                </c:pt>
                <c:pt idx="2">
                  <c:v>1.4</c:v>
                </c:pt>
                <c:pt idx="3">
                  <c:v>1.6</c:v>
                </c:pt>
                <c:pt idx="4">
                  <c:v>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3772088"/>
        <c:axId val="2103775064"/>
      </c:lineChart>
      <c:catAx>
        <c:axId val="21037720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03775064"/>
        <c:crosses val="autoZero"/>
        <c:auto val="1"/>
        <c:lblAlgn val="ctr"/>
        <c:lblOffset val="100"/>
        <c:noMultiLvlLbl val="0"/>
      </c:catAx>
      <c:valAx>
        <c:axId val="210377506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103772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54661951978225"/>
          <c:y val="0.0770035017961923"/>
          <c:w val="0.197991739345558"/>
          <c:h val="0.21979330122828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c:spPr>
    </c:legend>
    <c:plotVisOnly val="1"/>
    <c:dispBlanksAs val="gap"/>
    <c:showDLblsOverMax val="0"/>
  </c:chart>
  <c:spPr>
    <a:ln>
      <a:solidFill>
        <a:schemeClr val="tx1"/>
      </a:solidFill>
    </a:ln>
    <a:effectLst>
      <a:outerShdw blurRad="50800" dist="38100" dir="2700000" algn="tl" rotWithShape="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B461-A988-F145-8BF4-33882E43435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38706-342D-B64D-AE1A-E184643D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Endpoints effectively</a:t>
            </a:r>
            <a:r>
              <a:rPr lang="en-US" baseline="0" dirty="0" smtClean="0"/>
              <a:t> adds another component (thread ID) to the match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Addresses limitations of current approaches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9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8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6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D68F-55B9-114C-B55D-D61D6CD4B378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BC5E-1277-D84B-92B8-CBE5CE08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4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mpi-forum.org/trac/mpi-forum-web/ticket/38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Endpoints Plenary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Dinan</a:t>
            </a:r>
          </a:p>
          <a:p>
            <a:r>
              <a:rPr lang="en-US" dirty="0" smtClean="0"/>
              <a:t>Hybrid Working Group</a:t>
            </a:r>
          </a:p>
          <a:p>
            <a:r>
              <a:rPr lang="en-US" dirty="0" smtClean="0"/>
              <a:t>December 10,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7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 Interface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701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MPI_Comm_create_endpoints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MPI_Comm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parent_comm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my_num_ep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MPI_Info</a:t>
            </a:r>
            <a:r>
              <a:rPr lang="en-US" dirty="0" smtClean="0">
                <a:latin typeface="Consolas"/>
                <a:cs typeface="Consolas"/>
              </a:rPr>
              <a:t> info, </a:t>
            </a:r>
            <a:r>
              <a:rPr lang="en-US" dirty="0" err="1" smtClean="0">
                <a:latin typeface="Consolas"/>
                <a:cs typeface="Consolas"/>
              </a:rPr>
              <a:t>MPI_Comm</a:t>
            </a:r>
            <a:r>
              <a:rPr lang="en-US" dirty="0" smtClean="0">
                <a:latin typeface="Consolas"/>
                <a:cs typeface="Consolas"/>
              </a:rPr>
              <a:t> *</a:t>
            </a:r>
            <a:r>
              <a:rPr lang="en-US" dirty="0" err="1" smtClean="0">
                <a:latin typeface="Consolas"/>
                <a:cs typeface="Consolas"/>
              </a:rPr>
              <a:t>out_comm_hdls</a:t>
            </a:r>
            <a:r>
              <a:rPr lang="en-US" dirty="0" smtClean="0">
                <a:latin typeface="Consolas"/>
                <a:cs typeface="Consolas"/>
              </a:rPr>
              <a:t>[])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>
                <a:cs typeface="Consolas"/>
              </a:rPr>
              <a:t>Out handle array</a:t>
            </a:r>
            <a:r>
              <a:rPr lang="en-US" dirty="0" smtClean="0">
                <a:cs typeface="Consolas"/>
              </a:rPr>
              <a:t> </a:t>
            </a:r>
            <a:r>
              <a:rPr lang="en-US" dirty="0" smtClean="0">
                <a:cs typeface="Consolas"/>
              </a:rPr>
              <a:t>takes TLS out of the implementation and off the critical path</a:t>
            </a:r>
          </a:p>
          <a:p>
            <a:pPr lvl="1"/>
            <a:r>
              <a:rPr lang="en-US" dirty="0" smtClean="0">
                <a:cs typeface="Consolas"/>
              </a:rPr>
              <a:t>Each process requests an independent number of endpoints</a:t>
            </a:r>
            <a:endParaRPr lang="en-US" dirty="0">
              <a:cs typeface="Consolas"/>
            </a:endParaRPr>
          </a:p>
          <a:p>
            <a:pPr lvl="1"/>
            <a:r>
              <a:rPr lang="en-US" dirty="0" smtClean="0">
                <a:cs typeface="Consolas"/>
              </a:rPr>
              <a:t>MPI_ERR_ENDPOINTS – Endpoints could not be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764957" y="1814528"/>
            <a:ext cx="28194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 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  <a:r>
              <a:rPr lang="en-US" sz="14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               </a:t>
            </a: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3            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64956" y="1357328"/>
            <a:ext cx="19812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0                                      1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3328" y="1814528"/>
            <a:ext cx="1229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my_ep_comm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53328" y="1357328"/>
            <a:ext cx="1738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MPI_COMM_WORLD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2612556" y="2274705"/>
            <a:ext cx="1447800" cy="1371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2764956" y="2606561"/>
            <a:ext cx="533400" cy="406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Rank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2841156" y="3139961"/>
            <a:ext cx="381000" cy="3840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17356" y="2271728"/>
            <a:ext cx="80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cxnSp>
        <p:nvCxnSpPr>
          <p:cNvPr id="44" name="Straight Connector 43"/>
          <p:cNvCxnSpPr>
            <a:stCxn id="42" idx="0"/>
            <a:endCxn id="41" idx="2"/>
          </p:cNvCxnSpPr>
          <p:nvPr/>
        </p:nvCxnSpPr>
        <p:spPr bwMode="auto">
          <a:xfrm flipV="1">
            <a:off x="3031656" y="3012961"/>
            <a:ext cx="0" cy="127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3374556" y="2606561"/>
            <a:ext cx="533400" cy="406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Rank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3450756" y="3139961"/>
            <a:ext cx="381000" cy="3840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</a:p>
        </p:txBody>
      </p:sp>
      <p:cxnSp>
        <p:nvCxnSpPr>
          <p:cNvPr id="47" name="Straight Connector 46"/>
          <p:cNvCxnSpPr>
            <a:stCxn id="46" idx="0"/>
            <a:endCxn id="45" idx="2"/>
          </p:cNvCxnSpPr>
          <p:nvPr/>
        </p:nvCxnSpPr>
        <p:spPr bwMode="auto">
          <a:xfrm flipV="1">
            <a:off x="3641256" y="3012961"/>
            <a:ext cx="0" cy="127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4287069" y="2271728"/>
            <a:ext cx="1447800" cy="1371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439469" y="2603584"/>
            <a:ext cx="533400" cy="406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Rank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4515669" y="3136984"/>
            <a:ext cx="381000" cy="3840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91869" y="2268751"/>
            <a:ext cx="80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cxnSp>
        <p:nvCxnSpPr>
          <p:cNvPr id="32" name="Straight Connector 31"/>
          <p:cNvCxnSpPr>
            <a:stCxn id="28" idx="0"/>
            <a:endCxn id="27" idx="2"/>
          </p:cNvCxnSpPr>
          <p:nvPr/>
        </p:nvCxnSpPr>
        <p:spPr bwMode="auto">
          <a:xfrm flipV="1">
            <a:off x="4706169" y="3009984"/>
            <a:ext cx="0" cy="127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5049069" y="2603584"/>
            <a:ext cx="533400" cy="406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Rank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5125269" y="3136984"/>
            <a:ext cx="381000" cy="3840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</a:p>
        </p:txBody>
      </p:sp>
      <p:cxnSp>
        <p:nvCxnSpPr>
          <p:cNvPr id="35" name="Straight Connector 34"/>
          <p:cNvCxnSpPr>
            <a:stCxn id="34" idx="0"/>
            <a:endCxn id="33" idx="2"/>
          </p:cNvCxnSpPr>
          <p:nvPr/>
        </p:nvCxnSpPr>
        <p:spPr bwMode="auto">
          <a:xfrm flipV="1">
            <a:off x="5315769" y="3009984"/>
            <a:ext cx="0" cy="127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646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://svn.mpi-forum.org/trac/mpi-forum-web/ticket/</a:t>
            </a:r>
            <a:r>
              <a:rPr lang="en-US" dirty="0" smtClean="0">
                <a:hlinkClick r:id="rId2"/>
              </a:rPr>
              <a:t>380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3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Proposal text #380 ready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Explored interoperability story [</a:t>
            </a:r>
            <a:r>
              <a:rPr lang="en-US" dirty="0" err="1" smtClean="0"/>
              <a:t>EuroMPI</a:t>
            </a:r>
            <a:r>
              <a:rPr lang="en-US" dirty="0" smtClean="0"/>
              <a:t> ‘13]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Exploring performance story [IJHPCA in prep]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Working on implementation in MPICH</a:t>
            </a:r>
          </a:p>
          <a:p>
            <a:pPr marL="914400" lvl="1" indent="-514350"/>
            <a:r>
              <a:rPr lang="en-US" dirty="0" smtClean="0"/>
              <a:t>Will be 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Target: Formal reading in March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644"/>
            <a:ext cx="8229600" cy="46475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Interoperability argument</a:t>
            </a:r>
          </a:p>
          <a:p>
            <a:pPr lvl="1"/>
            <a:r>
              <a:rPr lang="en-US" dirty="0" smtClean="0"/>
              <a:t>On-node programming model</a:t>
            </a:r>
          </a:p>
          <a:p>
            <a:pPr lvl="1"/>
            <a:r>
              <a:rPr lang="en-US" dirty="0" smtClean="0"/>
              <a:t>Multi-node models that use threads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 argument</a:t>
            </a:r>
          </a:p>
          <a:p>
            <a:pPr lvl="1"/>
            <a:r>
              <a:rPr lang="en-US" dirty="0" smtClean="0"/>
              <a:t>Increase communication concurrency</a:t>
            </a:r>
          </a:p>
          <a:p>
            <a:pPr lvl="2"/>
            <a:r>
              <a:rPr lang="en-US" dirty="0" smtClean="0"/>
              <a:t>Preserve shared memory/node-level programming</a:t>
            </a:r>
          </a:p>
          <a:p>
            <a:pPr lvl="2"/>
            <a:r>
              <a:rPr lang="en-US" dirty="0" smtClean="0"/>
              <a:t>Make number of VA spaces free parameter</a:t>
            </a:r>
          </a:p>
          <a:p>
            <a:pPr lvl="1"/>
            <a:r>
              <a:rPr lang="en-US" dirty="0" smtClean="0"/>
              <a:t>Reduce synchronization penalties</a:t>
            </a:r>
          </a:p>
          <a:p>
            <a:pPr lvl="2"/>
            <a:r>
              <a:rPr lang="en-US" dirty="0" smtClean="0"/>
              <a:t>Privatize thread communication state and </a:t>
            </a:r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1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Achievable Network Performance (Dramatization)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150879"/>
              </p:ext>
            </p:extLst>
          </p:nvPr>
        </p:nvGraphicFramePr>
        <p:xfrm>
          <a:off x="921927" y="1261534"/>
          <a:ext cx="7300148" cy="343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44143"/>
            <a:ext cx="8229600" cy="1319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</a:t>
            </a:r>
            <a:r>
              <a:rPr lang="en-US" dirty="0" smtClean="0"/>
              <a:t>endpoint design evolving </a:t>
            </a:r>
            <a:r>
              <a:rPr lang="en-US" dirty="0" smtClean="0"/>
              <a:t>to support many cores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real data</a:t>
            </a:r>
            <a:r>
              <a:rPr lang="en-US" b="1" i="1" dirty="0" smtClean="0">
                <a:solidFill>
                  <a:srgbClr val="FF0000"/>
                </a:solidFill>
              </a:rPr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represents my </a:t>
            </a:r>
            <a:r>
              <a:rPr lang="en-US" b="1" i="1" dirty="0" smtClean="0">
                <a:solidFill>
                  <a:srgbClr val="FF0000"/>
                </a:solidFill>
              </a:rPr>
              <a:t>personal </a:t>
            </a:r>
            <a:r>
              <a:rPr lang="en-US" b="1" i="1" dirty="0" smtClean="0">
                <a:solidFill>
                  <a:srgbClr val="FF0000"/>
                </a:solidFill>
              </a:rPr>
              <a:t>views</a:t>
            </a: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Gathering real data for paper, will present at next meeting</a:t>
            </a:r>
            <a:endParaRPr lang="en-US" dirty="0" smtClean="0"/>
          </a:p>
          <a:p>
            <a:endParaRPr lang="en-US" i="1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eeha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Impact of </a:t>
            </a:r>
            <a:r>
              <a:rPr lang="en-US" sz="3600" dirty="0" smtClean="0"/>
              <a:t>Queue Depth </a:t>
            </a:r>
            <a:r>
              <a:rPr lang="en-US" sz="3600" dirty="0" smtClean="0"/>
              <a:t>on </a:t>
            </a:r>
            <a:r>
              <a:rPr lang="en-US" sz="3600" dirty="0" smtClean="0"/>
              <a:t>Message Rate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524500"/>
            <a:ext cx="8229600" cy="8001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Brian </a:t>
            </a:r>
            <a:r>
              <a:rPr lang="en-US" dirty="0" smtClean="0"/>
              <a:t>Barrett, et al. [</a:t>
            </a:r>
            <a:r>
              <a:rPr lang="en-US" dirty="0" err="1" smtClean="0"/>
              <a:t>EuroMPI</a:t>
            </a:r>
            <a:r>
              <a:rPr lang="en-US" dirty="0" smtClean="0"/>
              <a:t> ‘13]</a:t>
            </a:r>
          </a:p>
          <a:p>
            <a:r>
              <a:rPr lang="en-US" dirty="0" smtClean="0"/>
              <a:t>Threads sharing a rank increase posted receive queue depth (x-axis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57" y="1179287"/>
            <a:ext cx="5772602" cy="4157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99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of Ranks 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2077"/>
            <a:ext cx="82296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MPI provides a 1-to-1 mapping of ranks to processes</a:t>
            </a:r>
          </a:p>
          <a:p>
            <a:r>
              <a:rPr lang="en-US" dirty="0" smtClean="0"/>
              <a:t>This was good in the past</a:t>
            </a:r>
          </a:p>
          <a:p>
            <a:r>
              <a:rPr lang="en-US" dirty="0"/>
              <a:t>U</a:t>
            </a:r>
            <a:r>
              <a:rPr lang="en-US" dirty="0" smtClean="0"/>
              <a:t>sage models and systems have evolved</a:t>
            </a:r>
          </a:p>
          <a:p>
            <a:pPr lvl="1"/>
            <a:r>
              <a:rPr lang="en-US" dirty="0" smtClean="0"/>
              <a:t>Hybrid </a:t>
            </a:r>
            <a:r>
              <a:rPr lang="en-US" dirty="0" err="1" smtClean="0"/>
              <a:t>MPI+Threads</a:t>
            </a:r>
            <a:r>
              <a:rPr lang="en-US" dirty="0" smtClean="0"/>
              <a:t> programming</a:t>
            </a:r>
          </a:p>
          <a:p>
            <a:pPr lvl="1"/>
            <a:r>
              <a:rPr lang="en-US" dirty="0" smtClean="0"/>
              <a:t>Ratio of core to network endpoint performance decreasing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295400" y="1597368"/>
            <a:ext cx="6096000" cy="2362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447800" y="1749768"/>
            <a:ext cx="2057400" cy="2057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00200" y="2130768"/>
            <a:ext cx="17526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600200" y="3045168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209800" y="3045168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819400" y="3045168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12163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Conventional Communicator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17497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5" name="Straight Connector 14"/>
          <p:cNvCxnSpPr>
            <a:stCxn id="8" idx="0"/>
            <a:endCxn id="7" idx="2"/>
          </p:cNvCxnSpPr>
          <p:nvPr/>
        </p:nvCxnSpPr>
        <p:spPr bwMode="auto">
          <a:xfrm flipV="1">
            <a:off x="1866900" y="2740368"/>
            <a:ext cx="60960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0" idx="0"/>
            <a:endCxn id="7" idx="2"/>
          </p:cNvCxnSpPr>
          <p:nvPr/>
        </p:nvCxnSpPr>
        <p:spPr bwMode="auto">
          <a:xfrm flipV="1">
            <a:off x="2476500" y="2740368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1" idx="0"/>
            <a:endCxn id="7" idx="2"/>
          </p:cNvCxnSpPr>
          <p:nvPr/>
        </p:nvCxnSpPr>
        <p:spPr bwMode="auto">
          <a:xfrm flipH="1" flipV="1">
            <a:off x="2476500" y="2740368"/>
            <a:ext cx="60960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3733800" y="1749768"/>
            <a:ext cx="2057400" cy="2057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3886200" y="2130768"/>
            <a:ext cx="17526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4114800" y="3045168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4876800" y="3045168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43400" y="17497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28" name="Straight Connector 27"/>
          <p:cNvCxnSpPr>
            <a:stCxn id="24" idx="0"/>
            <a:endCxn id="23" idx="2"/>
          </p:cNvCxnSpPr>
          <p:nvPr/>
        </p:nvCxnSpPr>
        <p:spPr bwMode="auto">
          <a:xfrm flipV="1">
            <a:off x="4381500" y="2740368"/>
            <a:ext cx="38100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6" idx="0"/>
            <a:endCxn id="23" idx="2"/>
          </p:cNvCxnSpPr>
          <p:nvPr/>
        </p:nvCxnSpPr>
        <p:spPr bwMode="auto">
          <a:xfrm flipH="1" flipV="1">
            <a:off x="4762500" y="2740368"/>
            <a:ext cx="38100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319171" y="2283168"/>
            <a:ext cx="5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813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Endpoints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Many-</a:t>
            </a:r>
            <a:r>
              <a:rPr lang="en-US" dirty="0"/>
              <a:t>to-one mapping of ranks to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hreads act </a:t>
            </a:r>
            <a:r>
              <a:rPr lang="en-US" dirty="0"/>
              <a:t>as first-class participants in MPI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Improve programmability of MPI + X</a:t>
            </a:r>
          </a:p>
          <a:p>
            <a:pPr lvl="1"/>
            <a:r>
              <a:rPr lang="en-US" dirty="0" smtClean="0"/>
              <a:t>Threads drive independent network endpoints</a:t>
            </a:r>
          </a:p>
          <a:p>
            <a:r>
              <a:rPr lang="en-US" dirty="0" smtClean="0"/>
              <a:t>Endpoint:  Set </a:t>
            </a:r>
            <a:r>
              <a:rPr lang="en-US" dirty="0"/>
              <a:t>of resources that supports the independent execution of MPI </a:t>
            </a:r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Endpoints have process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522112"/>
            <a:ext cx="8077200" cy="2362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141112"/>
            <a:ext cx="257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Endpoints Communicator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96200" y="2207912"/>
            <a:ext cx="5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5800" y="1674512"/>
            <a:ext cx="2057400" cy="2057400"/>
            <a:chOff x="685800" y="1524000"/>
            <a:chExt cx="2057400" cy="20574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85800" y="1524000"/>
              <a:ext cx="2057400" cy="2057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838200" y="1905000"/>
              <a:ext cx="533400" cy="609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Rank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38200" y="2819400"/>
              <a:ext cx="533400" cy="533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447800" y="2819400"/>
              <a:ext cx="533400" cy="533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057400" y="2819400"/>
              <a:ext cx="533400" cy="533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5400" y="15240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Process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8" idx="0"/>
              <a:endCxn id="7" idx="2"/>
            </p:cNvCxnSpPr>
            <p:nvPr/>
          </p:nvCxnSpPr>
          <p:spPr bwMode="auto">
            <a:xfrm flipV="1">
              <a:off x="1104900" y="2514600"/>
              <a:ext cx="0" cy="3048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10" idx="0"/>
              <a:endCxn id="35" idx="2"/>
            </p:cNvCxnSpPr>
            <p:nvPr/>
          </p:nvCxnSpPr>
          <p:spPr bwMode="auto">
            <a:xfrm flipV="1">
              <a:off x="1714500" y="2514600"/>
              <a:ext cx="0" cy="3048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1" idx="0"/>
              <a:endCxn id="34" idx="2"/>
            </p:cNvCxnSpPr>
            <p:nvPr/>
          </p:nvCxnSpPr>
          <p:spPr bwMode="auto">
            <a:xfrm flipV="1">
              <a:off x="2324100" y="2514600"/>
              <a:ext cx="0" cy="3048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Rounded Rectangle 33"/>
            <p:cNvSpPr/>
            <p:nvPr/>
          </p:nvSpPr>
          <p:spPr bwMode="auto">
            <a:xfrm>
              <a:off x="2057400" y="1905000"/>
              <a:ext cx="533400" cy="609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Rank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1447800" y="1905000"/>
              <a:ext cx="533400" cy="609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Rank</a:t>
              </a:r>
            </a:p>
          </p:txBody>
        </p:sp>
      </p:grpSp>
      <p:sp>
        <p:nvSpPr>
          <p:cNvPr id="51" name="Rounded Rectangle 50"/>
          <p:cNvSpPr/>
          <p:nvPr/>
        </p:nvSpPr>
        <p:spPr bwMode="auto">
          <a:xfrm>
            <a:off x="3055519" y="1674512"/>
            <a:ext cx="2057400" cy="2057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3207919" y="2055512"/>
            <a:ext cx="5334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3207919" y="2969912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3817519" y="2969912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4427119" y="2969912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65119" y="16745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64" name="Straight Connector 63"/>
          <p:cNvCxnSpPr>
            <a:stCxn id="53" idx="0"/>
            <a:endCxn id="52" idx="2"/>
          </p:cNvCxnSpPr>
          <p:nvPr/>
        </p:nvCxnSpPr>
        <p:spPr bwMode="auto">
          <a:xfrm flipV="1">
            <a:off x="3474619" y="2665112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4" idx="0"/>
            <a:endCxn id="68" idx="2"/>
          </p:cNvCxnSpPr>
          <p:nvPr/>
        </p:nvCxnSpPr>
        <p:spPr bwMode="auto">
          <a:xfrm flipV="1">
            <a:off x="4084219" y="2665112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ounded Rectangle 67"/>
          <p:cNvSpPr/>
          <p:nvPr/>
        </p:nvSpPr>
        <p:spPr bwMode="auto">
          <a:xfrm>
            <a:off x="3817519" y="2055512"/>
            <a:ext cx="5334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5429015" y="1674512"/>
            <a:ext cx="2057400" cy="2057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5581415" y="2055512"/>
            <a:ext cx="5334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5581415" y="2969912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6191015" y="2969912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6800615" y="2969912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38615" y="16745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76" name="Straight Connector 75"/>
          <p:cNvCxnSpPr>
            <a:stCxn id="72" idx="0"/>
            <a:endCxn id="71" idx="2"/>
          </p:cNvCxnSpPr>
          <p:nvPr/>
        </p:nvCxnSpPr>
        <p:spPr bwMode="auto">
          <a:xfrm flipV="1">
            <a:off x="5848115" y="2665112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stCxn id="73" idx="0"/>
            <a:endCxn id="79" idx="2"/>
          </p:cNvCxnSpPr>
          <p:nvPr/>
        </p:nvCxnSpPr>
        <p:spPr bwMode="auto">
          <a:xfrm flipV="1">
            <a:off x="6457715" y="2665112"/>
            <a:ext cx="60960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74" idx="0"/>
            <a:endCxn id="79" idx="2"/>
          </p:cNvCxnSpPr>
          <p:nvPr/>
        </p:nvCxnSpPr>
        <p:spPr bwMode="auto">
          <a:xfrm flipV="1">
            <a:off x="7067315" y="2665112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ounded Rectangle 78"/>
          <p:cNvSpPr/>
          <p:nvPr/>
        </p:nvSpPr>
        <p:spPr bwMode="auto">
          <a:xfrm>
            <a:off x="6800615" y="2055512"/>
            <a:ext cx="5334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213236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THREAD_MULTIPLE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MPI message matching space: </a:t>
            </a:r>
            <a:r>
              <a:rPr lang="en-US" dirty="0" smtClean="0">
                <a:latin typeface="Consolas"/>
                <a:cs typeface="Consolas"/>
              </a:rPr>
              <a:t>&lt;communicator, sender, tag&gt;</a:t>
            </a:r>
          </a:p>
          <a:p>
            <a:r>
              <a:rPr lang="en-US" dirty="0" smtClean="0"/>
              <a:t>Two approaches to using THREAD_MULTIPLE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specific thread using the tag:</a:t>
            </a:r>
          </a:p>
          <a:p>
            <a:pPr lvl="1"/>
            <a:r>
              <a:rPr lang="en-US" dirty="0" smtClean="0"/>
              <a:t>Partition the tag space to address individual threads</a:t>
            </a:r>
          </a:p>
          <a:p>
            <a:pPr lvl="1"/>
            <a:r>
              <a:rPr lang="en-US" dirty="0" smtClean="0"/>
              <a:t>Limitations:</a:t>
            </a:r>
          </a:p>
          <a:p>
            <a:pPr lvl="2"/>
            <a:r>
              <a:rPr lang="en-US" dirty="0"/>
              <a:t>Collectives – </a:t>
            </a:r>
            <a:r>
              <a:rPr lang="en-US" dirty="0" smtClean="0"/>
              <a:t>Multiple threads at a process can’t participate concurrently</a:t>
            </a:r>
          </a:p>
          <a:p>
            <a:pPr lvl="2"/>
            <a:r>
              <a:rPr lang="en-US" dirty="0" smtClean="0"/>
              <a:t>Wildcards – Multiple threads concurrently requires care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specific thread using the communicator:</a:t>
            </a:r>
          </a:p>
          <a:p>
            <a:pPr lvl="1"/>
            <a:r>
              <a:rPr lang="en-US" dirty="0" smtClean="0"/>
              <a:t>Split threads across different communicators (e.g. Dup and assign)</a:t>
            </a:r>
          </a:p>
          <a:p>
            <a:pPr lvl="1"/>
            <a:r>
              <a:rPr lang="en-US" dirty="0" smtClean="0"/>
              <a:t>Can use wildcards and collectives</a:t>
            </a:r>
          </a:p>
          <a:p>
            <a:pPr lvl="1"/>
            <a:r>
              <a:rPr lang="en-US" dirty="0" smtClean="0"/>
              <a:t>However, limits connectivity of threads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214"/>
            <a:ext cx="8229600" cy="52451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Two implementation strategies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Each rank is a network endpoint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Ranks are multiplexed on endpoints</a:t>
            </a:r>
          </a:p>
          <a:p>
            <a:pPr lvl="2"/>
            <a:r>
              <a:rPr lang="en-US" dirty="0"/>
              <a:t>Effectively adds destination rank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matching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Combination of the above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Potential to reduce threading overheads</a:t>
            </a:r>
          </a:p>
          <a:p>
            <a:pPr lvl="1"/>
            <a:r>
              <a:rPr lang="en-US" dirty="0" smtClean="0"/>
              <a:t>Separate resources per thread</a:t>
            </a:r>
          </a:p>
          <a:p>
            <a:pPr lvl="2"/>
            <a:r>
              <a:rPr lang="en-US" dirty="0" smtClean="0"/>
              <a:t>Rank can represent distinct network resources</a:t>
            </a:r>
          </a:p>
          <a:p>
            <a:pPr lvl="2"/>
            <a:r>
              <a:rPr lang="en-US" dirty="0" smtClean="0"/>
              <a:t>Increase HFI/NIC concurrency</a:t>
            </a:r>
          </a:p>
          <a:p>
            <a:pPr lvl="1"/>
            <a:r>
              <a:rPr lang="en-US" dirty="0" smtClean="0"/>
              <a:t>Separate software state per thread</a:t>
            </a:r>
          </a:p>
          <a:p>
            <a:pPr lvl="2"/>
            <a:r>
              <a:rPr lang="en-US" dirty="0" smtClean="0"/>
              <a:t>Per-endpoint message queues/matching</a:t>
            </a:r>
          </a:p>
          <a:p>
            <a:pPr lvl="2"/>
            <a:r>
              <a:rPr lang="en-US" dirty="0" smtClean="0"/>
              <a:t>Enable per-communicator threading levels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FG-MPI implements “static” endpoints</a:t>
            </a:r>
          </a:p>
          <a:p>
            <a:pPr lvl="1"/>
            <a:r>
              <a:rPr lang="en-US" dirty="0" smtClean="0"/>
              <a:t>A little different, still demonstrates implementation and performance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238993" y="1369712"/>
            <a:ext cx="2057400" cy="2057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391393" y="1750712"/>
            <a:ext cx="5334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391393" y="2665112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000993" y="2665112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610593" y="2665112"/>
            <a:ext cx="533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48593" y="13697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0"/>
            <a:endCxn id="6" idx="2"/>
          </p:cNvCxnSpPr>
          <p:nvPr/>
        </p:nvCxnSpPr>
        <p:spPr bwMode="auto">
          <a:xfrm flipV="1">
            <a:off x="6658093" y="2360312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8" idx="0"/>
            <a:endCxn id="15" idx="2"/>
          </p:cNvCxnSpPr>
          <p:nvPr/>
        </p:nvCxnSpPr>
        <p:spPr bwMode="auto">
          <a:xfrm flipV="1">
            <a:off x="7267693" y="2360312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0"/>
            <a:endCxn id="14" idx="2"/>
          </p:cNvCxnSpPr>
          <p:nvPr/>
        </p:nvCxnSpPr>
        <p:spPr bwMode="auto">
          <a:xfrm flipV="1">
            <a:off x="7877293" y="2360312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7610593" y="1750712"/>
            <a:ext cx="5334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7000993" y="1750712"/>
            <a:ext cx="5334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414626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308</TotalTime>
  <Words>599</Words>
  <Application>Microsoft Macintosh PowerPoint</Application>
  <PresentationFormat>On-screen Show (4:3)</PresentationFormat>
  <Paragraphs>150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Endpoints Plenary</vt:lpstr>
      <vt:lpstr>Status of Endpoints</vt:lpstr>
      <vt:lpstr>Motivation for Endpoints</vt:lpstr>
      <vt:lpstr>Achievable Network Performance (Dramatization)</vt:lpstr>
      <vt:lpstr>Impact of Queue Depth on Message Rate</vt:lpstr>
      <vt:lpstr>Mapping of Ranks to Processes</vt:lpstr>
      <vt:lpstr>Endpoints Model</vt:lpstr>
      <vt:lpstr>Current THREAD_MULTIPLE Usage</vt:lpstr>
      <vt:lpstr>Implementation of Endpoints</vt:lpstr>
      <vt:lpstr>Endpoints Interface</vt:lpstr>
      <vt:lpstr>Endpoints Proposal</vt:lpstr>
    </vt:vector>
  </TitlesOfParts>
  <Company>Intel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Endpoints</dc:title>
  <dc:creator>James Dinan</dc:creator>
  <cp:lastModifiedBy>James Dinan</cp:lastModifiedBy>
  <cp:revision>19</cp:revision>
  <dcterms:created xsi:type="dcterms:W3CDTF">2013-12-10T15:25:33Z</dcterms:created>
  <dcterms:modified xsi:type="dcterms:W3CDTF">2013-12-11T16:30:00Z</dcterms:modified>
</cp:coreProperties>
</file>