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6" r:id="rId9"/>
    <p:sldId id="261" r:id="rId10"/>
    <p:sldId id="270" r:id="rId11"/>
    <p:sldId id="264" r:id="rId12"/>
    <p:sldId id="262" r:id="rId13"/>
    <p:sldId id="271" r:id="rId14"/>
    <p:sldId id="268" r:id="rId15"/>
    <p:sldId id="269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6148" autoAdjust="0"/>
    <p:restoredTop sz="80385" autoAdjust="0"/>
  </p:normalViewPr>
  <p:slideViewPr>
    <p:cSldViewPr>
      <p:cViewPr varScale="1">
        <p:scale>
          <a:sx n="148" d="100"/>
          <a:sy n="148" d="100"/>
        </p:scale>
        <p:origin x="-1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71747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82279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Comment: Jim – Does </a:t>
            </a:r>
            <a:r>
              <a:rPr lang="en-US" dirty="0" err="1" smtClean="0">
                <a:solidFill>
                  <a:srgbClr val="FF0000"/>
                </a:solidFill>
              </a:rPr>
              <a:t>attach(PROC_NULL</a:t>
            </a:r>
            <a:r>
              <a:rPr lang="en-US" dirty="0" smtClean="0">
                <a:solidFill>
                  <a:srgbClr val="FF0000"/>
                </a:solidFill>
              </a:rPr>
              <a:t>) detach from the </a:t>
            </a:r>
            <a:r>
              <a:rPr lang="en-US" dirty="0" err="1" smtClean="0">
                <a:solidFill>
                  <a:srgbClr val="FF0000"/>
                </a:solidFill>
              </a:rPr>
              <a:t>comm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Why do we need </a:t>
            </a:r>
            <a:r>
              <a:rPr lang="en-US" dirty="0" err="1" smtClean="0">
                <a:solidFill>
                  <a:srgbClr val="0000FF"/>
                </a:solidFill>
              </a:rPr>
              <a:t>parent_rank</a:t>
            </a:r>
            <a:r>
              <a:rPr lang="en-US" dirty="0" smtClean="0">
                <a:solidFill>
                  <a:srgbClr val="0000FF"/>
                </a:solidFill>
              </a:rPr>
              <a:t> and index? Rank (either absolute, or relative to local process) would suffice.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Why do we need to detach? Do we want to be able to change rank?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 we attach to endpoint or communicator? If we dup the communicator, are we attached to the </a:t>
            </a:r>
            <a:r>
              <a:rPr lang="en-US" dirty="0" err="1" smtClean="0">
                <a:solidFill>
                  <a:srgbClr val="0000FF"/>
                </a:solidFill>
              </a:rPr>
              <a:t>dup’ed</a:t>
            </a:r>
            <a:r>
              <a:rPr lang="en-US" dirty="0" smtClean="0">
                <a:solidFill>
                  <a:srgbClr val="0000FF"/>
                </a:solidFill>
              </a:rPr>
              <a:t> rank?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Can we use EP communicators for everything we use regular ones? (one-sided, I/O…)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Assumes fixed number of threads </a:t>
            </a:r>
            <a:r>
              <a:rPr lang="en-US" dirty="0" err="1" smtClean="0">
                <a:solidFill>
                  <a:srgbClr val="FF0000"/>
                </a:solidFill>
              </a:rPr>
              <a:t>trhu</a:t>
            </a:r>
            <a:r>
              <a:rPr lang="en-US" dirty="0" smtClean="0">
                <a:solidFill>
                  <a:srgbClr val="FF0000"/>
                </a:solidFill>
              </a:rPr>
              <a:t> computation (this is one </a:t>
            </a:r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option). If you do a full example, add a test to check</a:t>
            </a:r>
            <a:r>
              <a:rPr lang="en-US" baseline="0" dirty="0" smtClean="0">
                <a:solidFill>
                  <a:srgbClr val="FF0000"/>
                </a:solidFill>
              </a:rPr>
              <a:t> that the number of threads does not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59D2-B3B2-E943-90C1-198E631815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069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Assumes fixed number of threads </a:t>
            </a:r>
            <a:r>
              <a:rPr lang="en-US" dirty="0" err="1" smtClean="0">
                <a:solidFill>
                  <a:srgbClr val="FF0000"/>
                </a:solidFill>
              </a:rPr>
              <a:t>trhu</a:t>
            </a:r>
            <a:r>
              <a:rPr lang="en-US" dirty="0" smtClean="0">
                <a:solidFill>
                  <a:srgbClr val="FF0000"/>
                </a:solidFill>
              </a:rPr>
              <a:t> computation (this is one </a:t>
            </a:r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option). If you do a full example, add a test to check</a:t>
            </a:r>
            <a:r>
              <a:rPr lang="en-US" baseline="0" dirty="0" smtClean="0">
                <a:solidFill>
                  <a:srgbClr val="FF0000"/>
                </a:solidFill>
              </a:rPr>
              <a:t> that the number of threads does not change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59D2-B3B2-E943-90C1-198E631815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069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UPCR?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59D2-B3B2-E943-90C1-198E631815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62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UPCR?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59D2-B3B2-E943-90C1-198E631815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6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3/14/13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Flexible Communication Endpoints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429000"/>
            <a:ext cx="6786562" cy="2438400"/>
          </a:xfrm>
        </p:spPr>
        <p:txBody>
          <a:bodyPr/>
          <a:lstStyle/>
          <a:p>
            <a:r>
              <a:rPr lang="en-US" sz="2000" dirty="0" smtClean="0"/>
              <a:t>MPI Forum Hybrid Working Group</a:t>
            </a:r>
          </a:p>
          <a:p>
            <a:r>
              <a:rPr lang="en-US" sz="2000" dirty="0" smtClean="0"/>
              <a:t>March 13,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</a:t>
            </a:r>
            <a:r>
              <a:rPr lang="en-US" dirty="0" smtClean="0"/>
              <a:t>Ex. – Hierarchical Node Communicator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Threads in the parallel region acquire MPI </a:t>
            </a:r>
            <a:r>
              <a:rPr lang="en-US" sz="2000" dirty="0" smtClean="0">
                <a:solidFill>
                  <a:schemeClr val="tx1"/>
                </a:solidFill>
              </a:rPr>
              <a:t>ranks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main(int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 **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tl</a:t>
            </a:r>
            <a:r>
              <a:rPr lang="en-US" dirty="0" smtClean="0">
                <a:latin typeface="Andale Mono"/>
                <a:cs typeface="Andale Mono"/>
              </a:rPr>
              <a:t>;    </a:t>
            </a:r>
            <a:r>
              <a:rPr lang="en-US" dirty="0" err="1" smtClean="0">
                <a:latin typeface="Andale Mono"/>
                <a:cs typeface="Andale Mono"/>
              </a:rPr>
              <a:t>MPI_Comm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omp_comm</a:t>
            </a:r>
            <a:r>
              <a:rPr lang="en-US" dirty="0" smtClean="0">
                <a:latin typeface="Andale Mono"/>
                <a:cs typeface="Andale Mono"/>
              </a:rPr>
              <a:t>; 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MPI_Init_thread(</a:t>
            </a:r>
            <a:r>
              <a:rPr lang="en-US" dirty="0" err="1" smtClean="0">
                <a:latin typeface="Andale Mono"/>
                <a:cs typeface="Andale Mono"/>
              </a:rPr>
              <a:t>&amp;argc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, MPI_THREAD_MULTIPLE, &amp;</a:t>
            </a:r>
            <a:r>
              <a:rPr lang="en-US" dirty="0" err="1" smtClean="0">
                <a:latin typeface="Andale Mono"/>
                <a:cs typeface="Andale Mono"/>
              </a:rPr>
              <a:t>tl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MPI_Comm_rank(MPI_COMM_WORLD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parallel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master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MPI_Comm_create_endpoints</a:t>
            </a:r>
            <a:r>
              <a:rPr lang="en-US" dirty="0" err="1" smtClean="0">
                <a:latin typeface="Andale Mono"/>
                <a:cs typeface="Andale Mono"/>
              </a:rPr>
              <a:t>(</a:t>
            </a:r>
            <a:r>
              <a:rPr lang="en-US" b="1" i="1" dirty="0" err="1" smtClean="0">
                <a:latin typeface="Andale Mono"/>
                <a:cs typeface="Andale Mono"/>
              </a:rPr>
              <a:t>MPI_COMM_SELF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omp_get_num_threads</a:t>
            </a:r>
            <a:r>
              <a:rPr lang="en-US" dirty="0" smtClean="0">
                <a:latin typeface="Andale Mono"/>
                <a:cs typeface="Andale Mono"/>
              </a:rPr>
              <a:t>(),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                          MPI_INFO_NULL, &amp;</a:t>
            </a:r>
            <a:r>
              <a:rPr lang="en-US" dirty="0" err="1" smtClean="0">
                <a:latin typeface="Andale Mono"/>
                <a:cs typeface="Andale Mono"/>
              </a:rPr>
              <a:t>omp_comm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MPI_Comm_attach(omp_comm</a:t>
            </a:r>
            <a:r>
              <a:rPr lang="en-US" dirty="0" smtClean="0">
                <a:latin typeface="Andale Mono"/>
                <a:cs typeface="Andale Mono"/>
              </a:rPr>
              <a:t>,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b="1" i="1" dirty="0" smtClean="0">
                <a:latin typeface="Andale Mono"/>
                <a:cs typeface="Andale Mono"/>
              </a:rPr>
              <a:t>0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omp_get_thread_num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for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for (...)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...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}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MPI_Comm_free(&amp;omp_comm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MPI_Finalize</a:t>
            </a:r>
            <a:r>
              <a:rPr lang="en-US" dirty="0" smtClean="0">
                <a:latin typeface="Andale Mono"/>
                <a:cs typeface="Andale Mono"/>
              </a:rPr>
              <a:t>()</a:t>
            </a:r>
            <a:r>
              <a:rPr lang="en-US" dirty="0" smtClean="0">
                <a:latin typeface="Andale Mono"/>
                <a:cs typeface="Andale Mono"/>
              </a:rPr>
              <a:t>; return 0;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 Example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UPC threads are implemented as threads</a:t>
            </a:r>
          </a:p>
          <a:p>
            <a:pPr lvl="1"/>
            <a:r>
              <a:rPr lang="en-US" dirty="0" smtClean="0"/>
              <a:t>Not O.S. processes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UPC implementation utilizes a 1:1 mapping between UPC threads and MPI processes</a:t>
            </a:r>
          </a:p>
          <a:p>
            <a:pPr lvl="1"/>
            <a:r>
              <a:rPr lang="en-US" dirty="0" smtClean="0"/>
              <a:t>Generate a new “endpoints” communicator where UPC threads are assigned new MPI ranks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 Example </a:t>
            </a:r>
            <a:r>
              <a:rPr lang="en-US" dirty="0" smtClean="0"/>
              <a:t>Code – 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/* This is C code, generated by the UPC compiler */</a:t>
            </a: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main(int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 **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tl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MPI_Init_thread(</a:t>
            </a:r>
            <a:r>
              <a:rPr lang="en-US" dirty="0" err="1" smtClean="0">
                <a:latin typeface="Andale Mono"/>
                <a:cs typeface="Andale Mono"/>
              </a:rPr>
              <a:t>&amp;argc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, MPI_THREAD_MULTIPLE, &amp;</a:t>
            </a:r>
            <a:r>
              <a:rPr lang="en-US" dirty="0" err="1" smtClean="0">
                <a:latin typeface="Andale Mono"/>
                <a:cs typeface="Andale Mono"/>
              </a:rPr>
              <a:t>t</a:t>
            </a:r>
            <a:r>
              <a:rPr lang="en-US" dirty="0" err="1" smtClean="0">
                <a:latin typeface="Andale Mono"/>
                <a:cs typeface="Andale Mono"/>
              </a:rPr>
              <a:t>l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MPI_Comm_rank(MPI_COMM_WORLD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MPI_Comm_create_endpoints(MPI_COMM_WORLD</a:t>
            </a:r>
            <a:r>
              <a:rPr lang="en-US" dirty="0" smtClean="0">
                <a:latin typeface="Andale Mono"/>
                <a:cs typeface="Andale Mono"/>
              </a:rPr>
              <a:t>, THREADS_PER_NODE,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                  MPI_INFO_NULL, &amp;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/* Calls </a:t>
            </a:r>
            <a:r>
              <a:rPr lang="en-US" dirty="0" err="1" smtClean="0">
                <a:latin typeface="Andale Mono"/>
                <a:cs typeface="Andale Mono"/>
              </a:rPr>
              <a:t>upc_thread_init</a:t>
            </a:r>
            <a:r>
              <a:rPr lang="en-US" dirty="0" smtClean="0">
                <a:latin typeface="Andale Mono"/>
                <a:cs typeface="Andale Mono"/>
              </a:rPr>
              <a:t>(), which calls user’s </a:t>
            </a:r>
            <a:r>
              <a:rPr lang="en-US" dirty="0" err="1" smtClean="0">
                <a:latin typeface="Andale Mono"/>
                <a:cs typeface="Andale Mono"/>
              </a:rPr>
              <a:t>upc_main</a:t>
            </a:r>
            <a:r>
              <a:rPr lang="en-US" dirty="0" smtClean="0">
                <a:latin typeface="Andale Mono"/>
                <a:cs typeface="Andale Mono"/>
              </a:rPr>
              <a:t>() */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UPCR_Spawn_threads(THREADS_PER_NODE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upc_thread_init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MPI_Finalize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upc_thread_init(int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 **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MPI_Comm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MPI_Comm_attach(upc_comm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, MYTHREAD);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upc_main(argc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); /* User’s main function */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MPI_Comm_free(upc_comm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 Example </a:t>
            </a:r>
            <a:r>
              <a:rPr lang="en-US" dirty="0" smtClean="0"/>
              <a:t>Code – User’s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shared [*] double data[100*THREADS];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main(int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 **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rank,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double err;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UPCMPI_World_comm_query(&amp;upc_comm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do {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upc_forall(i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100*THREADS;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data[i</a:t>
            </a:r>
            <a:r>
              <a:rPr lang="en-US" dirty="0" smtClean="0">
                <a:latin typeface="Andale Mono"/>
                <a:cs typeface="Andale Mono"/>
              </a:rPr>
              <a:t>] = …;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err += …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MPI_Allreduce(&amp;err</a:t>
            </a:r>
            <a:r>
              <a:rPr lang="en-US" dirty="0" smtClean="0">
                <a:latin typeface="Andale Mono"/>
                <a:cs typeface="Andale Mono"/>
              </a:rPr>
              <a:t>, …, </a:t>
            </a:r>
            <a:r>
              <a:rPr lang="en-US" dirty="0" err="1" smtClean="0">
                <a:latin typeface="Andale Mono"/>
                <a:cs typeface="Andale Mono"/>
              </a:rPr>
              <a:t>upc_comm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} while (err &gt; TOL);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return 0;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Straw vote in support of continuing work on this proposal:</a:t>
            </a:r>
          </a:p>
          <a:p>
            <a:pPr lvl="1"/>
            <a:r>
              <a:rPr lang="en-US" dirty="0" smtClean="0"/>
              <a:t>Yes: 20, No: 0, Abstain: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alternative interface was proposed, that consists of one function: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MPI_Comm_create_endpoints</a:t>
            </a:r>
            <a:r>
              <a:rPr lang="en-US" dirty="0" smtClean="0"/>
              <a:t>(</a:t>
            </a:r>
          </a:p>
          <a:p>
            <a:pPr lvl="1"/>
            <a:r>
              <a:rPr lang="en-US" dirty="0" err="1" smtClean="0"/>
              <a:t>MPI_Comm</a:t>
            </a:r>
            <a:r>
              <a:rPr lang="en-US" dirty="0" smtClean="0"/>
              <a:t>   </a:t>
            </a:r>
            <a:r>
              <a:rPr lang="en-US" dirty="0" err="1" smtClean="0"/>
              <a:t>parent_comm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my_num_ep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MPI_Info</a:t>
            </a:r>
            <a:r>
              <a:rPr lang="en-US" dirty="0" smtClean="0"/>
              <a:t>        info,</a:t>
            </a:r>
          </a:p>
          <a:p>
            <a:pPr lvl="1"/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output_comms</a:t>
            </a:r>
            <a:r>
              <a:rPr lang="en-US" dirty="0" smtClean="0"/>
              <a:t>[])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Collective on </a:t>
            </a:r>
            <a:r>
              <a:rPr lang="en-US" dirty="0" err="1" smtClean="0"/>
              <a:t>parent_comm</a:t>
            </a:r>
            <a:r>
              <a:rPr lang="en-US" dirty="0" smtClean="0"/>
              <a:t>, produces an array of communicator handles, one per endpoint.  No attach/detach.  Threads just start using one of the </a:t>
            </a:r>
            <a:r>
              <a:rPr lang="en-US" dirty="0" err="1" smtClean="0"/>
              <a:t>comms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oes not require THREAD_MULTIPLE (attach does)</a:t>
            </a:r>
          </a:p>
          <a:p>
            <a:pPr lvl="1"/>
            <a:r>
              <a:rPr lang="en-US" dirty="0" smtClean="0"/>
              <a:t>Places fewer dependencies on threading model</a:t>
            </a:r>
          </a:p>
          <a:p>
            <a:pPr lvl="1"/>
            <a:r>
              <a:rPr lang="en-US" dirty="0" smtClean="0"/>
              <a:t>Data encapsulated in </a:t>
            </a:r>
            <a:r>
              <a:rPr lang="en-US" dirty="0" err="1" smtClean="0"/>
              <a:t>MPI_Comm</a:t>
            </a:r>
            <a:r>
              <a:rPr lang="en-US" dirty="0" smtClean="0"/>
              <a:t>, removes dependency on thread-local storage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MPI_Comm_create_endpoints</a:t>
            </a:r>
            <a:r>
              <a:rPr lang="en-US" dirty="0" smtClean="0"/>
              <a:t> info key</a:t>
            </a:r>
          </a:p>
          <a:p>
            <a:pPr lvl="1"/>
            <a:r>
              <a:rPr lang="en-US" dirty="0" err="1" smtClean="0"/>
              <a:t>max_attached_per_ep</a:t>
            </a:r>
            <a:r>
              <a:rPr lang="en-US" dirty="0" smtClean="0"/>
              <a:t> = integer value</a:t>
            </a:r>
          </a:p>
          <a:p>
            <a:endParaRPr lang="en-US" dirty="0" smtClean="0"/>
          </a:p>
          <a:p>
            <a:r>
              <a:rPr lang="en-US" dirty="0" smtClean="0"/>
              <a:t>Requests are associated with an endpoint</a:t>
            </a:r>
          </a:p>
          <a:p>
            <a:pPr lvl="1"/>
            <a:r>
              <a:rPr lang="en-US" dirty="0" smtClean="0"/>
              <a:t>Must be completed by the endpoint that generated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We Still Need to Figure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Query functions to find that a communicator is of “endpoint type”, to find that different ranks are in the same address space, etc.</a:t>
            </a:r>
          </a:p>
          <a:p>
            <a:pPr lvl="1"/>
            <a:r>
              <a:rPr lang="en-US" dirty="0" smtClean="0"/>
              <a:t>Similar to RMA interface, we could use:</a:t>
            </a:r>
            <a:br>
              <a:rPr lang="en-US" dirty="0" smtClean="0"/>
            </a:br>
            <a:r>
              <a:rPr lang="en-US" dirty="0" err="1" smtClean="0"/>
              <a:t>MPI_Comm_get_attr</a:t>
            </a:r>
            <a:r>
              <a:rPr lang="en-US" dirty="0" smtClean="0"/>
              <a:t>(…, MPI_COMM_FLAVOR, 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Communication Endpoints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 threads/tasks to acquire MPI ranks</a:t>
            </a:r>
          </a:p>
          <a:p>
            <a:r>
              <a:rPr lang="en-US" dirty="0" smtClean="0"/>
              <a:t>Benefit: progress for threads</a:t>
            </a:r>
          </a:p>
          <a:p>
            <a:pPr lvl="1"/>
            <a:r>
              <a:rPr lang="en-US" dirty="0" smtClean="0"/>
              <a:t>Make progress on endpoint rather than single shared rank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Difference from previous proposed approaches</a:t>
            </a:r>
          </a:p>
          <a:p>
            <a:pPr lvl="1"/>
            <a:r>
              <a:rPr lang="en-US" dirty="0" smtClean="0"/>
              <a:t>New: Spawn new communicators with additional endpoints</a:t>
            </a:r>
          </a:p>
          <a:p>
            <a:pPr lvl="1"/>
            <a:r>
              <a:rPr lang="en-US" dirty="0" smtClean="0"/>
              <a:t>Old: special MPI_COMM_ENDPOINTS, </a:t>
            </a:r>
            <a:r>
              <a:rPr lang="en-US" dirty="0" err="1" smtClean="0"/>
              <a:t>Init_endpoints</a:t>
            </a:r>
            <a:r>
              <a:rPr lang="en-US" dirty="0" smtClean="0"/>
              <a:t>(), attach/detach()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Rough sketch of the interface: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a communicator with additional endpoints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Threads/tasks attach to endpoints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… (awesomeness) 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Free communicator</a:t>
            </a:r>
          </a:p>
          <a:p>
            <a:pPr marL="514350" indent="-4572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Communicator with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MPI_Comm_create_endpoints</a:t>
            </a:r>
            <a:r>
              <a:rPr lang="en-US" dirty="0" smtClean="0"/>
              <a:t>(</a:t>
            </a:r>
          </a:p>
          <a:p>
            <a:pPr lvl="1"/>
            <a:r>
              <a:rPr lang="en-US" dirty="0" err="1" smtClean="0"/>
              <a:t>MPI_Comm</a:t>
            </a:r>
            <a:r>
              <a:rPr lang="en-US" dirty="0" smtClean="0"/>
              <a:t>   </a:t>
            </a:r>
            <a:r>
              <a:rPr lang="en-US" dirty="0" err="1" smtClean="0"/>
              <a:t>parent_comm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	  </a:t>
            </a:r>
            <a:r>
              <a:rPr lang="en-US" dirty="0" err="1" smtClean="0"/>
              <a:t>my_num_ep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MPI_Info</a:t>
            </a:r>
            <a:r>
              <a:rPr lang="en-US" dirty="0" smtClean="0"/>
              <a:t>        info,</a:t>
            </a:r>
          </a:p>
          <a:p>
            <a:pPr lvl="1"/>
            <a:r>
              <a:rPr lang="en-US" dirty="0" err="1" smtClean="0"/>
              <a:t>MPI_Comm</a:t>
            </a:r>
            <a:r>
              <a:rPr lang="en-US" dirty="0" smtClean="0"/>
              <a:t>  *</a:t>
            </a:r>
            <a:r>
              <a:rPr lang="en-US" dirty="0" err="1" smtClean="0"/>
              <a:t>output_comm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 new </a:t>
            </a:r>
            <a:r>
              <a:rPr lang="en-US" dirty="0" err="1" smtClean="0"/>
              <a:t>intracommunicator</a:t>
            </a:r>
            <a:r>
              <a:rPr lang="en-US" dirty="0" smtClean="0"/>
              <a:t> where </a:t>
            </a:r>
            <a:r>
              <a:rPr lang="en-US" dirty="0" err="1" smtClean="0"/>
              <a:t>my_num_ep</a:t>
            </a:r>
            <a:r>
              <a:rPr lang="en-US" dirty="0" smtClean="0"/>
              <a:t> ranks will be available at each process</a:t>
            </a:r>
          </a:p>
          <a:p>
            <a:pPr lvl="1"/>
            <a:r>
              <a:rPr lang="en-US" dirty="0" smtClean="0"/>
              <a:t>The operation is collective over </a:t>
            </a:r>
            <a:r>
              <a:rPr lang="en-US" dirty="0" err="1" smtClean="0"/>
              <a:t>parent_comm</a:t>
            </a:r>
            <a:endParaRPr lang="en-US" dirty="0" smtClean="0"/>
          </a:p>
          <a:p>
            <a:pPr lvl="1"/>
            <a:r>
              <a:rPr lang="en-US" dirty="0" smtClean="0"/>
              <a:t>No cached info propagates</a:t>
            </a:r>
          </a:p>
          <a:p>
            <a:pPr lvl="1"/>
            <a:r>
              <a:rPr lang="en-US" dirty="0" smtClean="0"/>
              <a:t>All processes/threads are initially detached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my_num_ep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Each process can provide a different value</a:t>
            </a:r>
          </a:p>
          <a:p>
            <a:pPr lvl="1"/>
            <a:r>
              <a:rPr lang="en-US" dirty="0" smtClean="0"/>
              <a:t>If value is zero, the process will be left out of new communicator</a:t>
            </a:r>
          </a:p>
          <a:p>
            <a:endParaRPr lang="en-US" dirty="0" smtClean="0"/>
          </a:p>
          <a:p>
            <a:r>
              <a:rPr lang="en-US" dirty="0" smtClean="0"/>
              <a:t>Endpoint ranks are assigned in &lt;process, index&gt; order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threads/tasks to EP Communicator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MPI_Comm_attach</a:t>
            </a:r>
            <a:r>
              <a:rPr lang="en-US" dirty="0" smtClean="0"/>
              <a:t>(</a:t>
            </a:r>
          </a:p>
          <a:p>
            <a:pPr lvl="1"/>
            <a:r>
              <a:rPr lang="en-US" dirty="0" err="1" smtClean="0"/>
              <a:t>MPI_Comm</a:t>
            </a:r>
            <a:r>
              <a:rPr lang="en-US" dirty="0" smtClean="0"/>
              <a:t>  </a:t>
            </a:r>
            <a:r>
              <a:rPr lang="en-US" dirty="0" err="1" smtClean="0"/>
              <a:t>comm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parent_rank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Initializes threads to make MPI calls on EP communicator</a:t>
            </a:r>
          </a:p>
          <a:p>
            <a:r>
              <a:rPr lang="en-US" dirty="0" smtClean="0"/>
              <a:t>Threads are attached to one of </a:t>
            </a:r>
            <a:r>
              <a:rPr lang="en-US" dirty="0" err="1" smtClean="0"/>
              <a:t>parent_rank’s</a:t>
            </a:r>
            <a:r>
              <a:rPr lang="en-US" dirty="0" smtClean="0"/>
              <a:t> endpoints</a:t>
            </a:r>
          </a:p>
          <a:p>
            <a:pPr lvl="1"/>
            <a:r>
              <a:rPr lang="en-US" dirty="0" smtClean="0"/>
              <a:t>Selected endpoint indicated by index argument</a:t>
            </a:r>
          </a:p>
          <a:p>
            <a:pPr lvl="1"/>
            <a:r>
              <a:rPr lang="en-US" dirty="0" smtClean="0"/>
              <a:t>Multiple threads may attach to each communicator endpoint</a:t>
            </a:r>
          </a:p>
          <a:p>
            <a:pPr lvl="1"/>
            <a:r>
              <a:rPr lang="en-US" dirty="0" smtClean="0"/>
              <a:t>A thread can attach to a communicator only once</a:t>
            </a:r>
          </a:p>
          <a:p>
            <a:r>
              <a:rPr lang="en-US" dirty="0" smtClean="0"/>
              <a:t>Default thread rank</a:t>
            </a:r>
          </a:p>
          <a:p>
            <a:pPr lvl="1"/>
            <a:r>
              <a:rPr lang="en-US" dirty="0" smtClean="0"/>
              <a:t>Conventional communicators: parent process rank</a:t>
            </a:r>
          </a:p>
          <a:p>
            <a:pPr lvl="1"/>
            <a:r>
              <a:rPr lang="en-US" dirty="0" smtClean="0"/>
              <a:t>Endpoint communicators: undefined, cannot call MPI until attached</a:t>
            </a:r>
          </a:p>
          <a:p>
            <a:r>
              <a:rPr lang="en-US" dirty="0" smtClean="0"/>
              <a:t>This call is not collective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parent_rank</a:t>
            </a:r>
            <a:r>
              <a:rPr lang="en-US" dirty="0" smtClean="0"/>
              <a:t>/index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dirty="0" smtClean="0"/>
              <a:t>Parent rank allows app to identify endpoint rank without knowing number of endpoints requested by other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1430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9718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862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6294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1430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0574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9718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8006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150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629400" y="38100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endCxn id="19" idx="0"/>
          </p:cNvCxnSpPr>
          <p:nvPr/>
        </p:nvCxnSpPr>
        <p:spPr bwMode="auto">
          <a:xfrm rot="5400000">
            <a:off x="1181100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0"/>
          </p:cNvCxnSpPr>
          <p:nvPr/>
        </p:nvCxnSpPr>
        <p:spPr bwMode="auto">
          <a:xfrm rot="16200000" flipH="1">
            <a:off x="1638300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1" idx="0"/>
          </p:cNvCxnSpPr>
          <p:nvPr/>
        </p:nvCxnSpPr>
        <p:spPr bwMode="auto">
          <a:xfrm rot="5400000">
            <a:off x="3009901" y="2095499"/>
            <a:ext cx="838200" cy="4572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 rot="5400000">
            <a:off x="4838700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rot="16200000" flipH="1">
            <a:off x="5295900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0"/>
          </p:cNvCxnSpPr>
          <p:nvPr/>
        </p:nvCxnSpPr>
        <p:spPr bwMode="auto">
          <a:xfrm rot="5400000">
            <a:off x="6667501" y="2095499"/>
            <a:ext cx="838200" cy="4572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2" idx="0"/>
          </p:cNvCxnSpPr>
          <p:nvPr/>
        </p:nvCxnSpPr>
        <p:spPr bwMode="auto">
          <a:xfrm rot="16200000" flipH="1">
            <a:off x="3467100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3429000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86600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00200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8" name="Straight Arrow Connector 57"/>
          <p:cNvCxnSpPr>
            <a:endCxn id="27" idx="0"/>
          </p:cNvCxnSpPr>
          <p:nvPr/>
        </p:nvCxnSpPr>
        <p:spPr bwMode="auto">
          <a:xfrm rot="10800000" flipV="1">
            <a:off x="1371600" y="2971802"/>
            <a:ext cx="914400" cy="8381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8" idx="0"/>
          </p:cNvCxnSpPr>
          <p:nvPr/>
        </p:nvCxnSpPr>
        <p:spPr bwMode="auto">
          <a:xfrm rot="5400000">
            <a:off x="1866902" y="3390900"/>
            <a:ext cx="838198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9" idx="0"/>
          </p:cNvCxnSpPr>
          <p:nvPr/>
        </p:nvCxnSpPr>
        <p:spPr bwMode="auto">
          <a:xfrm>
            <a:off x="2286000" y="29718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 bwMode="auto">
          <a:xfrm rot="10800000" flipV="1">
            <a:off x="5029200" y="2971800"/>
            <a:ext cx="914400" cy="8381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 bwMode="auto">
          <a:xfrm rot="5400000">
            <a:off x="5524502" y="3390898"/>
            <a:ext cx="838198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>
            <a:off x="5943600" y="2971798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20574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15000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1800" y="1307068"/>
            <a:ext cx="217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MPI_COMM_WORLD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43800" y="2678668"/>
            <a:ext cx="13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EP_Comm_1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38250" y="3745468"/>
            <a:ext cx="13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EP_Comm_2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a Communicator with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MPI_Comm_free</a:t>
            </a:r>
            <a:r>
              <a:rPr lang="en-US" dirty="0" smtClean="0"/>
              <a:t>( … )</a:t>
            </a:r>
          </a:p>
          <a:p>
            <a:pPr lvl="1"/>
            <a:r>
              <a:rPr lang="en-US" dirty="0" smtClean="0"/>
              <a:t>Must be called once per endpoint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Communicator Processes/Endpoints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Currently, each process makes individual progress on communications involving that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Threads make progress on all of their MPI ranks</a:t>
            </a:r>
          </a:p>
          <a:p>
            <a:pPr lvl="1"/>
            <a:r>
              <a:rPr lang="en-US" dirty="0" smtClean="0"/>
              <a:t>Each thread makes progress on its “process”</a:t>
            </a:r>
          </a:p>
          <a:p>
            <a:pPr lvl="1"/>
            <a:r>
              <a:rPr lang="en-US" dirty="0" smtClean="0"/>
              <a:t>Each thread makes progress on its attached endpoints</a:t>
            </a:r>
          </a:p>
          <a:p>
            <a:r>
              <a:rPr lang="en-US" dirty="0" smtClean="0"/>
              <a:t>Enables per-communicator progress for E.P. communicators</a:t>
            </a:r>
          </a:p>
          <a:p>
            <a:pPr lvl="1"/>
            <a:r>
              <a:rPr lang="en-US" dirty="0" smtClean="0"/>
              <a:t>Individual message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528845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5566945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rot="16200000" flipH="1">
            <a:off x="6024145" y="2095500"/>
            <a:ext cx="838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986045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43245" y="2743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5757445" y="3962400"/>
            <a:ext cx="304800" cy="660400"/>
          </a:xfrm>
          <a:custGeom>
            <a:avLst/>
            <a:gdLst>
              <a:gd name="connsiteX0" fmla="*/ 0 w 211667"/>
              <a:gd name="connsiteY0" fmla="*/ 0 h 514350"/>
              <a:gd name="connsiteX1" fmla="*/ 209550 w 211667"/>
              <a:gd name="connsiteY1" fmla="*/ 101600 h 514350"/>
              <a:gd name="connsiteX2" fmla="*/ 12700 w 211667"/>
              <a:gd name="connsiteY2" fmla="*/ 196850 h 514350"/>
              <a:gd name="connsiteX3" fmla="*/ 203200 w 211667"/>
              <a:gd name="connsiteY3" fmla="*/ 254000 h 514350"/>
              <a:gd name="connsiteX4" fmla="*/ 50800 w 211667"/>
              <a:gd name="connsiteY4" fmla="*/ 317500 h 514350"/>
              <a:gd name="connsiteX5" fmla="*/ 196850 w 211667"/>
              <a:gd name="connsiteY5" fmla="*/ 393700 h 514350"/>
              <a:gd name="connsiteX6" fmla="*/ 50800 w 211667"/>
              <a:gd name="connsiteY6" fmla="*/ 444500 h 514350"/>
              <a:gd name="connsiteX7" fmla="*/ 209550 w 211667"/>
              <a:gd name="connsiteY7" fmla="*/ 514350 h 514350"/>
              <a:gd name="connsiteX8" fmla="*/ 209550 w 211667"/>
              <a:gd name="connsiteY8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67" h="514350">
                <a:moveTo>
                  <a:pt x="0" y="0"/>
                </a:moveTo>
                <a:cubicBezTo>
                  <a:pt x="103716" y="34396"/>
                  <a:pt x="207433" y="68792"/>
                  <a:pt x="209550" y="101600"/>
                </a:cubicBezTo>
                <a:cubicBezTo>
                  <a:pt x="211667" y="134408"/>
                  <a:pt x="13758" y="171450"/>
                  <a:pt x="12700" y="196850"/>
                </a:cubicBezTo>
                <a:cubicBezTo>
                  <a:pt x="11642" y="222250"/>
                  <a:pt x="196850" y="233892"/>
                  <a:pt x="203200" y="254000"/>
                </a:cubicBezTo>
                <a:cubicBezTo>
                  <a:pt x="209550" y="274108"/>
                  <a:pt x="51858" y="294217"/>
                  <a:pt x="50800" y="317500"/>
                </a:cubicBezTo>
                <a:cubicBezTo>
                  <a:pt x="49742" y="340783"/>
                  <a:pt x="196850" y="372533"/>
                  <a:pt x="196850" y="393700"/>
                </a:cubicBezTo>
                <a:cubicBezTo>
                  <a:pt x="196850" y="414867"/>
                  <a:pt x="48683" y="424392"/>
                  <a:pt x="50800" y="444500"/>
                </a:cubicBezTo>
                <a:cubicBezTo>
                  <a:pt x="52917" y="464608"/>
                  <a:pt x="209550" y="514350"/>
                  <a:pt x="209550" y="514350"/>
                </a:cubicBezTo>
                <a:lnTo>
                  <a:pt x="209550" y="5143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6290845" y="3962400"/>
            <a:ext cx="304800" cy="660400"/>
          </a:xfrm>
          <a:custGeom>
            <a:avLst/>
            <a:gdLst>
              <a:gd name="connsiteX0" fmla="*/ 0 w 211667"/>
              <a:gd name="connsiteY0" fmla="*/ 0 h 514350"/>
              <a:gd name="connsiteX1" fmla="*/ 209550 w 211667"/>
              <a:gd name="connsiteY1" fmla="*/ 101600 h 514350"/>
              <a:gd name="connsiteX2" fmla="*/ 12700 w 211667"/>
              <a:gd name="connsiteY2" fmla="*/ 196850 h 514350"/>
              <a:gd name="connsiteX3" fmla="*/ 203200 w 211667"/>
              <a:gd name="connsiteY3" fmla="*/ 254000 h 514350"/>
              <a:gd name="connsiteX4" fmla="*/ 50800 w 211667"/>
              <a:gd name="connsiteY4" fmla="*/ 317500 h 514350"/>
              <a:gd name="connsiteX5" fmla="*/ 196850 w 211667"/>
              <a:gd name="connsiteY5" fmla="*/ 393700 h 514350"/>
              <a:gd name="connsiteX6" fmla="*/ 50800 w 211667"/>
              <a:gd name="connsiteY6" fmla="*/ 444500 h 514350"/>
              <a:gd name="connsiteX7" fmla="*/ 209550 w 211667"/>
              <a:gd name="connsiteY7" fmla="*/ 514350 h 514350"/>
              <a:gd name="connsiteX8" fmla="*/ 209550 w 211667"/>
              <a:gd name="connsiteY8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67" h="514350">
                <a:moveTo>
                  <a:pt x="0" y="0"/>
                </a:moveTo>
                <a:cubicBezTo>
                  <a:pt x="103716" y="34396"/>
                  <a:pt x="207433" y="68792"/>
                  <a:pt x="209550" y="101600"/>
                </a:cubicBezTo>
                <a:cubicBezTo>
                  <a:pt x="211667" y="134408"/>
                  <a:pt x="13758" y="171450"/>
                  <a:pt x="12700" y="196850"/>
                </a:cubicBezTo>
                <a:cubicBezTo>
                  <a:pt x="11642" y="222250"/>
                  <a:pt x="196850" y="233892"/>
                  <a:pt x="203200" y="254000"/>
                </a:cubicBezTo>
                <a:cubicBezTo>
                  <a:pt x="209550" y="274108"/>
                  <a:pt x="51858" y="294217"/>
                  <a:pt x="50800" y="317500"/>
                </a:cubicBezTo>
                <a:cubicBezTo>
                  <a:pt x="49742" y="340783"/>
                  <a:pt x="196850" y="372533"/>
                  <a:pt x="196850" y="393700"/>
                </a:cubicBezTo>
                <a:cubicBezTo>
                  <a:pt x="196850" y="414867"/>
                  <a:pt x="48683" y="424392"/>
                  <a:pt x="50800" y="444500"/>
                </a:cubicBezTo>
                <a:cubicBezTo>
                  <a:pt x="52917" y="464608"/>
                  <a:pt x="209550" y="514350"/>
                  <a:pt x="209550" y="514350"/>
                </a:cubicBezTo>
                <a:lnTo>
                  <a:pt x="209550" y="5143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6824245" y="3962400"/>
            <a:ext cx="304800" cy="660400"/>
          </a:xfrm>
          <a:custGeom>
            <a:avLst/>
            <a:gdLst>
              <a:gd name="connsiteX0" fmla="*/ 0 w 211667"/>
              <a:gd name="connsiteY0" fmla="*/ 0 h 514350"/>
              <a:gd name="connsiteX1" fmla="*/ 209550 w 211667"/>
              <a:gd name="connsiteY1" fmla="*/ 101600 h 514350"/>
              <a:gd name="connsiteX2" fmla="*/ 12700 w 211667"/>
              <a:gd name="connsiteY2" fmla="*/ 196850 h 514350"/>
              <a:gd name="connsiteX3" fmla="*/ 203200 w 211667"/>
              <a:gd name="connsiteY3" fmla="*/ 254000 h 514350"/>
              <a:gd name="connsiteX4" fmla="*/ 50800 w 211667"/>
              <a:gd name="connsiteY4" fmla="*/ 317500 h 514350"/>
              <a:gd name="connsiteX5" fmla="*/ 196850 w 211667"/>
              <a:gd name="connsiteY5" fmla="*/ 393700 h 514350"/>
              <a:gd name="connsiteX6" fmla="*/ 50800 w 211667"/>
              <a:gd name="connsiteY6" fmla="*/ 444500 h 514350"/>
              <a:gd name="connsiteX7" fmla="*/ 209550 w 211667"/>
              <a:gd name="connsiteY7" fmla="*/ 514350 h 514350"/>
              <a:gd name="connsiteX8" fmla="*/ 209550 w 211667"/>
              <a:gd name="connsiteY8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67" h="514350">
                <a:moveTo>
                  <a:pt x="0" y="0"/>
                </a:moveTo>
                <a:cubicBezTo>
                  <a:pt x="103716" y="34396"/>
                  <a:pt x="207433" y="68792"/>
                  <a:pt x="209550" y="101600"/>
                </a:cubicBezTo>
                <a:cubicBezTo>
                  <a:pt x="211667" y="134408"/>
                  <a:pt x="13758" y="171450"/>
                  <a:pt x="12700" y="196850"/>
                </a:cubicBezTo>
                <a:cubicBezTo>
                  <a:pt x="11642" y="222250"/>
                  <a:pt x="196850" y="233892"/>
                  <a:pt x="203200" y="254000"/>
                </a:cubicBezTo>
                <a:cubicBezTo>
                  <a:pt x="209550" y="274108"/>
                  <a:pt x="51858" y="294217"/>
                  <a:pt x="50800" y="317500"/>
                </a:cubicBezTo>
                <a:cubicBezTo>
                  <a:pt x="49742" y="340783"/>
                  <a:pt x="196850" y="372533"/>
                  <a:pt x="196850" y="393700"/>
                </a:cubicBezTo>
                <a:cubicBezTo>
                  <a:pt x="196850" y="414867"/>
                  <a:pt x="48683" y="424392"/>
                  <a:pt x="50800" y="444500"/>
                </a:cubicBezTo>
                <a:cubicBezTo>
                  <a:pt x="52917" y="464608"/>
                  <a:pt x="209550" y="514350"/>
                  <a:pt x="209550" y="514350"/>
                </a:cubicBezTo>
                <a:lnTo>
                  <a:pt x="209550" y="5143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7357645" y="3962400"/>
            <a:ext cx="304800" cy="660400"/>
          </a:xfrm>
          <a:custGeom>
            <a:avLst/>
            <a:gdLst>
              <a:gd name="connsiteX0" fmla="*/ 0 w 211667"/>
              <a:gd name="connsiteY0" fmla="*/ 0 h 514350"/>
              <a:gd name="connsiteX1" fmla="*/ 209550 w 211667"/>
              <a:gd name="connsiteY1" fmla="*/ 101600 h 514350"/>
              <a:gd name="connsiteX2" fmla="*/ 12700 w 211667"/>
              <a:gd name="connsiteY2" fmla="*/ 196850 h 514350"/>
              <a:gd name="connsiteX3" fmla="*/ 203200 w 211667"/>
              <a:gd name="connsiteY3" fmla="*/ 254000 h 514350"/>
              <a:gd name="connsiteX4" fmla="*/ 50800 w 211667"/>
              <a:gd name="connsiteY4" fmla="*/ 317500 h 514350"/>
              <a:gd name="connsiteX5" fmla="*/ 196850 w 211667"/>
              <a:gd name="connsiteY5" fmla="*/ 393700 h 514350"/>
              <a:gd name="connsiteX6" fmla="*/ 50800 w 211667"/>
              <a:gd name="connsiteY6" fmla="*/ 444500 h 514350"/>
              <a:gd name="connsiteX7" fmla="*/ 209550 w 211667"/>
              <a:gd name="connsiteY7" fmla="*/ 514350 h 514350"/>
              <a:gd name="connsiteX8" fmla="*/ 209550 w 211667"/>
              <a:gd name="connsiteY8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67" h="514350">
                <a:moveTo>
                  <a:pt x="0" y="0"/>
                </a:moveTo>
                <a:cubicBezTo>
                  <a:pt x="103716" y="34396"/>
                  <a:pt x="207433" y="68792"/>
                  <a:pt x="209550" y="101600"/>
                </a:cubicBezTo>
                <a:cubicBezTo>
                  <a:pt x="211667" y="134408"/>
                  <a:pt x="13758" y="171450"/>
                  <a:pt x="12700" y="196850"/>
                </a:cubicBezTo>
                <a:cubicBezTo>
                  <a:pt x="11642" y="222250"/>
                  <a:pt x="196850" y="233892"/>
                  <a:pt x="203200" y="254000"/>
                </a:cubicBezTo>
                <a:cubicBezTo>
                  <a:pt x="209550" y="274108"/>
                  <a:pt x="51858" y="294217"/>
                  <a:pt x="50800" y="317500"/>
                </a:cubicBezTo>
                <a:cubicBezTo>
                  <a:pt x="49742" y="340783"/>
                  <a:pt x="196850" y="372533"/>
                  <a:pt x="196850" y="393700"/>
                </a:cubicBezTo>
                <a:cubicBezTo>
                  <a:pt x="196850" y="414867"/>
                  <a:pt x="48683" y="424392"/>
                  <a:pt x="50800" y="444500"/>
                </a:cubicBezTo>
                <a:cubicBezTo>
                  <a:pt x="52917" y="464608"/>
                  <a:pt x="209550" y="514350"/>
                  <a:pt x="209550" y="514350"/>
                </a:cubicBezTo>
                <a:lnTo>
                  <a:pt x="209550" y="5143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2" name="Straight Connector 31"/>
          <p:cNvCxnSpPr>
            <a:stCxn id="27" idx="0"/>
            <a:endCxn id="5" idx="4"/>
          </p:cNvCxnSpPr>
          <p:nvPr/>
        </p:nvCxnSpPr>
        <p:spPr bwMode="auto">
          <a:xfrm flipV="1">
            <a:off x="5757445" y="3200400"/>
            <a:ext cx="1588" cy="762000"/>
          </a:xfrm>
          <a:prstGeom prst="line">
            <a:avLst/>
          </a:prstGeom>
          <a:ln>
            <a:prstDash val="dash"/>
            <a:headEnd type="oval" w="sm" len="sm"/>
            <a:tailEnd type="oval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16" idx="4"/>
          </p:cNvCxnSpPr>
          <p:nvPr/>
        </p:nvCxnSpPr>
        <p:spPr bwMode="auto">
          <a:xfrm flipV="1">
            <a:off x="6290845" y="3200400"/>
            <a:ext cx="381000" cy="762000"/>
          </a:xfrm>
          <a:prstGeom prst="line">
            <a:avLst/>
          </a:prstGeom>
          <a:ln>
            <a:prstDash val="dash"/>
            <a:headEnd type="oval" w="sm" len="sm"/>
            <a:tailEnd type="oval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0"/>
            <a:endCxn id="16" idx="4"/>
          </p:cNvCxnSpPr>
          <p:nvPr/>
        </p:nvCxnSpPr>
        <p:spPr bwMode="auto">
          <a:xfrm flipH="1" flipV="1">
            <a:off x="6671845" y="3200400"/>
            <a:ext cx="152400" cy="762000"/>
          </a:xfrm>
          <a:prstGeom prst="line">
            <a:avLst/>
          </a:prstGeom>
          <a:ln>
            <a:prstDash val="dash"/>
            <a:headEnd type="oval" w="sm" len="sm"/>
            <a:tailEnd type="oval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06157" y="4724400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7070430" y="2878016"/>
            <a:ext cx="2436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Share conventional comm.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7045" y="1535668"/>
            <a:ext cx="168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COMM_WORLD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42706" y="2514600"/>
            <a:ext cx="12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E.P. COMM</a:t>
            </a:r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690645" y="3215640"/>
          <a:ext cx="833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071645" y="2057400"/>
          <a:ext cx="833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905525" y="3215640"/>
          <a:ext cx="8331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 bwMode="auto">
          <a:xfrm rot="5400000" flipH="1" flipV="1">
            <a:off x="3314700" y="4000500"/>
            <a:ext cx="2362200" cy="1219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5562600" y="3837408"/>
            <a:ext cx="2209800" cy="914400"/>
          </a:xfrm>
          <a:prstGeom prst="rect">
            <a:avLst/>
          </a:prstGeom>
          <a:noFill/>
          <a:ln w="38100" cmpd="sng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3" name="Elbow Connector 42"/>
          <p:cNvCxnSpPr>
            <a:stCxn id="12" idx="6"/>
            <a:endCxn id="37" idx="3"/>
          </p:cNvCxnSpPr>
          <p:nvPr/>
        </p:nvCxnSpPr>
        <p:spPr bwMode="auto">
          <a:xfrm>
            <a:off x="6443245" y="1905000"/>
            <a:ext cx="1329155" cy="2389608"/>
          </a:xfrm>
          <a:prstGeom prst="bentConnector3">
            <a:avLst>
              <a:gd name="adj1" fmla="val 117199"/>
            </a:avLst>
          </a:prstGeom>
          <a:ln w="38100" cmpd="sng">
            <a:headEnd type="oval" w="sm" len="sm"/>
            <a:tailEnd type="oval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of EP communicators with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Endpoints are treated as “processes” or “ranks” in existing MPI calls</a:t>
            </a:r>
          </a:p>
          <a:p>
            <a:pPr lvl="1"/>
            <a:r>
              <a:rPr lang="en-US" dirty="0" smtClean="0"/>
              <a:t>Existing calls should work as expected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MPI_Comm_dup</a:t>
            </a:r>
            <a:r>
              <a:rPr lang="en-US" dirty="0" smtClean="0"/>
              <a:t>, split, create, etc.</a:t>
            </a:r>
          </a:p>
          <a:p>
            <a:pPr lvl="1"/>
            <a:r>
              <a:rPr lang="en-US" dirty="0" smtClean="0"/>
              <a:t>Results in another communicator with endpoints</a:t>
            </a:r>
          </a:p>
          <a:p>
            <a:pPr lvl="1"/>
            <a:r>
              <a:rPr lang="en-US" dirty="0" smtClean="0"/>
              <a:t>All endpoints from the parent communicator are attached to their rank in the output communicator</a:t>
            </a:r>
          </a:p>
          <a:p>
            <a:pPr lvl="1"/>
            <a:r>
              <a:rPr lang="en-US" dirty="0" smtClean="0"/>
              <a:t>Additional threads are unattached by default and can call attach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 objects</a:t>
            </a:r>
          </a:p>
          <a:p>
            <a:pPr lvl="1"/>
            <a:r>
              <a:rPr lang="en-US" dirty="0" smtClean="0"/>
              <a:t>Associated with a rank, must be completed by the rank that created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Collectives</a:t>
            </a:r>
            <a:endParaRPr lang="en-US" dirty="0" smtClean="0"/>
          </a:p>
          <a:p>
            <a:pPr lvl="1"/>
            <a:r>
              <a:rPr lang="en-US" dirty="0" smtClean="0"/>
              <a:t>Must be called once per rank in the EP communicator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RMA</a:t>
            </a:r>
          </a:p>
          <a:p>
            <a:pPr lvl="1"/>
            <a:r>
              <a:rPr lang="en-US" dirty="0" smtClean="0"/>
              <a:t>Communicators with endpoints can be used to create RMA windows</a:t>
            </a:r>
          </a:p>
          <a:p>
            <a:pPr lvl="1"/>
            <a:r>
              <a:rPr lang="en-US" dirty="0" smtClean="0"/>
              <a:t>Standard local access semantics apply:</a:t>
            </a:r>
          </a:p>
          <a:p>
            <a:pPr lvl="2"/>
            <a:r>
              <a:rPr lang="en-US" dirty="0" smtClean="0"/>
              <a:t>Only the rank that owns the window buffer is allowed to perform load/store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Communicators with endpoints can be used for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</a:t>
            </a:r>
            <a:r>
              <a:rPr lang="en-US" dirty="0" smtClean="0"/>
              <a:t>Example – Global Communicator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Threads in the parallel region acquire MPI </a:t>
            </a:r>
            <a:r>
              <a:rPr lang="en-US" sz="2000" dirty="0" smtClean="0">
                <a:solidFill>
                  <a:schemeClr val="tx1"/>
                </a:solidFill>
              </a:rPr>
              <a:t>ranks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main(int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 **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tl</a:t>
            </a:r>
            <a:r>
              <a:rPr lang="en-US" dirty="0" smtClean="0">
                <a:latin typeface="Andale Mono"/>
                <a:cs typeface="Andale Mono"/>
              </a:rPr>
              <a:t>;    </a:t>
            </a:r>
            <a:r>
              <a:rPr lang="en-US" dirty="0" err="1" smtClean="0">
                <a:latin typeface="Andale Mono"/>
                <a:cs typeface="Andale Mono"/>
              </a:rPr>
              <a:t>MPI_Comm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omp_comm</a:t>
            </a:r>
            <a:r>
              <a:rPr lang="en-US" dirty="0" smtClean="0">
                <a:latin typeface="Andale Mono"/>
                <a:cs typeface="Andale Mono"/>
              </a:rPr>
              <a:t>; 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MPI_Init_thread(</a:t>
            </a:r>
            <a:r>
              <a:rPr lang="en-US" dirty="0" err="1" smtClean="0">
                <a:latin typeface="Andale Mono"/>
                <a:cs typeface="Andale Mono"/>
              </a:rPr>
              <a:t>&amp;argc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, MPI_THREAD_MULTIPLE, &amp;</a:t>
            </a:r>
            <a:r>
              <a:rPr lang="en-US" dirty="0" err="1" smtClean="0">
                <a:latin typeface="Andale Mono"/>
                <a:cs typeface="Andale Mono"/>
              </a:rPr>
              <a:t>tl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MPI_Comm_rank(MPI_COMM_WORLD</a:t>
            </a:r>
            <a:r>
              <a:rPr lang="en-US" dirty="0" smtClean="0">
                <a:latin typeface="Andale Mono"/>
                <a:cs typeface="Andale Mono"/>
              </a:rPr>
              <a:t>, &amp;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parallel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master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MPI_Comm_create_endpoints(MPI_COMM_WORLD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omp_get_num_threads</a:t>
            </a:r>
            <a:r>
              <a:rPr lang="en-US" dirty="0" smtClean="0">
                <a:latin typeface="Andale Mono"/>
                <a:cs typeface="Andale Mono"/>
              </a:rPr>
              <a:t>(),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                          MPI_INFO_NULL, &amp;</a:t>
            </a:r>
            <a:r>
              <a:rPr lang="en-US" dirty="0" err="1" smtClean="0">
                <a:latin typeface="Andale Mono"/>
                <a:cs typeface="Andale Mono"/>
              </a:rPr>
              <a:t>omp_comm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MPI_Comm_attach(omp_comm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world_rank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omp_get_thread_num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pragma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omp</a:t>
            </a:r>
            <a:r>
              <a:rPr lang="en-US" dirty="0" smtClean="0">
                <a:latin typeface="Andale Mono"/>
                <a:cs typeface="Andale Mono"/>
              </a:rPr>
              <a:t> for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for (...) {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    ...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}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MPI_Comm_free(&amp;omp_comm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MPI_Finalize</a:t>
            </a:r>
            <a:r>
              <a:rPr lang="en-US" dirty="0" smtClean="0">
                <a:latin typeface="Andale Mono"/>
                <a:cs typeface="Andale Mono"/>
              </a:rPr>
              <a:t>()</a:t>
            </a:r>
            <a:r>
              <a:rPr lang="en-US" dirty="0" smtClean="0">
                <a:latin typeface="Andale Mono"/>
                <a:cs typeface="Andale Mono"/>
              </a:rPr>
              <a:t>; return 0;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1805</TotalTime>
  <Words>1558</Words>
  <Application>Microsoft Macintosh PowerPoint</Application>
  <PresentationFormat>On-screen Show (4:3)</PresentationFormat>
  <Paragraphs>258</Paragraphs>
  <Slides>16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blue_2007</vt:lpstr>
      <vt:lpstr>Flexible Communication Endpoints</vt:lpstr>
      <vt:lpstr>Flexible Communication Endpoints Overview</vt:lpstr>
      <vt:lpstr>Creation of Communicator with Endpoints</vt:lpstr>
      <vt:lpstr>Attaching threads/tasks to EP Communicator</vt:lpstr>
      <vt:lpstr>Motivation for parent_rank/index</vt:lpstr>
      <vt:lpstr>Freeing a Communicator with Endpoints</vt:lpstr>
      <vt:lpstr>Progress on Communicator Processes/Endpoints</vt:lpstr>
      <vt:lpstr>Interoperability of EP communicators with …</vt:lpstr>
      <vt:lpstr>OpenMP Example – Global Communicator Threads in the parallel region acquire MPI ranks</vt:lpstr>
      <vt:lpstr>OpenMP Ex. – Hierarchical Node Communicator Threads in the parallel region acquire MPI ranks</vt:lpstr>
      <vt:lpstr>UPC Example Notes</vt:lpstr>
      <vt:lpstr>UPC Example Code – Generated Code</vt:lpstr>
      <vt:lpstr>UPC Example Code – User’s Code</vt:lpstr>
      <vt:lpstr>Discussion</vt:lpstr>
      <vt:lpstr>Additional Semantics</vt:lpstr>
      <vt:lpstr>Things We Still Need to Figure Out…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Communication Endpoints</dc:title>
  <dc:subject/>
  <dc:creator>James Dinan</dc:creator>
  <cp:keywords/>
  <dc:description/>
  <cp:lastModifiedBy>James Dinan</cp:lastModifiedBy>
  <cp:revision>179</cp:revision>
  <dcterms:created xsi:type="dcterms:W3CDTF">2013-03-14T13:56:24Z</dcterms:created>
  <dcterms:modified xsi:type="dcterms:W3CDTF">2013-03-14T14:18:18Z</dcterms:modified>
  <cp:category/>
</cp:coreProperties>
</file>