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6" r:id="rId3"/>
    <p:sldId id="266" r:id="rId4"/>
    <p:sldId id="258" r:id="rId5"/>
    <p:sldId id="278" r:id="rId6"/>
    <p:sldId id="261" r:id="rId7"/>
    <p:sldId id="279" r:id="rId8"/>
    <p:sldId id="275" r:id="rId9"/>
    <p:sldId id="267" r:id="rId10"/>
    <p:sldId id="274" r:id="rId11"/>
    <p:sldId id="272" r:id="rId12"/>
    <p:sldId id="280" r:id="rId13"/>
    <p:sldId id="273" r:id="rId14"/>
    <p:sldId id="269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87136" autoAdjust="0"/>
  </p:normalViewPr>
  <p:slideViewPr>
    <p:cSldViewPr>
      <p:cViewPr varScale="1">
        <p:scale>
          <a:sx n="270" d="100"/>
          <a:sy n="270" d="100"/>
        </p:scale>
        <p:origin x="1788" y="23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2023-10-12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2023-10-12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2023-10-12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2023-10-12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2023-10-12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2023-10-12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2023-10-12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pi-sp-foe-2023-24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pi-sp-pap-2023.github.io/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04900"/>
            <a:ext cx="6794500" cy="122502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Foundations of Programming Languages, Verification, and </a:t>
            </a:r>
            <a:r>
              <a:rPr lang="en-US" sz="4400" b="1" dirty="0" smtClean="0">
                <a:solidFill>
                  <a:srgbClr val="C00000"/>
                </a:solidFill>
              </a:rPr>
              <a:t>Security</a:t>
            </a:r>
            <a:br>
              <a:rPr lang="en-US" sz="4400" b="1" dirty="0" smtClean="0">
                <a:solidFill>
                  <a:srgbClr val="C00000"/>
                </a:solidFill>
              </a:rPr>
            </a:br>
            <a:r>
              <a:rPr lang="en-US" sz="300" b="1" dirty="0" smtClean="0">
                <a:solidFill>
                  <a:srgbClr val="C00000"/>
                </a:solidFill>
              </a:rPr>
              <a:t/>
            </a:r>
            <a:br>
              <a:rPr lang="en-US" sz="3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Winter 2023/24 @ Ruhr Uni Bochum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54400"/>
            <a:ext cx="8153400" cy="10795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Lecturers: </a:t>
            </a:r>
            <a:r>
              <a:rPr lang="en-US" sz="2800" dirty="0" smtClean="0">
                <a:solidFill>
                  <a:schemeClr val="tx1"/>
                </a:solidFill>
              </a:rPr>
              <a:t>Rob Blanco and C</a:t>
            </a:r>
            <a:r>
              <a:rPr lang="ro-RO" sz="2800" dirty="0" smtClean="0">
                <a:solidFill>
                  <a:schemeClr val="tx1"/>
                </a:solidFill>
              </a:rPr>
              <a:t>ătălin Hrițcu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Teaching Assistant: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Jérémy </a:t>
            </a:r>
            <a:r>
              <a:rPr lang="en-US" sz="2800" dirty="0" smtClean="0">
                <a:solidFill>
                  <a:schemeClr val="tx1"/>
                </a:solidFill>
              </a:rPr>
              <a:t>Thibault</a:t>
            </a: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Max Planck Institute for Security and Privacy (MPI-SP)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68" y="629506"/>
            <a:ext cx="1533031" cy="1700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98" y="341841"/>
            <a:ext cx="1281302" cy="1281046"/>
          </a:xfrm>
          <a:prstGeom prst="rect">
            <a:avLst/>
          </a:prstGeom>
        </p:spPr>
      </p:pic>
      <p:pic>
        <p:nvPicPr>
          <p:cNvPr id="8" name="Picture 7" descr="micro-polici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2170" y="1788670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Tutorials: Q&amp;A about the exercise sheets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1158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TA:</a:t>
            </a:r>
            <a:r>
              <a:rPr lang="en-US" sz="2400" dirty="0" smtClean="0"/>
              <a:t> </a:t>
            </a:r>
            <a:r>
              <a:rPr lang="en-US" sz="2400" dirty="0"/>
              <a:t>Jérémy Thibault &lt;</a:t>
            </a:r>
            <a:r>
              <a:rPr lang="en-US" sz="2400" dirty="0" smtClean="0"/>
              <a:t>jeremy.thibault@mpi-sp.org&gt;</a:t>
            </a:r>
            <a:endParaRPr lang="en-US" sz="2800" dirty="0" smtClean="0"/>
          </a:p>
          <a:p>
            <a:r>
              <a:rPr lang="en-US" sz="2400" b="1" dirty="0" smtClean="0"/>
              <a:t>New time: Wednesday at 14:15-15:45</a:t>
            </a:r>
          </a:p>
          <a:p>
            <a:r>
              <a:rPr lang="en-US" sz="2400" dirty="0" smtClean="0"/>
              <a:t>Same room as </a:t>
            </a:r>
            <a:r>
              <a:rPr lang="en-US" sz="2400" dirty="0"/>
              <a:t>the course </a:t>
            </a:r>
            <a:r>
              <a:rPr lang="en-US" sz="2400" dirty="0" smtClean="0"/>
              <a:t>(MB</a:t>
            </a:r>
            <a:r>
              <a:rPr lang="en-US" sz="2400" dirty="0"/>
              <a:t>, </a:t>
            </a:r>
            <a:r>
              <a:rPr lang="en-US" sz="2400" dirty="0" smtClean="0"/>
              <a:t>flour </a:t>
            </a:r>
            <a:r>
              <a:rPr lang="en-US" sz="2400" dirty="0"/>
              <a:t>5, room SM-MO-506)</a:t>
            </a:r>
            <a:endParaRPr lang="en-US" sz="2734" dirty="0" smtClean="0"/>
          </a:p>
          <a:p>
            <a:r>
              <a:rPr lang="en-US" sz="2400" dirty="0" smtClean="0"/>
              <a:t>You can come ask questions</a:t>
            </a:r>
          </a:p>
          <a:p>
            <a:r>
              <a:rPr lang="en-US" sz="2400" dirty="0" smtClean="0"/>
              <a:t>You can also come work on your own during tutorials</a:t>
            </a:r>
          </a:p>
          <a:p>
            <a:pPr lvl="1"/>
            <a:r>
              <a:rPr lang="en-US" sz="2066" dirty="0" smtClean="0"/>
              <a:t>and ask questions as they arise</a:t>
            </a:r>
          </a:p>
          <a:p>
            <a:r>
              <a:rPr lang="en-US" sz="2400" b="1" dirty="0" smtClean="0"/>
              <a:t>New</a:t>
            </a:r>
            <a:r>
              <a:rPr lang="en-US" sz="2400" dirty="0" smtClean="0"/>
              <a:t>: you can also join tutorial via Zoom if you prefer</a:t>
            </a:r>
          </a:p>
          <a:p>
            <a:r>
              <a:rPr lang="en-US" sz="2400" b="1" dirty="0" smtClean="0"/>
              <a:t>New</a:t>
            </a:r>
            <a:r>
              <a:rPr lang="en-US" sz="2400" dirty="0" smtClean="0"/>
              <a:t>: you can also write emails to Jérémy to ask questions</a:t>
            </a:r>
          </a:p>
          <a:p>
            <a:pPr lvl="1"/>
            <a:r>
              <a:rPr lang="en-US" sz="2066" dirty="0" smtClean="0"/>
              <a:t>We still have Moodle forum; but don't post (partial) solutions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Exams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876300"/>
            <a:ext cx="4038600" cy="3771636"/>
          </a:xfrm>
        </p:spPr>
        <p:txBody>
          <a:bodyPr/>
          <a:lstStyle/>
          <a:p>
            <a:r>
              <a:rPr lang="en-US" b="1" dirty="0" smtClean="0"/>
              <a:t>Midterm exam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practice for the final exam</a:t>
            </a:r>
          </a:p>
          <a:p>
            <a:pPr lvl="1"/>
            <a:r>
              <a:rPr lang="en-US" dirty="0" smtClean="0"/>
              <a:t>also written</a:t>
            </a:r>
            <a:r>
              <a:rPr lang="en-US" dirty="0"/>
              <a:t>, on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duration: 60 minutes</a:t>
            </a:r>
          </a:p>
          <a:p>
            <a:pPr lvl="1"/>
            <a:r>
              <a:rPr lang="en-US" dirty="0" smtClean="0"/>
              <a:t>bonus points: up to 10%</a:t>
            </a:r>
          </a:p>
          <a:p>
            <a:pPr lvl="1"/>
            <a:r>
              <a:rPr lang="en-US" dirty="0" smtClean="0"/>
              <a:t>date</a:t>
            </a:r>
            <a:r>
              <a:rPr lang="en-US" dirty="0"/>
              <a:t>: 29 November </a:t>
            </a:r>
            <a:r>
              <a:rPr lang="en-US" dirty="0" smtClean="0"/>
              <a:t>at 14:00</a:t>
            </a:r>
            <a:endParaRPr lang="en-US" strike="sngStrike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876300"/>
            <a:ext cx="4038600" cy="3771636"/>
          </a:xfrm>
        </p:spPr>
        <p:txBody>
          <a:bodyPr/>
          <a:lstStyle/>
          <a:p>
            <a:r>
              <a:rPr lang="en-US" b="1" dirty="0" smtClean="0"/>
              <a:t>Final exam</a:t>
            </a:r>
          </a:p>
          <a:p>
            <a:pPr lvl="1"/>
            <a:r>
              <a:rPr lang="en-US" dirty="0" smtClean="0"/>
              <a:t>written, on paper</a:t>
            </a:r>
          </a:p>
          <a:p>
            <a:pPr lvl="2"/>
            <a:r>
              <a:rPr lang="en-US" dirty="0" smtClean="0"/>
              <a:t>so we will also teach you how to</a:t>
            </a:r>
            <a:br>
              <a:rPr lang="en-US" dirty="0" smtClean="0"/>
            </a:br>
            <a:r>
              <a:rPr lang="en-US" dirty="0" smtClean="0"/>
              <a:t>write down proofs informally</a:t>
            </a:r>
          </a:p>
          <a:p>
            <a:pPr lvl="1"/>
            <a:r>
              <a:rPr lang="en-US" dirty="0" smtClean="0"/>
              <a:t>duration: 120 minutes</a:t>
            </a:r>
          </a:p>
          <a:p>
            <a:pPr lvl="1"/>
            <a:r>
              <a:rPr lang="en-US" dirty="0" smtClean="0"/>
              <a:t>60% of the grade</a:t>
            </a:r>
          </a:p>
          <a:p>
            <a:pPr lvl="1"/>
            <a:r>
              <a:rPr lang="en-US" dirty="0" smtClean="0"/>
              <a:t>date: 21 February</a:t>
            </a:r>
          </a:p>
          <a:p>
            <a:pPr lvl="1"/>
            <a:r>
              <a:rPr lang="en-US" dirty="0" smtClean="0"/>
              <a:t>re-exam: 22 March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52500"/>
          </a:xfrm>
        </p:spPr>
        <p:txBody>
          <a:bodyPr/>
          <a:lstStyle/>
          <a:p>
            <a:r>
              <a:rPr lang="en-US" b="1" dirty="0" smtClean="0"/>
              <a:t>Early final exam registration?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A week ago the CS examination office informed us that </a:t>
            </a:r>
            <a:r>
              <a:rPr lang="en-US" sz="2400" dirty="0"/>
              <a:t>a new policy will apply to </a:t>
            </a:r>
            <a:r>
              <a:rPr lang="en-US" sz="2400" dirty="0" smtClean="0"/>
              <a:t>us, since our course has exercises during the semester:</a:t>
            </a:r>
          </a:p>
          <a:p>
            <a:pPr lvl="1"/>
            <a:r>
              <a:rPr lang="en-US" sz="2000" dirty="0" smtClean="0"/>
              <a:t>Students who want to get credit points would need to register by Monday, 23 October (so soon!)</a:t>
            </a:r>
          </a:p>
          <a:p>
            <a:r>
              <a:rPr lang="en-US" sz="2400" dirty="0" smtClean="0"/>
              <a:t>To me this seems like a bad idea</a:t>
            </a:r>
          </a:p>
          <a:p>
            <a:pPr lvl="1"/>
            <a:r>
              <a:rPr lang="en-US" sz="2000" dirty="0" smtClean="0"/>
              <a:t>Giving students less freedom in choosing courses</a:t>
            </a:r>
          </a:p>
          <a:p>
            <a:pPr lvl="1"/>
            <a:r>
              <a:rPr lang="en-US" sz="2000" dirty="0" smtClean="0"/>
              <a:t>Making our courses less appealing to students who are not sure</a:t>
            </a:r>
            <a:br>
              <a:rPr lang="en-US" sz="2000" dirty="0" smtClean="0"/>
            </a:br>
            <a:r>
              <a:rPr lang="en-US" sz="2000" dirty="0" smtClean="0"/>
              <a:t>from the beginning whether this course is for them or not?</a:t>
            </a:r>
          </a:p>
          <a:p>
            <a:r>
              <a:rPr lang="en-US" sz="2400" dirty="0" smtClean="0"/>
              <a:t>Discussing with examination office later this week</a:t>
            </a:r>
          </a:p>
          <a:p>
            <a:r>
              <a:rPr lang="en-US" sz="2400" dirty="0" smtClean="0"/>
              <a:t>Please let me know what you think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Final grade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5086" y="3515071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6086" y="3515071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7086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8086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7543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1086" y="3515225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32086" y="3515225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3086" y="3515071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4086" y="3515071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3727206" y="2670123"/>
            <a:ext cx="152246" cy="153734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83373" y="3069231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 (40%)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1130" y="3069231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Final exam (60%)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5638800" y="2295871"/>
            <a:ext cx="152400" cy="2286000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4914" y="3515071"/>
            <a:ext cx="381000" cy="838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3069231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Midterm (10% bonus)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6970757" y="3246675"/>
            <a:ext cx="152400" cy="377914"/>
          </a:xfrm>
          <a:prstGeom prst="leftBrac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40767" y="3514917"/>
            <a:ext cx="202993" cy="838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2864180" y="3336172"/>
            <a:ext cx="152246" cy="199073"/>
          </a:xfrm>
          <a:prstGeom prst="leftBrac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8398" y="3069539"/>
            <a:ext cx="216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Exercises (5% bonus)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875257" y="2525398"/>
            <a:ext cx="152400" cy="380691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90800" y="4505671"/>
            <a:ext cx="667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need 50% </a:t>
            </a:r>
            <a:r>
              <a:rPr lang="en-US" b="1" dirty="0"/>
              <a:t>of this </a:t>
            </a:r>
            <a:r>
              <a:rPr lang="en-US" b="1" dirty="0" smtClean="0"/>
              <a:t>to pass and get credit + attending final exam(!)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4850368"/>
            <a:ext cx="529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need close to 100% </a:t>
            </a:r>
            <a:r>
              <a:rPr lang="en-US" b="1" dirty="0"/>
              <a:t>of this </a:t>
            </a:r>
            <a:r>
              <a:rPr lang="en-US" b="1" dirty="0" smtClean="0"/>
              <a:t>to get maximum grade</a:t>
            </a:r>
            <a:endParaRPr lang="en-US" b="1" dirty="0"/>
          </a:p>
        </p:txBody>
      </p:sp>
      <p:sp>
        <p:nvSpPr>
          <p:cNvPr id="32" name="Content Placeholder 8"/>
          <p:cNvSpPr>
            <a:spLocks noGrp="1"/>
          </p:cNvSpPr>
          <p:nvPr>
            <p:ph sz="half" idx="1"/>
          </p:nvPr>
        </p:nvSpPr>
        <p:spPr>
          <a:xfrm>
            <a:off x="457200" y="914664"/>
            <a:ext cx="4038600" cy="17591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CASA PhD students</a:t>
            </a:r>
          </a:p>
          <a:p>
            <a:pPr lvl="1"/>
            <a:r>
              <a:rPr lang="en-US" sz="2000" dirty="0" smtClean="0"/>
              <a:t>attendance requirement</a:t>
            </a:r>
            <a:br>
              <a:rPr lang="en-US" sz="2000" dirty="0" smtClean="0"/>
            </a:br>
            <a:r>
              <a:rPr lang="en-US" sz="2000" dirty="0" smtClean="0"/>
              <a:t>is to receive 50% of the exercises score</a:t>
            </a: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4648200" y="914664"/>
            <a:ext cx="4399348" cy="1809254"/>
          </a:xfrm>
          <a:prstGeom prst="rect">
            <a:avLst/>
          </a:prstGeom>
        </p:spPr>
        <p:txBody>
          <a:bodyPr/>
          <a:lstStyle>
            <a:lvl1pPr marL="285739" indent="-285739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You can get </a:t>
            </a:r>
            <a:r>
              <a:rPr lang="en-US" b="1" dirty="0" smtClean="0"/>
              <a:t>credit if you study</a:t>
            </a:r>
          </a:p>
          <a:p>
            <a:r>
              <a:rPr lang="en-US" sz="2000" dirty="0" smtClean="0"/>
              <a:t>Computer Science MSc</a:t>
            </a:r>
          </a:p>
          <a:p>
            <a:r>
              <a:rPr lang="en-US" sz="2000" dirty="0" smtClean="0"/>
              <a:t>IT Security MSc</a:t>
            </a:r>
          </a:p>
          <a:p>
            <a:r>
              <a:rPr lang="en-US" sz="2000" dirty="0" smtClean="0"/>
              <a:t>Mathematics MSc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83373" y="2019300"/>
            <a:ext cx="574227" cy="1073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/>
      <p:bldP spid="32" grpId="0" build="p"/>
      <p:bldP spid="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143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Considering prequel course</a:t>
            </a:r>
            <a:r>
              <a:rPr lang="en-US" sz="3200" dirty="0" smtClean="0">
                <a:solidFill>
                  <a:srgbClr val="C00000"/>
                </a:solidFill>
              </a:rPr>
              <a:t> (next semester?)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>Functional Programming</a:t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2800" dirty="0" smtClean="0"/>
              <a:t>Probably using the OCaml programming language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Potential lecturers</a:t>
            </a:r>
            <a:r>
              <a:rPr lang="en-US" sz="2400" b="1" dirty="0"/>
              <a:t>: </a:t>
            </a:r>
            <a:r>
              <a:rPr lang="en-US" sz="2400" dirty="0" smtClean="0"/>
              <a:t>Rob Blanco, </a:t>
            </a:r>
            <a:r>
              <a:rPr lang="en-US" sz="2400" dirty="0"/>
              <a:t>C</a:t>
            </a:r>
            <a:r>
              <a:rPr lang="ro-RO" sz="2400" dirty="0"/>
              <a:t>ătălin </a:t>
            </a:r>
            <a:r>
              <a:rPr lang="ro-RO" sz="2400" dirty="0" smtClean="0"/>
              <a:t>Hrițcu</a:t>
            </a:r>
            <a:r>
              <a:rPr lang="en-US" sz="2400" dirty="0" smtClean="0"/>
              <a:t>, Clara Schneidewind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63" y="723900"/>
            <a:ext cx="1451137" cy="1450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022"/>
            <a:ext cx="7086600" cy="19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Foundations of Everything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Programming Languages</a:t>
            </a:r>
          </a:p>
          <a:p>
            <a:pPr lvl="1"/>
            <a:r>
              <a:rPr lang="en-US" sz="2000" u="sng" dirty="0" smtClean="0"/>
              <a:t>Imp</a:t>
            </a:r>
            <a:r>
              <a:rPr lang="en-US" sz="2000" dirty="0" smtClean="0"/>
              <a:t> and Simply Typed Lambda-Calculus (functional)</a:t>
            </a:r>
          </a:p>
          <a:p>
            <a:pPr lvl="1"/>
            <a:r>
              <a:rPr lang="en-US" sz="2000" dirty="0" smtClean="0"/>
              <a:t>type systems, program equivalence, </a:t>
            </a:r>
            <a:r>
              <a:rPr lang="en-US" sz="2000" u="sng" dirty="0" smtClean="0"/>
              <a:t>semantics</a:t>
            </a:r>
            <a:r>
              <a:rPr lang="en-US" sz="2000" dirty="0" smtClean="0"/>
              <a:t>, metatheory</a:t>
            </a:r>
          </a:p>
          <a:p>
            <a:r>
              <a:rPr lang="en-US" sz="2400" b="1" dirty="0" smtClean="0"/>
              <a:t>Verification</a:t>
            </a:r>
          </a:p>
          <a:p>
            <a:pPr lvl="1"/>
            <a:r>
              <a:rPr lang="en-US" sz="2066" dirty="0" smtClean="0"/>
              <a:t>Hoare Logic: verify Imp programs</a:t>
            </a:r>
          </a:p>
          <a:p>
            <a:pPr lvl="1"/>
            <a:r>
              <a:rPr lang="en-US" sz="2066" dirty="0"/>
              <a:t>Relational Hoare </a:t>
            </a:r>
            <a:r>
              <a:rPr lang="en-US" sz="2066" dirty="0" smtClean="0"/>
              <a:t>Logic (RHL)</a:t>
            </a:r>
          </a:p>
          <a:p>
            <a:r>
              <a:rPr lang="en-US" sz="2400" b="1" dirty="0" smtClean="0"/>
              <a:t>Security</a:t>
            </a:r>
          </a:p>
          <a:p>
            <a:pPr lvl="1"/>
            <a:r>
              <a:rPr lang="en-US" sz="2066" dirty="0" smtClean="0"/>
              <a:t>Information Flow Control: enforcing </a:t>
            </a:r>
            <a:r>
              <a:rPr lang="en-US" sz="2066" u="sng" dirty="0" smtClean="0"/>
              <a:t>noninterference</a:t>
            </a:r>
          </a:p>
          <a:p>
            <a:pPr lvl="2"/>
            <a:r>
              <a:rPr lang="en-US" sz="1733" dirty="0" smtClean="0"/>
              <a:t>Static enforcement: </a:t>
            </a:r>
            <a:r>
              <a:rPr lang="en-US" sz="1733" dirty="0"/>
              <a:t>RHL, types</a:t>
            </a:r>
            <a:r>
              <a:rPr lang="en-US" sz="1733" dirty="0" smtClean="0"/>
              <a:t>, cryptographic </a:t>
            </a:r>
            <a:r>
              <a:rPr lang="en-US" sz="1733" dirty="0"/>
              <a:t>constant </a:t>
            </a:r>
            <a:r>
              <a:rPr lang="en-US" sz="1733" dirty="0" smtClean="0"/>
              <a:t>time</a:t>
            </a:r>
          </a:p>
          <a:p>
            <a:pPr lvl="2"/>
            <a:r>
              <a:rPr lang="en-US" sz="1733" dirty="0" smtClean="0"/>
              <a:t>Dynamic enforcement: </a:t>
            </a:r>
            <a:r>
              <a:rPr lang="en-US" sz="1733" u="sng" dirty="0" smtClean="0"/>
              <a:t>Secure Multi-Execution</a:t>
            </a:r>
            <a:r>
              <a:rPr lang="en-US" sz="1733" dirty="0" smtClean="0"/>
              <a:t>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76300"/>
            <a:ext cx="1679783" cy="1679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510683"/>
            <a:ext cx="1423378" cy="1578789"/>
          </a:xfrm>
          <a:prstGeom prst="rect">
            <a:avLst/>
          </a:prstGeom>
        </p:spPr>
      </p:pic>
      <p:pic>
        <p:nvPicPr>
          <p:cNvPr id="9" name="Picture 8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6361" y="4125426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6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3900"/>
            <a:ext cx="8229600" cy="9525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Textbook written in Coq; our extended version at: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hlinkClick r:id="rId2"/>
              </a:rPr>
              <a:t>https://</a:t>
            </a:r>
            <a:r>
              <a:rPr lang="en-US" sz="3200" b="1" dirty="0" smtClean="0">
                <a:hlinkClick r:id="rId2"/>
              </a:rPr>
              <a:t>mpi-sp-foe-2023-24.github.io</a:t>
            </a:r>
            <a:endParaRPr lang="en-US" sz="36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1"/>
          <a:stretch/>
        </p:blipFill>
        <p:spPr>
          <a:xfrm>
            <a:off x="2462708" y="38100"/>
            <a:ext cx="4218583" cy="41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Prerequisite: Proofs are Programs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264"/>
            <a:ext cx="8229600" cy="3771636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1. Logic </a:t>
            </a:r>
            <a:r>
              <a:rPr lang="en-US" sz="3200" b="1" dirty="0">
                <a:solidFill>
                  <a:schemeClr val="tx2"/>
                </a:solidFill>
              </a:rPr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proofs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2. Functional programming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3. Program verification</a:t>
            </a:r>
          </a:p>
          <a:p>
            <a:pPr>
              <a:spcBef>
                <a:spcPts val="1800"/>
              </a:spcBef>
            </a:pPr>
            <a:r>
              <a:rPr lang="en-US" sz="3200" b="1" dirty="0" smtClean="0">
                <a:solidFill>
                  <a:srgbClr val="C00000"/>
                </a:solidFill>
              </a:rPr>
              <a:t>Using the Coq proof assistant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Prerequisite: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Having attended the Proofs are Programs course last semester</a:t>
            </a:r>
            <a:br>
              <a:rPr lang="en-US" sz="2400" dirty="0" smtClean="0"/>
            </a:br>
            <a:r>
              <a:rPr lang="en-US" sz="2400" dirty="0" smtClean="0"/>
              <a:t>or having (self-)studied the Logical </a:t>
            </a:r>
            <a:r>
              <a:rPr lang="en-US" sz="2400" dirty="0"/>
              <a:t>Foundations book: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mpi-sp-pap-2023.github.io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5"/>
          <a:stretch/>
        </p:blipFill>
        <p:spPr>
          <a:xfrm>
            <a:off x="5937108" y="1181100"/>
            <a:ext cx="305449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57300"/>
            <a:ext cx="4495800" cy="12573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CompCert</a:t>
            </a:r>
            <a:r>
              <a:rPr lang="en-US" sz="3200" b="1" dirty="0" smtClean="0"/>
              <a:t> C compiler</a:t>
            </a:r>
            <a:br>
              <a:rPr lang="en-US" sz="3200" b="1" dirty="0" smtClean="0"/>
            </a:br>
            <a:r>
              <a:rPr lang="en-US" sz="1800" dirty="0" smtClean="0"/>
              <a:t>verified in Coq to correctly compile,</a:t>
            </a:r>
            <a:br>
              <a:rPr lang="en-US" sz="1800" dirty="0" smtClean="0"/>
            </a:br>
            <a:r>
              <a:rPr lang="en-US" sz="1800" dirty="0" smtClean="0"/>
              <a:t>unless program has "undefined behavior"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8"/>
          <a:stretch/>
        </p:blipFill>
        <p:spPr>
          <a:xfrm>
            <a:off x="4612414" y="1208491"/>
            <a:ext cx="4150586" cy="42398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12414" y="1485900"/>
            <a:ext cx="155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large subset </a:t>
            </a:r>
            <a:r>
              <a:rPr lang="en-US" sz="1600" dirty="0"/>
              <a:t>of </a:t>
            </a:r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381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761970" rtl="0" eaLnBrk="1" latinLnBrk="0" hangingPunct="1"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it's helpful to have foundations for Programming Languages?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3989" y="2552700"/>
            <a:ext cx="41694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Rob, Jérémy, Catalin, et </a:t>
            </a:r>
            <a:r>
              <a:rPr lang="en-US" dirty="0" smtClean="0"/>
              <a:t>al:</a:t>
            </a:r>
            <a:br>
              <a:rPr lang="en-US" dirty="0" smtClean="0"/>
            </a:br>
            <a:r>
              <a:rPr lang="en-US" b="1" dirty="0" smtClean="0"/>
              <a:t>Formally Secure Compilation of</a:t>
            </a:r>
            <a:br>
              <a:rPr lang="en-US" b="1" dirty="0" smtClean="0"/>
            </a:br>
            <a:r>
              <a:rPr lang="en-US" b="1" dirty="0" smtClean="0"/>
              <a:t>Compartmentalized C Programs</a:t>
            </a:r>
          </a:p>
          <a:p>
            <a:endParaRPr lang="en-US" b="1" dirty="0" smtClean="0"/>
          </a:p>
          <a:p>
            <a:r>
              <a:rPr lang="en-US" b="1" dirty="0" smtClean="0"/>
              <a:t>Extended </a:t>
            </a:r>
            <a:r>
              <a:rPr lang="en-US" b="1" dirty="0" err="1" smtClean="0"/>
              <a:t>CompCert</a:t>
            </a:r>
            <a:r>
              <a:rPr lang="en-US" b="1" dirty="0" smtClean="0"/>
              <a:t> with compartments</a:t>
            </a:r>
          </a:p>
          <a:p>
            <a:r>
              <a:rPr lang="en-US" dirty="0" smtClean="0"/>
              <a:t>(mutually </a:t>
            </a:r>
            <a:r>
              <a:rPr lang="en-US" dirty="0"/>
              <a:t>distrustful</a:t>
            </a:r>
            <a:r>
              <a:rPr lang="en-US" dirty="0" smtClean="0"/>
              <a:t>, </a:t>
            </a:r>
            <a:r>
              <a:rPr lang="en-US" dirty="0"/>
              <a:t>with clearly </a:t>
            </a:r>
            <a:r>
              <a:rPr lang="en-US" dirty="0" smtClean="0"/>
              <a:t>specified</a:t>
            </a:r>
          </a:p>
          <a:p>
            <a:r>
              <a:rPr lang="en-US" dirty="0" smtClean="0"/>
              <a:t>interfaces, </a:t>
            </a:r>
            <a:r>
              <a:rPr lang="en-US" dirty="0"/>
              <a:t>interacting via procedure </a:t>
            </a:r>
            <a:r>
              <a:rPr lang="en-US" dirty="0" smtClean="0"/>
              <a:t>calls)</a:t>
            </a:r>
          </a:p>
          <a:p>
            <a:endParaRPr lang="en-US" dirty="0"/>
          </a:p>
          <a:p>
            <a:r>
              <a:rPr lang="en-US" dirty="0" smtClean="0"/>
              <a:t>Proved in Coq that the impact of</a:t>
            </a:r>
            <a:br>
              <a:rPr lang="en-US" dirty="0" smtClean="0"/>
            </a:br>
            <a:r>
              <a:rPr lang="en-US" dirty="0" smtClean="0"/>
              <a:t>undefined behavior is restricted</a:t>
            </a:r>
          </a:p>
        </p:txBody>
      </p:sp>
    </p:spTree>
    <p:extLst>
      <p:ext uri="{BB962C8B-B14F-4D97-AF65-F5344CB8AC3E}">
        <p14:creationId xmlns:p14="http://schemas.microsoft.com/office/powerpoint/2010/main" val="18003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37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Motivation for verifying imperative programs</a:t>
            </a:r>
            <a:br>
              <a:rPr lang="en-US" sz="3200" b="1" dirty="0" smtClean="0"/>
            </a:br>
            <a:r>
              <a:rPr lang="en-US" sz="2000" dirty="0" smtClean="0"/>
              <a:t>=proving </a:t>
            </a:r>
            <a:r>
              <a:rPr lang="en-US" sz="2000" dirty="0"/>
              <a:t>mathematically that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tx2"/>
                </a:solidFill>
              </a:rPr>
              <a:t>program</a:t>
            </a:r>
            <a:r>
              <a:rPr lang="en-US" sz="2000" dirty="0" smtClean="0"/>
              <a:t> </a:t>
            </a:r>
            <a:r>
              <a:rPr lang="en-US" sz="2000" dirty="0"/>
              <a:t>satisfies a </a:t>
            </a:r>
            <a:r>
              <a:rPr lang="en-US" sz="2000" b="1" dirty="0" smtClean="0">
                <a:solidFill>
                  <a:srgbClr val="C00000"/>
                </a:solidFill>
              </a:rPr>
              <a:t>specification,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dirty="0" smtClean="0"/>
              <a:t>for instance in </a:t>
            </a:r>
            <a:r>
              <a:rPr lang="en-US" sz="2000" u="sng" dirty="0" smtClean="0"/>
              <a:t>Hoare Logic </a:t>
            </a:r>
            <a:r>
              <a:rPr lang="en-US" sz="2000" dirty="0" smtClean="0"/>
              <a:t>(introduced in this course)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5605"/>
            <a:ext cx="8686800" cy="38488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b="1" dirty="0" smtClean="0"/>
              <a:t>the </a:t>
            </a:r>
            <a:r>
              <a:rPr lang="en-US" sz="1800" b="1" dirty="0"/>
              <a:t>seL4 </a:t>
            </a:r>
            <a:r>
              <a:rPr lang="en-US" sz="1800" b="1" dirty="0" smtClean="0"/>
              <a:t>OS microkernel</a:t>
            </a:r>
            <a:r>
              <a:rPr lang="en-US" sz="1800" dirty="0" smtClean="0"/>
              <a:t> </a:t>
            </a:r>
            <a:r>
              <a:rPr lang="en-US" sz="1800" dirty="0"/>
              <a:t>(Isabelle/HOL), </a:t>
            </a:r>
            <a:r>
              <a:rPr lang="en-US" sz="1800" b="1" dirty="0"/>
              <a:t>the </a:t>
            </a:r>
            <a:r>
              <a:rPr lang="en-US" sz="1800" b="1" dirty="0" err="1"/>
              <a:t>CertiKOS</a:t>
            </a:r>
            <a:r>
              <a:rPr lang="en-US" sz="1800" b="1" dirty="0"/>
              <a:t> hypervisor</a:t>
            </a:r>
            <a:r>
              <a:rPr lang="en-US" sz="1800" dirty="0"/>
              <a:t> (Coq)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EverCrypt cryptographic library</a:t>
            </a:r>
            <a:r>
              <a:rPr lang="en-US" sz="1800" dirty="0"/>
              <a:t> (F*)</a:t>
            </a:r>
            <a:r>
              <a:rPr lang="en-US" sz="1800" dirty="0" smtClean="0"/>
              <a:t> -- shipping in Firefox and the Linux kernel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EverParse3D verified binary </a:t>
            </a:r>
            <a:r>
              <a:rPr lang="en-US" sz="1800" b="1" dirty="0"/>
              <a:t>parsers</a:t>
            </a:r>
            <a:r>
              <a:rPr lang="en-US" sz="1800" dirty="0"/>
              <a:t> (F*) </a:t>
            </a:r>
            <a:r>
              <a:rPr lang="en-US" sz="1800" dirty="0" smtClean="0"/>
              <a:t>-- shipping in Windows kernel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</a:t>
            </a:r>
            <a:r>
              <a:rPr lang="ro-RO" sz="1800" dirty="0"/>
              <a:t>ătălin</a:t>
            </a:r>
            <a:r>
              <a:rPr lang="en-US" sz="1800" dirty="0" smtClean="0"/>
              <a:t> et al working on design of F* proof assistant, which combines</a:t>
            </a:r>
            <a:br>
              <a:rPr lang="en-US" sz="1800" dirty="0" smtClean="0"/>
            </a:br>
            <a:r>
              <a:rPr lang="en-US" sz="1800" dirty="0" smtClean="0"/>
              <a:t>dependent </a:t>
            </a:r>
            <a:r>
              <a:rPr lang="en-US" sz="1800" dirty="0"/>
              <a:t>types (à </a:t>
            </a:r>
            <a:r>
              <a:rPr lang="en-US" sz="1800" dirty="0" smtClean="0"/>
              <a:t>la Coq) with Hoare-style verification (Dijkstra monads)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Libjade high-assurance post-quantum crypto library</a:t>
            </a:r>
            <a:r>
              <a:rPr lang="en-US" sz="1800" dirty="0" smtClean="0"/>
              <a:t> (</a:t>
            </a:r>
            <a:r>
              <a:rPr lang="en-US" sz="1800" dirty="0" err="1" smtClean="0"/>
              <a:t>EasyCrypt</a:t>
            </a:r>
            <a:r>
              <a:rPr lang="en-US" sz="1800" dirty="0" smtClean="0"/>
              <a:t>, MPI-SP et al)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Rob working on verifying security of masking countermeasures</a:t>
            </a:r>
            <a:r>
              <a:rPr lang="en-US" sz="1800" dirty="0" smtClean="0"/>
              <a:t> (</a:t>
            </a:r>
            <a:r>
              <a:rPr lang="en-US" sz="1800" dirty="0" err="1"/>
              <a:t>EasyCrypt</a:t>
            </a:r>
            <a:r>
              <a:rPr lang="en-US" sz="18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1800" dirty="0" err="1" smtClean="0"/>
              <a:t>EasyCrypt</a:t>
            </a:r>
            <a:r>
              <a:rPr lang="en-US" sz="1800" dirty="0" smtClean="0"/>
              <a:t> proof assistant for </a:t>
            </a:r>
            <a:r>
              <a:rPr lang="en-US" sz="1800" u="sng" dirty="0" smtClean="0"/>
              <a:t>Probabilistic</a:t>
            </a:r>
            <a:r>
              <a:rPr lang="en-US" sz="1800" dirty="0" smtClean="0"/>
              <a:t> Relational Hoare Logic (MPI-SP)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22" y="830015"/>
            <a:ext cx="1042378" cy="11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137001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Motivation for secure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4900"/>
            <a:ext cx="8991600" cy="38488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600" b="1" u="sng" dirty="0" smtClean="0"/>
              <a:t>Cryptographic </a:t>
            </a:r>
            <a:r>
              <a:rPr lang="en-US" sz="2600" b="1" u="sng" dirty="0"/>
              <a:t>c</a:t>
            </a:r>
            <a:r>
              <a:rPr lang="en-US" sz="2600" b="1" u="sng" dirty="0" smtClean="0"/>
              <a:t>onstant time</a:t>
            </a:r>
            <a:r>
              <a:rPr lang="en-US" sz="2600" b="1" dirty="0" smtClean="0"/>
              <a:t> (aka secret independent timing)</a:t>
            </a:r>
          </a:p>
          <a:p>
            <a:pPr lvl="1">
              <a:lnSpc>
                <a:spcPct val="130000"/>
              </a:lnSpc>
            </a:pPr>
            <a:r>
              <a:rPr lang="en-US" sz="2000" b="1" dirty="0" smtClean="0"/>
              <a:t>widely-used programming discipline for writing cryptographic code</a:t>
            </a:r>
            <a:br>
              <a:rPr lang="en-US" sz="2000" b="1" dirty="0" smtClean="0"/>
            </a:br>
            <a:r>
              <a:rPr lang="en-US" sz="2000" dirty="0" smtClean="0"/>
              <a:t>without leaking secrets via obvious cache side channels:</a:t>
            </a:r>
          </a:p>
          <a:p>
            <a:pPr lvl="2">
              <a:lnSpc>
                <a:spcPct val="130000"/>
              </a:lnSpc>
            </a:pPr>
            <a:r>
              <a:rPr lang="en-US" sz="1600" dirty="0" smtClean="0"/>
              <a:t>no secret-dependent branches and no secret-dependent memory accesses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can be checked by a very simple </a:t>
            </a:r>
            <a:r>
              <a:rPr lang="en-US" sz="2000" u="sng" dirty="0" smtClean="0"/>
              <a:t>type system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obtained guarantees formalized as a variant of </a:t>
            </a:r>
            <a:r>
              <a:rPr lang="en-US" sz="2000" u="sng" dirty="0" smtClean="0"/>
              <a:t>noninterference</a:t>
            </a:r>
          </a:p>
          <a:p>
            <a:pPr>
              <a:lnSpc>
                <a:spcPct val="130000"/>
              </a:lnSpc>
            </a:pPr>
            <a:r>
              <a:rPr lang="en-US" sz="2600" b="1" dirty="0" smtClean="0"/>
              <a:t>Speculative constant time</a:t>
            </a:r>
            <a:endParaRPr lang="en-US" sz="2600" u="sng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Spectre: constant time code can still leak because of speculative execution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Stronger noninterference variant that prevents leaks in speculative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micro-polic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264670"/>
            <a:ext cx="764030" cy="7640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1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Lecture 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610600" cy="3771636"/>
          </a:xfrm>
        </p:spPr>
        <p:txBody>
          <a:bodyPr/>
          <a:lstStyle/>
          <a:p>
            <a:r>
              <a:rPr lang="en-US" dirty="0" smtClean="0"/>
              <a:t>14 lectures: first 6.5 by Rob, last 6.5 by </a:t>
            </a:r>
            <a:r>
              <a:rPr lang="en-US" dirty="0"/>
              <a:t>Cătălin, </a:t>
            </a:r>
            <a:r>
              <a:rPr lang="en-US" dirty="0" smtClean="0"/>
              <a:t>1 </a:t>
            </a:r>
            <a:r>
              <a:rPr lang="en-US" dirty="0"/>
              <a:t>by Jérémy</a:t>
            </a:r>
            <a:endParaRPr lang="en-US" dirty="0" smtClean="0"/>
          </a:p>
          <a:p>
            <a:r>
              <a:rPr lang="en-US" dirty="0" smtClean="0"/>
              <a:t>Vacation 21 Dec to 8 Jan, so no lecture, no tutorials</a:t>
            </a:r>
          </a:p>
          <a:p>
            <a:r>
              <a:rPr lang="en-US" dirty="0"/>
              <a:t>Public </a:t>
            </a:r>
            <a:r>
              <a:rPr lang="en-US" dirty="0" smtClean="0"/>
              <a:t>holiday </a:t>
            </a:r>
            <a:r>
              <a:rPr lang="en-US" dirty="0"/>
              <a:t>on 1 November</a:t>
            </a:r>
            <a:r>
              <a:rPr lang="en-US" dirty="0" smtClean="0"/>
              <a:t>, </a:t>
            </a:r>
            <a:r>
              <a:rPr lang="en-US" dirty="0"/>
              <a:t>so no </a:t>
            </a:r>
            <a:r>
              <a:rPr lang="en-US" dirty="0" smtClean="0"/>
              <a:t>tutorial</a:t>
            </a:r>
          </a:p>
          <a:p>
            <a:r>
              <a:rPr lang="en-US" dirty="0" smtClean="0"/>
              <a:t>We hope for a mostly in-person course</a:t>
            </a:r>
          </a:p>
          <a:p>
            <a:pPr lvl="1"/>
            <a:r>
              <a:rPr lang="en-US" b="1" dirty="0" smtClean="0"/>
              <a:t>So please attend physically whenever possible!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really cannot</a:t>
            </a:r>
            <a:r>
              <a:rPr lang="en-US" dirty="0" smtClean="0"/>
              <a:t> attend physically</a:t>
            </a:r>
            <a:br>
              <a:rPr lang="en-US" dirty="0" smtClean="0"/>
            </a:br>
            <a:r>
              <a:rPr lang="en-US" dirty="0" smtClean="0"/>
              <a:t>you can use Zoom or watch the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Exercises (same as last semester)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This is a very hands on course</a:t>
            </a:r>
          </a:p>
          <a:p>
            <a:r>
              <a:rPr lang="en-US" sz="2000" b="1" dirty="0" smtClean="0"/>
              <a:t>New exercise sheet will be released on Moodle after most courses</a:t>
            </a:r>
          </a:p>
          <a:p>
            <a:pPr lvl="1"/>
            <a:r>
              <a:rPr lang="en-US" sz="1800" dirty="0" smtClean="0"/>
              <a:t>1(-2) Coq file(s) with holes you have to fill (basically 1-2 book chapters)</a:t>
            </a:r>
          </a:p>
          <a:p>
            <a:pPr lvl="1"/>
            <a:r>
              <a:rPr lang="en-US" sz="1800" dirty="0" smtClean="0"/>
              <a:t>so there will be 10-12 exercise sheets in total</a:t>
            </a:r>
          </a:p>
          <a:p>
            <a:r>
              <a:rPr lang="en-US" sz="2000" dirty="0" smtClean="0"/>
              <a:t>You have to </a:t>
            </a:r>
            <a:r>
              <a:rPr lang="en-US" sz="2000" b="1" dirty="0" smtClean="0"/>
              <a:t>turn in your solution on Moodle before next course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p to Wednesday at 23:59</a:t>
            </a:r>
          </a:p>
          <a:p>
            <a:r>
              <a:rPr lang="en-US" sz="2000" b="1" dirty="0" smtClean="0"/>
              <a:t>Exercises count for 40% of final grade</a:t>
            </a:r>
            <a:r>
              <a:rPr lang="en-US" sz="2000" dirty="0" smtClean="0"/>
              <a:t> (+5% in bonus points)</a:t>
            </a:r>
          </a:p>
          <a:p>
            <a:pPr lvl="1"/>
            <a:r>
              <a:rPr lang="en-US" sz="2000" dirty="0" smtClean="0"/>
              <a:t>not required to do the optional exercises; they don't count for grade</a:t>
            </a:r>
          </a:p>
          <a:p>
            <a:r>
              <a:rPr lang="en-US" sz="2000" b="1" dirty="0" smtClean="0"/>
              <a:t>Exercises are individual, please don't share your solutions in any way!</a:t>
            </a:r>
          </a:p>
          <a:p>
            <a:r>
              <a:rPr lang="en-US" sz="2000" b="1" dirty="0" smtClean="0"/>
              <a:t>Exercises highly recommended even if you're not taking this for credit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45777</TotalTime>
  <Words>1045</Words>
  <Application>Microsoft Office PowerPoint</Application>
  <PresentationFormat>On-screen Show (16:10)</PresentationFormat>
  <Paragraphs>129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Foundations of Programming Languages, Verification, and Security  Winter 2023/24 @ Ruhr Uni Bochum</vt:lpstr>
      <vt:lpstr>Foundations of Everything</vt:lpstr>
      <vt:lpstr>Textbook written in Coq; our extended version at: https://mpi-sp-foe-2023-24.github.io</vt:lpstr>
      <vt:lpstr>Prerequisite: Proofs are Programs</vt:lpstr>
      <vt:lpstr>CompCert C compiler verified in Coq to correctly compile, unless program has "undefined behavior"</vt:lpstr>
      <vt:lpstr>Motivation for verifying imperative programs =proving mathematically that a program satisfies a specification,  for instance in Hoare Logic (introduced in this course)</vt:lpstr>
      <vt:lpstr>Motivation for secure information flow</vt:lpstr>
      <vt:lpstr>Lecture logistics</vt:lpstr>
      <vt:lpstr>Exercises (same as last semester)</vt:lpstr>
      <vt:lpstr>Tutorials: Q&amp;A about the exercise sheets</vt:lpstr>
      <vt:lpstr>Exams</vt:lpstr>
      <vt:lpstr>Early final exam registration?</vt:lpstr>
      <vt:lpstr>Final grade</vt:lpstr>
      <vt:lpstr>Considering prequel course (next semester?) Functional Programming   Probably using the OCaml programming language Potential lecturers: Rob Blanco, Cătălin Hrițcu, Clara Schneidewind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2257</cp:revision>
  <dcterms:created xsi:type="dcterms:W3CDTF">2016-12-13T09:19:39Z</dcterms:created>
  <dcterms:modified xsi:type="dcterms:W3CDTF">2023-10-12T11:34:50Z</dcterms:modified>
</cp:coreProperties>
</file>