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79" r:id="rId3"/>
    <p:sldId id="286" r:id="rId4"/>
    <p:sldId id="291" r:id="rId5"/>
    <p:sldId id="287" r:id="rId6"/>
    <p:sldId id="292" r:id="rId7"/>
    <p:sldId id="288" r:id="rId8"/>
    <p:sldId id="275" r:id="rId9"/>
    <p:sldId id="289" r:id="rId10"/>
    <p:sldId id="274" r:id="rId11"/>
    <p:sldId id="272" r:id="rId12"/>
    <p:sldId id="273" r:id="rId13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09" autoAdjust="0"/>
    <p:restoredTop sz="87136" autoAdjust="0"/>
  </p:normalViewPr>
  <p:slideViewPr>
    <p:cSldViewPr>
      <p:cViewPr varScale="1">
        <p:scale>
          <a:sx n="125" d="100"/>
          <a:sy n="125" d="100"/>
        </p:scale>
        <p:origin x="114" y="2682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334B4-43C6-47FF-AFC7-2EEDB0EE66F7}" type="datetimeFigureOut">
              <a:rPr lang="en-US" smtClean="0"/>
              <a:t>2025-04-08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7D3552-2F95-4E0E-B0B8-68822BB826A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B437EE-D348-4D49-8D0B-E2A12F8E030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24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93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86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TODO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32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TODO: update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7D3552-2F95-4E0E-B0B8-68822BB826A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9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80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61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142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5239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904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666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0478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46021-58C3-4E5D-8BBB-4314F2568516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F43D-0ED1-4F29-8E1D-57BE7B33A4CE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2BCD8-AC7F-41EA-AADA-21D27CA8744F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AB0D8-CAA7-4329-BBEE-2722B0535505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3333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1pPr>
            <a:lvl2pPr marL="38098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76197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3pPr>
            <a:lvl4pPr marL="114295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4pPr>
            <a:lvl5pPr marL="152393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5pPr>
            <a:lvl6pPr marL="1904924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6pPr>
            <a:lvl7pPr marL="2285909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7pPr>
            <a:lvl8pPr marL="2666893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8pPr>
            <a:lvl9pPr marL="3047878" indent="0">
              <a:buNone/>
              <a:defRPr sz="11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B950-6BB1-4F84-8BB1-8261E03229D7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333"/>
            </a:lvl1pPr>
            <a:lvl2pPr>
              <a:defRPr sz="2000"/>
            </a:lvl2pPr>
            <a:lvl3pPr>
              <a:defRPr sz="166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43E42-D0E6-44FB-B701-FD74B390060D}" type="datetime1">
              <a:rPr lang="en-US" smtClean="0"/>
              <a:t>2025-04-08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985" indent="0">
              <a:buNone/>
              <a:defRPr sz="1667" b="1"/>
            </a:lvl2pPr>
            <a:lvl3pPr marL="761970" indent="0">
              <a:buNone/>
              <a:defRPr sz="1500" b="1"/>
            </a:lvl3pPr>
            <a:lvl4pPr marL="1142954" indent="0">
              <a:buNone/>
              <a:defRPr sz="1333" b="1"/>
            </a:lvl4pPr>
            <a:lvl5pPr marL="1523939" indent="0">
              <a:buNone/>
              <a:defRPr sz="1333" b="1"/>
            </a:lvl5pPr>
            <a:lvl6pPr marL="1904924" indent="0">
              <a:buNone/>
              <a:defRPr sz="1333" b="1"/>
            </a:lvl6pPr>
            <a:lvl7pPr marL="2285909" indent="0">
              <a:buNone/>
              <a:defRPr sz="1333" b="1"/>
            </a:lvl7pPr>
            <a:lvl8pPr marL="2666893" indent="0">
              <a:buNone/>
              <a:defRPr sz="1333" b="1"/>
            </a:lvl8pPr>
            <a:lvl9pPr marL="3047878" indent="0">
              <a:buNone/>
              <a:defRPr sz="133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000"/>
            </a:lvl1pPr>
            <a:lvl2pPr>
              <a:defRPr sz="1667"/>
            </a:lvl2pPr>
            <a:lvl3pPr>
              <a:defRPr sz="15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372E4-3D07-4C00-BCD2-0C4366E79F13}" type="datetime1">
              <a:rPr lang="en-US" smtClean="0"/>
              <a:t>2025-04-08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57863-361C-4082-9348-6A60EAF4CF78}" type="datetime1">
              <a:rPr lang="en-US" smtClean="0"/>
              <a:t>2025-04-08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EC4AD-9339-4E3E-BA65-ACDE4A64233E}" type="datetime1">
              <a:rPr lang="en-US" smtClean="0"/>
              <a:t>2025-04-08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2667"/>
            </a:lvl1pPr>
            <a:lvl2pPr>
              <a:defRPr sz="2333"/>
            </a:lvl2pPr>
            <a:lvl3pPr>
              <a:defRPr sz="2000"/>
            </a:lvl3pPr>
            <a:lvl4pPr>
              <a:defRPr sz="1667"/>
            </a:lvl4pPr>
            <a:lvl5pPr>
              <a:defRPr sz="1667"/>
            </a:lvl5pPr>
            <a:lvl6pPr>
              <a:defRPr sz="1667"/>
            </a:lvl6pPr>
            <a:lvl7pPr>
              <a:defRPr sz="1667"/>
            </a:lvl7pPr>
            <a:lvl8pPr>
              <a:defRPr sz="1667"/>
            </a:lvl8pPr>
            <a:lvl9pPr>
              <a:defRPr sz="16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03CB3-1185-4EB7-94FC-026336EF999E}" type="datetime1">
              <a:rPr lang="en-US" smtClean="0"/>
              <a:t>2025-04-08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1667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2667"/>
            </a:lvl1pPr>
            <a:lvl2pPr marL="380985" indent="0">
              <a:buNone/>
              <a:defRPr sz="2333"/>
            </a:lvl2pPr>
            <a:lvl3pPr marL="761970" indent="0">
              <a:buNone/>
              <a:defRPr sz="2000"/>
            </a:lvl3pPr>
            <a:lvl4pPr marL="1142954" indent="0">
              <a:buNone/>
              <a:defRPr sz="1667"/>
            </a:lvl4pPr>
            <a:lvl5pPr marL="1523939" indent="0">
              <a:buNone/>
              <a:defRPr sz="1667"/>
            </a:lvl5pPr>
            <a:lvl6pPr marL="1904924" indent="0">
              <a:buNone/>
              <a:defRPr sz="1667"/>
            </a:lvl6pPr>
            <a:lvl7pPr marL="2285909" indent="0">
              <a:buNone/>
              <a:defRPr sz="1667"/>
            </a:lvl7pPr>
            <a:lvl8pPr marL="2666893" indent="0">
              <a:buNone/>
              <a:defRPr sz="1667"/>
            </a:lvl8pPr>
            <a:lvl9pPr marL="3047878" indent="0">
              <a:buNone/>
              <a:defRPr sz="1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167"/>
            </a:lvl1pPr>
            <a:lvl2pPr marL="380985" indent="0">
              <a:buNone/>
              <a:defRPr sz="1000"/>
            </a:lvl2pPr>
            <a:lvl3pPr marL="761970" indent="0">
              <a:buNone/>
              <a:defRPr sz="833"/>
            </a:lvl3pPr>
            <a:lvl4pPr marL="1142954" indent="0">
              <a:buNone/>
              <a:defRPr sz="750"/>
            </a:lvl4pPr>
            <a:lvl5pPr marL="1523939" indent="0">
              <a:buNone/>
              <a:defRPr sz="750"/>
            </a:lvl5pPr>
            <a:lvl6pPr marL="1904924" indent="0">
              <a:buNone/>
              <a:defRPr sz="750"/>
            </a:lvl6pPr>
            <a:lvl7pPr marL="2285909" indent="0">
              <a:buNone/>
              <a:defRPr sz="750"/>
            </a:lvl7pPr>
            <a:lvl8pPr marL="2666893" indent="0">
              <a:buNone/>
              <a:defRPr sz="750"/>
            </a:lvl8pPr>
            <a:lvl9pPr marL="3047878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C0514-54E2-464B-829E-09FA4B9C1B21}" type="datetime1">
              <a:rPr lang="en-US" smtClean="0"/>
              <a:t>2025-04-08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F7E12-C93A-4B3A-BC88-E4170706B5A5}" type="datetime1">
              <a:rPr lang="en-US" smtClean="0"/>
              <a:t>2025-04-08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3BA9C-1FBB-4D46-B089-AB487B582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761970" rtl="0" eaLnBrk="1" latinLnBrk="0" hangingPunct="1">
        <a:spcBef>
          <a:spcPct val="0"/>
        </a:spcBef>
        <a:buNone/>
        <a:defRPr sz="36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39" indent="-285739" algn="l" defTabSz="7619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1pPr>
      <a:lvl2pPr marL="619100" indent="-238115" algn="l" defTabSz="761970" rtl="0" eaLnBrk="1" latinLnBrk="0" hangingPunct="1">
        <a:spcBef>
          <a:spcPct val="20000"/>
        </a:spcBef>
        <a:buFont typeface="Arial" pitchFamily="34" charset="0"/>
        <a:buChar char="–"/>
        <a:defRPr sz="2333" kern="1200">
          <a:solidFill>
            <a:schemeClr val="tx1"/>
          </a:solidFill>
          <a:latin typeface="+mn-lt"/>
          <a:ea typeface="+mn-ea"/>
          <a:cs typeface="+mn-cs"/>
        </a:defRPr>
      </a:lvl2pPr>
      <a:lvl3pPr marL="952462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33447" indent="-190492" algn="l" defTabSz="761970" rtl="0" eaLnBrk="1" latinLnBrk="0" hangingPunct="1">
        <a:spcBef>
          <a:spcPct val="20000"/>
        </a:spcBef>
        <a:buFont typeface="Arial" pitchFamily="34" charset="0"/>
        <a:buChar char="–"/>
        <a:defRPr sz="1667" kern="1200">
          <a:solidFill>
            <a:schemeClr val="tx1"/>
          </a:solidFill>
          <a:latin typeface="+mn-lt"/>
          <a:ea typeface="+mn-ea"/>
          <a:cs typeface="+mn-cs"/>
        </a:defRPr>
      </a:lvl4pPr>
      <a:lvl5pPr marL="1714431" indent="-190492" algn="l" defTabSz="761970" rtl="0" eaLnBrk="1" latinLnBrk="0" hangingPunct="1">
        <a:spcBef>
          <a:spcPct val="20000"/>
        </a:spcBef>
        <a:buFont typeface="Arial" pitchFamily="34" charset="0"/>
        <a:buChar char="»"/>
        <a:defRPr sz="1667" kern="1200">
          <a:solidFill>
            <a:schemeClr val="tx1"/>
          </a:solidFill>
          <a:latin typeface="+mn-lt"/>
          <a:ea typeface="+mn-ea"/>
          <a:cs typeface="+mn-cs"/>
        </a:defRPr>
      </a:lvl5pPr>
      <a:lvl6pPr marL="209541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6pPr>
      <a:lvl7pPr marL="2476401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7pPr>
      <a:lvl8pPr marL="2857386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8pPr>
      <a:lvl9pPr marL="3238370" indent="-190492" algn="l" defTabSz="761970" rtl="0" eaLnBrk="1" latinLnBrk="0" hangingPunct="1">
        <a:spcBef>
          <a:spcPct val="20000"/>
        </a:spcBef>
        <a:buFont typeface="Arial" pitchFamily="34" charset="0"/>
        <a:buChar char="•"/>
        <a:defRPr sz="1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pi-sp-foe-2025.github.io/book-plf" TargetMode="External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mpi-sp-pap-2024-25.github.io/book-lf" TargetMode="External"/><Relationship Id="rId4" Type="http://schemas.openxmlformats.org/officeDocument/2006/relationships/hyperlink" Target="https://mpi-sp-foe-2025.github.io/book-sec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66700"/>
            <a:ext cx="7251700" cy="1225021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Foundations of Programming Languages, Verification and Security (</a:t>
            </a:r>
            <a:r>
              <a:rPr lang="en-US" sz="3200" b="1" dirty="0" err="1" smtClean="0">
                <a:solidFill>
                  <a:srgbClr val="C00000"/>
                </a:solidFill>
              </a:rPr>
              <a:t>SoSe</a:t>
            </a:r>
            <a:r>
              <a:rPr lang="en-US" sz="3200" b="1" dirty="0" smtClean="0">
                <a:solidFill>
                  <a:srgbClr val="C00000"/>
                </a:solidFill>
              </a:rPr>
              <a:t> 2025)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695700"/>
            <a:ext cx="8534400" cy="1079500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Lecturers: </a:t>
            </a:r>
            <a:r>
              <a:rPr lang="en-US" sz="2800" dirty="0">
                <a:solidFill>
                  <a:schemeClr val="tx1"/>
                </a:solidFill>
              </a:rPr>
              <a:t>Jana Hofmann </a:t>
            </a:r>
            <a:r>
              <a:rPr lang="en-US" sz="2800" dirty="0" smtClean="0">
                <a:solidFill>
                  <a:schemeClr val="tx1"/>
                </a:solidFill>
              </a:rPr>
              <a:t>and C</a:t>
            </a:r>
            <a:r>
              <a:rPr lang="ro-RO" sz="2800" dirty="0">
                <a:solidFill>
                  <a:schemeClr val="tx1"/>
                </a:solidFill>
              </a:rPr>
              <a:t>ătălin </a:t>
            </a:r>
            <a:r>
              <a:rPr lang="ro-RO" sz="2800" dirty="0" smtClean="0">
                <a:solidFill>
                  <a:schemeClr val="tx1"/>
                </a:solidFill>
              </a:rPr>
              <a:t>Hrițcu</a:t>
            </a:r>
            <a:endParaRPr lang="en-US" sz="2800" dirty="0" smtClean="0">
              <a:solidFill>
                <a:schemeClr val="tx1"/>
              </a:solidFill>
            </a:endParaRPr>
          </a:p>
          <a:p>
            <a:pPr algn="l">
              <a:lnSpc>
                <a:spcPct val="120000"/>
              </a:lnSpc>
            </a:pPr>
            <a:r>
              <a:rPr lang="en-US" sz="2800" b="1" dirty="0" smtClean="0">
                <a:solidFill>
                  <a:schemeClr val="tx1"/>
                </a:solidFill>
              </a:rPr>
              <a:t>Teaching assistants:</a:t>
            </a:r>
            <a:r>
              <a:rPr lang="en-US" sz="2800" dirty="0" smtClean="0">
                <a:solidFill>
                  <a:schemeClr val="tx1"/>
                </a:solidFill>
              </a:rPr>
              <a:t> Federico </a:t>
            </a:r>
            <a:r>
              <a:rPr lang="en-US" sz="2800" dirty="0" err="1" smtClean="0">
                <a:solidFill>
                  <a:schemeClr val="tx1"/>
                </a:solidFill>
              </a:rPr>
              <a:t>Badaloni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and </a:t>
            </a:r>
            <a:r>
              <a:rPr lang="en-US" sz="2800" dirty="0" err="1">
                <a:solidFill>
                  <a:schemeClr val="tx1"/>
                </a:solidFill>
              </a:rPr>
              <a:t>Yonghyun</a:t>
            </a:r>
            <a:r>
              <a:rPr lang="en-US" sz="2800" dirty="0">
                <a:solidFill>
                  <a:schemeClr val="tx1"/>
                </a:solidFill>
              </a:rPr>
              <a:t> Kim</a:t>
            </a:r>
            <a:endParaRPr lang="en-US" sz="2400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Max Planck Institute for Security and Privacy (MPI-SP)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EDDCC-B077-4820-BE21-09B982673849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100" y="114300"/>
            <a:ext cx="1758700" cy="195072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943100"/>
            <a:ext cx="1600200" cy="15970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943099"/>
            <a:ext cx="1597005" cy="15970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Tutorials: Q&amp;A about the exercise sheets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610600" cy="4115859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TAs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dirty="0"/>
              <a:t>Federico </a:t>
            </a:r>
            <a:r>
              <a:rPr lang="en-US" sz="2400" dirty="0" err="1"/>
              <a:t>Badaloni</a:t>
            </a:r>
            <a:r>
              <a:rPr lang="en-US" sz="2400" dirty="0"/>
              <a:t> and </a:t>
            </a:r>
            <a:r>
              <a:rPr lang="en-US" sz="2400" dirty="0" err="1"/>
              <a:t>Yonghyun</a:t>
            </a:r>
            <a:r>
              <a:rPr lang="en-US" sz="2400" dirty="0"/>
              <a:t> Kim</a:t>
            </a:r>
            <a:endParaRPr lang="en-US" sz="2400" dirty="0" smtClean="0"/>
          </a:p>
          <a:p>
            <a:r>
              <a:rPr lang="en-US" sz="2400" b="1" dirty="0" smtClean="0"/>
              <a:t>Tuesdays at 10:15-11:45</a:t>
            </a:r>
            <a:endParaRPr lang="en-US" sz="2400" b="1" dirty="0" smtClean="0"/>
          </a:p>
          <a:p>
            <a:r>
              <a:rPr lang="en-US" sz="2400" dirty="0" smtClean="0"/>
              <a:t>You can come and ask existing questions</a:t>
            </a:r>
          </a:p>
          <a:p>
            <a:pPr lvl="1"/>
            <a:r>
              <a:rPr lang="en-US" sz="2066" dirty="0" smtClean="0"/>
              <a:t>Can </a:t>
            </a:r>
            <a:r>
              <a:rPr lang="en-US" sz="2066" dirty="0"/>
              <a:t>also ask about old </a:t>
            </a:r>
            <a:r>
              <a:rPr lang="en-US" sz="2066" dirty="0" smtClean="0"/>
              <a:t>assignments, but </a:t>
            </a:r>
            <a:r>
              <a:rPr lang="en-US" sz="2066" dirty="0"/>
              <a:t>solutions anyway on </a:t>
            </a:r>
            <a:r>
              <a:rPr lang="en-US" sz="2066" dirty="0" smtClean="0"/>
              <a:t>Moodle</a:t>
            </a:r>
            <a:endParaRPr lang="en-US" sz="2400" dirty="0" smtClean="0"/>
          </a:p>
          <a:p>
            <a:r>
              <a:rPr lang="en-US" sz="2400" dirty="0" smtClean="0"/>
              <a:t>You can also work on your own during tutorials</a:t>
            </a:r>
          </a:p>
          <a:p>
            <a:pPr lvl="1"/>
            <a:r>
              <a:rPr lang="en-US" sz="2066" dirty="0" smtClean="0"/>
              <a:t>and ask questions as they arise</a:t>
            </a:r>
          </a:p>
          <a:p>
            <a:r>
              <a:rPr lang="en-US" sz="2400" dirty="0" smtClean="0"/>
              <a:t>If you manage to solve an exercise sheet and don't have any questions, then no problem, you are not forced to come</a:t>
            </a:r>
          </a:p>
          <a:p>
            <a:r>
              <a:rPr lang="en-US" sz="2400" dirty="0" smtClean="0"/>
              <a:t>Zoom participation in Q&amp;A sessions possible (same Zoom room)</a:t>
            </a:r>
          </a:p>
          <a:p>
            <a:pPr lvl="1"/>
            <a:r>
              <a:rPr lang="en-US" sz="2066" dirty="0"/>
              <a:t>if you </a:t>
            </a:r>
            <a:r>
              <a:rPr lang="en-US" sz="2066" dirty="0" smtClean="0"/>
              <a:t>cannot </a:t>
            </a:r>
            <a:r>
              <a:rPr lang="en-US" sz="2066" dirty="0"/>
              <a:t>make it in </a:t>
            </a:r>
            <a:r>
              <a:rPr lang="en-US" sz="2066" dirty="0" smtClean="0"/>
              <a:t>person, but in-person participants get priority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361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Exams</a:t>
            </a:r>
            <a:endParaRPr lang="en-US" b="1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Midterm exam</a:t>
            </a:r>
            <a:r>
              <a:rPr lang="en-US" dirty="0" smtClean="0"/>
              <a:t> (optional)</a:t>
            </a:r>
          </a:p>
          <a:p>
            <a:pPr lvl="1"/>
            <a:r>
              <a:rPr lang="en-US" dirty="0" smtClean="0"/>
              <a:t>practice for the final exam</a:t>
            </a:r>
          </a:p>
          <a:p>
            <a:pPr lvl="1"/>
            <a:r>
              <a:rPr lang="en-US" dirty="0" smtClean="0"/>
              <a:t>also written</a:t>
            </a:r>
            <a:r>
              <a:rPr lang="en-US" dirty="0"/>
              <a:t>, on </a:t>
            </a:r>
            <a:r>
              <a:rPr lang="en-US" dirty="0" smtClean="0"/>
              <a:t>paper</a:t>
            </a:r>
          </a:p>
          <a:p>
            <a:pPr lvl="1"/>
            <a:r>
              <a:rPr lang="en-US" dirty="0" smtClean="0"/>
              <a:t>duration: 60 minutes</a:t>
            </a:r>
          </a:p>
          <a:p>
            <a:pPr lvl="1"/>
            <a:r>
              <a:rPr lang="en-US" dirty="0" smtClean="0"/>
              <a:t>bonus points: up to 10%</a:t>
            </a:r>
          </a:p>
          <a:p>
            <a:pPr lvl="1"/>
            <a:r>
              <a:rPr lang="en-US" dirty="0" smtClean="0"/>
              <a:t>date: </a:t>
            </a:r>
            <a:r>
              <a:rPr lang="en-US" dirty="0" smtClean="0"/>
              <a:t>Wed, </a:t>
            </a:r>
            <a:r>
              <a:rPr lang="en-US" b="1" dirty="0"/>
              <a:t>28 </a:t>
            </a:r>
            <a:r>
              <a:rPr lang="en-US" b="1" dirty="0" smtClean="0"/>
              <a:t>May</a:t>
            </a:r>
            <a:endParaRPr lang="en-US" strike="sngStrike" dirty="0" smtClean="0"/>
          </a:p>
          <a:p>
            <a:pPr lvl="2"/>
            <a:r>
              <a:rPr lang="en-US" sz="2000" dirty="0" smtClean="0"/>
              <a:t>time: </a:t>
            </a:r>
            <a:r>
              <a:rPr lang="en-US" sz="2000" dirty="0" smtClean="0"/>
              <a:t>14:30-15:30</a:t>
            </a:r>
          </a:p>
          <a:p>
            <a:pPr lvl="2"/>
            <a:r>
              <a:rPr lang="en-US" sz="2000" dirty="0" smtClean="0"/>
              <a:t>usual lecture slot,</a:t>
            </a:r>
            <a:br>
              <a:rPr lang="en-US" sz="2000" dirty="0" smtClean="0"/>
            </a:br>
            <a:r>
              <a:rPr lang="en-US" sz="2000" dirty="0" smtClean="0"/>
              <a:t>just in larger lecture hall</a:t>
            </a:r>
            <a:endParaRPr lang="en-US" sz="2000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Final exam</a:t>
            </a:r>
          </a:p>
          <a:p>
            <a:pPr lvl="1"/>
            <a:r>
              <a:rPr lang="en-US" dirty="0" smtClean="0"/>
              <a:t>written, on paper</a:t>
            </a:r>
          </a:p>
          <a:p>
            <a:pPr lvl="2"/>
            <a:r>
              <a:rPr lang="en-US" dirty="0" smtClean="0"/>
              <a:t>so we will also teach you how to</a:t>
            </a:r>
            <a:br>
              <a:rPr lang="en-US" dirty="0" smtClean="0"/>
            </a:br>
            <a:r>
              <a:rPr lang="en-US" dirty="0" smtClean="0"/>
              <a:t>write down proofs informally</a:t>
            </a:r>
          </a:p>
          <a:p>
            <a:pPr lvl="1"/>
            <a:r>
              <a:rPr lang="en-US" dirty="0" smtClean="0"/>
              <a:t>duration: 120 minutes</a:t>
            </a:r>
          </a:p>
          <a:p>
            <a:pPr lvl="1"/>
            <a:r>
              <a:rPr lang="en-US" dirty="0" smtClean="0"/>
              <a:t>100% of the grade</a:t>
            </a:r>
          </a:p>
          <a:p>
            <a:pPr lvl="1"/>
            <a:r>
              <a:rPr lang="en-US" dirty="0" smtClean="0"/>
              <a:t>date: </a:t>
            </a:r>
            <a:r>
              <a:rPr lang="en-US" b="1" dirty="0"/>
              <a:t>8 </a:t>
            </a:r>
            <a:r>
              <a:rPr lang="en-US" b="1" dirty="0" smtClean="0"/>
              <a:t>August</a:t>
            </a:r>
            <a:endParaRPr lang="en-US" b="1" dirty="0" smtClean="0"/>
          </a:p>
          <a:p>
            <a:pPr lvl="1"/>
            <a:r>
              <a:rPr lang="en-US" dirty="0" smtClean="0"/>
              <a:t>re-exam: </a:t>
            </a:r>
            <a:r>
              <a:rPr lang="en-US" b="1" dirty="0" smtClean="0"/>
              <a:t>16 September</a:t>
            </a:r>
            <a:endParaRPr lang="en-US" b="1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6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Credit and grade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745514" y="2756049"/>
            <a:ext cx="1369286" cy="1600209"/>
            <a:chOff x="2745514" y="2756049"/>
            <a:chExt cx="1369286" cy="1600209"/>
          </a:xfrm>
        </p:grpSpPr>
        <p:sp>
          <p:nvSpPr>
            <p:cNvPr id="23" name="Rectangle 22"/>
            <p:cNvSpPr/>
            <p:nvPr/>
          </p:nvSpPr>
          <p:spPr>
            <a:xfrm>
              <a:off x="2895600" y="3518058"/>
              <a:ext cx="381000" cy="838200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745514" y="2756049"/>
              <a:ext cx="1369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7030A0"/>
                  </a:solidFill>
                </a:rPr>
                <a:t>Midterm</a:t>
              </a:r>
              <a:br>
                <a:rPr lang="en-US" b="1" dirty="0" smtClean="0">
                  <a:solidFill>
                    <a:srgbClr val="7030A0"/>
                  </a:solidFill>
                </a:rPr>
              </a:br>
              <a:r>
                <a:rPr lang="en-US" b="1" dirty="0" smtClean="0">
                  <a:solidFill>
                    <a:srgbClr val="7030A0"/>
                  </a:solidFill>
                </a:rPr>
                <a:t>(10% bonus)</a:t>
              </a:r>
              <a:endParaRPr lang="en-US" b="1" dirty="0">
                <a:solidFill>
                  <a:srgbClr val="7030A0"/>
                </a:solidFill>
              </a:endParaRPr>
            </a:p>
          </p:txBody>
        </p:sp>
        <p:sp>
          <p:nvSpPr>
            <p:cNvPr id="25" name="Left Brace 24"/>
            <p:cNvSpPr/>
            <p:nvPr/>
          </p:nvSpPr>
          <p:spPr>
            <a:xfrm rot="5400000">
              <a:off x="3008357" y="3243225"/>
              <a:ext cx="152400" cy="377914"/>
            </a:xfrm>
            <a:prstGeom prst="leftBrace">
              <a:avLst/>
            </a:prstGeom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462316" y="4621768"/>
            <a:ext cx="6140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Adding up everything, you need </a:t>
            </a:r>
            <a:r>
              <a:rPr lang="en-US" b="1" dirty="0" smtClean="0"/>
              <a:t>49.01% </a:t>
            </a:r>
            <a:r>
              <a:rPr lang="en-US" b="1" dirty="0" smtClean="0"/>
              <a:t>to pass and get credit,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438400" y="5002768"/>
            <a:ext cx="4932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and </a:t>
            </a:r>
            <a:r>
              <a:rPr lang="en-US" b="1" dirty="0" smtClean="0"/>
              <a:t>you need at least </a:t>
            </a:r>
            <a:r>
              <a:rPr lang="en-US" b="1" dirty="0" smtClean="0"/>
              <a:t>94.01% </a:t>
            </a:r>
            <a:r>
              <a:rPr lang="en-US" b="1" dirty="0" smtClean="0"/>
              <a:t>to get highest grade</a:t>
            </a:r>
            <a:endParaRPr lang="en-US" b="1" dirty="0"/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4648200" y="914664"/>
            <a:ext cx="4399348" cy="1809254"/>
          </a:xfrm>
          <a:prstGeom prst="rect">
            <a:avLst/>
          </a:prstGeom>
        </p:spPr>
        <p:txBody>
          <a:bodyPr/>
          <a:lstStyle>
            <a:lvl1pPr marL="285739" indent="-285739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9100" indent="-238115" algn="l" defTabSz="7619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52462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3447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43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9541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76401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7386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38370" indent="-190492" algn="l" defTabSz="7619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You can get </a:t>
            </a:r>
            <a:r>
              <a:rPr lang="en-US" b="1" dirty="0" smtClean="0"/>
              <a:t>credit if you study</a:t>
            </a:r>
          </a:p>
          <a:p>
            <a:r>
              <a:rPr lang="en-US" sz="2000" dirty="0"/>
              <a:t>IT Security MSc</a:t>
            </a:r>
            <a:endParaRPr lang="en-US" sz="1666" dirty="0"/>
          </a:p>
          <a:p>
            <a:r>
              <a:rPr lang="en-US" sz="2000" dirty="0" smtClean="0"/>
              <a:t>Computer </a:t>
            </a:r>
            <a:r>
              <a:rPr lang="en-US" sz="2000" dirty="0" smtClean="0"/>
              <a:t>Science </a:t>
            </a:r>
            <a:r>
              <a:rPr lang="en-US" sz="2000" dirty="0" smtClean="0"/>
              <a:t>MSc</a:t>
            </a:r>
            <a:endParaRPr lang="en-US" sz="2000" dirty="0" smtClean="0"/>
          </a:p>
          <a:p>
            <a:r>
              <a:rPr lang="en-US" sz="2000" dirty="0" smtClean="0"/>
              <a:t>Mathematics MSc</a:t>
            </a:r>
          </a:p>
          <a:p>
            <a:r>
              <a:rPr lang="en-US" sz="1800" dirty="0"/>
              <a:t>BSc only as </a:t>
            </a:r>
            <a:r>
              <a:rPr lang="en-US" sz="1800" dirty="0" smtClean="0"/>
              <a:t>free elective </a:t>
            </a:r>
            <a:r>
              <a:rPr lang="en-US" sz="1800" dirty="0"/>
              <a:t>/ </a:t>
            </a:r>
            <a:r>
              <a:rPr lang="en-US" sz="1800" dirty="0" smtClean="0"/>
              <a:t>transit semester</a:t>
            </a:r>
            <a:endParaRPr lang="en-US" sz="1800" dirty="0" smtClean="0"/>
          </a:p>
        </p:txBody>
      </p:sp>
      <p:grpSp>
        <p:nvGrpSpPr>
          <p:cNvPr id="3" name="Group 2"/>
          <p:cNvGrpSpPr/>
          <p:nvPr/>
        </p:nvGrpSpPr>
        <p:grpSpPr>
          <a:xfrm>
            <a:off x="1460342" y="2753216"/>
            <a:ext cx="1438344" cy="1600209"/>
            <a:chOff x="1460342" y="2753216"/>
            <a:chExt cx="1438344" cy="1600209"/>
          </a:xfrm>
        </p:grpSpPr>
        <p:sp>
          <p:nvSpPr>
            <p:cNvPr id="13" name="Rectangle 12"/>
            <p:cNvSpPr/>
            <p:nvPr/>
          </p:nvSpPr>
          <p:spPr>
            <a:xfrm>
              <a:off x="2136686" y="3515225"/>
              <a:ext cx="3810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17686" y="3515225"/>
              <a:ext cx="381000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Left Brace 18"/>
            <p:cNvSpPr/>
            <p:nvPr/>
          </p:nvSpPr>
          <p:spPr>
            <a:xfrm rot="5400000">
              <a:off x="2431806" y="3051123"/>
              <a:ext cx="152246" cy="775342"/>
            </a:xfrm>
            <a:prstGeom prst="leftBrace">
              <a:avLst>
                <a:gd name="adj1" fmla="val 131534"/>
                <a:gd name="adj2" fmla="val 50000"/>
              </a:avLst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460342" y="2753216"/>
              <a:ext cx="13692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Exercises</a:t>
              </a:r>
              <a:br>
                <a:rPr lang="en-US" b="1" dirty="0" smtClean="0">
                  <a:solidFill>
                    <a:srgbClr val="C00000"/>
                  </a:solidFill>
                </a:rPr>
              </a:br>
              <a:r>
                <a:rPr lang="en-US" b="1" dirty="0" smtClean="0">
                  <a:solidFill>
                    <a:srgbClr val="C00000"/>
                  </a:solidFill>
                </a:rPr>
                <a:t>(20% bonus)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283233" y="3069231"/>
            <a:ext cx="3811694" cy="1284040"/>
            <a:chOff x="3283233" y="3069231"/>
            <a:chExt cx="3811694" cy="1284040"/>
          </a:xfrm>
        </p:grpSpPr>
        <p:sp>
          <p:nvSpPr>
            <p:cNvPr id="7" name="Rectangle 6"/>
            <p:cNvSpPr/>
            <p:nvPr/>
          </p:nvSpPr>
          <p:spPr>
            <a:xfrm>
              <a:off x="3660686" y="3515071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041686" y="3515071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422686" y="3514917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803686" y="3514917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3143" y="3514917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562600" y="3514917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247442" y="3069231"/>
              <a:ext cx="19247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chemeClr val="tx2"/>
                  </a:solidFill>
                </a:rPr>
                <a:t>Final exam (100%)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  <p:sp>
          <p:nvSpPr>
            <p:cNvPr id="22" name="Left Brace 21"/>
            <p:cNvSpPr/>
            <p:nvPr/>
          </p:nvSpPr>
          <p:spPr>
            <a:xfrm rot="5400000">
              <a:off x="5112108" y="1533796"/>
              <a:ext cx="152400" cy="3810150"/>
            </a:xfrm>
            <a:prstGeom prst="leftBrace">
              <a:avLst>
                <a:gd name="adj1" fmla="val 62178"/>
                <a:gd name="adj2" fmla="val 50000"/>
              </a:avLst>
            </a:prstGeom>
            <a:ln w="254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283233" y="3514763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47147" y="3514763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330537" y="3514763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713927" y="3514763"/>
              <a:ext cx="381000" cy="838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 flipH="1">
            <a:off x="2590800" y="1218010"/>
            <a:ext cx="2022387" cy="16220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4" idx="0"/>
          </p:cNvCxnSpPr>
          <p:nvPr/>
        </p:nvCxnSpPr>
        <p:spPr>
          <a:xfrm flipH="1">
            <a:off x="3430157" y="1399105"/>
            <a:ext cx="1141843" cy="13569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419600" y="1540184"/>
            <a:ext cx="152400" cy="1568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4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Foundations of ...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4196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Programming Languages</a:t>
            </a:r>
          </a:p>
          <a:p>
            <a:pPr lvl="1"/>
            <a:r>
              <a:rPr lang="en-US" sz="2000" dirty="0" smtClean="0"/>
              <a:t>formalize simple </a:t>
            </a:r>
            <a:r>
              <a:rPr lang="en-US" sz="2000" dirty="0"/>
              <a:t>imperative and functional </a:t>
            </a:r>
            <a:r>
              <a:rPr lang="en-US" sz="2000" dirty="0" smtClean="0"/>
              <a:t>languages in Coq</a:t>
            </a:r>
            <a:endParaRPr lang="en-US" sz="2000" dirty="0"/>
          </a:p>
          <a:p>
            <a:pPr lvl="1"/>
            <a:r>
              <a:rPr lang="en-US" sz="2000" dirty="0" smtClean="0"/>
              <a:t>type systems, program transformations, simple compilers</a:t>
            </a:r>
          </a:p>
          <a:p>
            <a:pPr lvl="1"/>
            <a:r>
              <a:rPr lang="en-US" sz="2000" dirty="0" smtClean="0"/>
              <a:t>semantics, metatheory (e.g. type safety of the language)</a:t>
            </a:r>
          </a:p>
          <a:p>
            <a:r>
              <a:rPr lang="en-US" sz="2400" b="1" dirty="0" smtClean="0"/>
              <a:t>Verification</a:t>
            </a:r>
          </a:p>
          <a:p>
            <a:pPr lvl="1"/>
            <a:r>
              <a:rPr lang="en-US" sz="2066" dirty="0" smtClean="0"/>
              <a:t>Hoare Logic: verify imperative programs</a:t>
            </a:r>
          </a:p>
          <a:p>
            <a:pPr lvl="1"/>
            <a:r>
              <a:rPr lang="en-US" sz="2066" dirty="0" smtClean="0"/>
              <a:t>Relational </a:t>
            </a:r>
            <a:r>
              <a:rPr lang="en-US" sz="2066" dirty="0"/>
              <a:t>Hoare </a:t>
            </a:r>
            <a:r>
              <a:rPr lang="en-US" sz="2066" dirty="0" smtClean="0"/>
              <a:t>Logic: program equivalence and security</a:t>
            </a:r>
          </a:p>
          <a:p>
            <a:r>
              <a:rPr lang="en-US" sz="2400" b="1" dirty="0" smtClean="0"/>
              <a:t>Security</a:t>
            </a:r>
          </a:p>
          <a:p>
            <a:pPr lvl="1"/>
            <a:r>
              <a:rPr lang="en-US" sz="2066" dirty="0"/>
              <a:t>Information flow control: preventing direct + indirect </a:t>
            </a:r>
            <a:r>
              <a:rPr lang="en-US" sz="2066" dirty="0" smtClean="0"/>
              <a:t>leaks</a:t>
            </a:r>
          </a:p>
          <a:p>
            <a:pPr lvl="1"/>
            <a:r>
              <a:rPr lang="en-US" sz="2100" dirty="0" smtClean="0"/>
              <a:t>Preventing timing side channels for crypto code:</a:t>
            </a:r>
            <a:br>
              <a:rPr lang="en-US" sz="2100" dirty="0" smtClean="0"/>
            </a:br>
            <a:r>
              <a:rPr lang="en-US" sz="2100" dirty="0" smtClean="0"/>
              <a:t>cryptographic constant time, speculative constant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293" y="1025652"/>
            <a:ext cx="1298707" cy="12984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822" y="2421711"/>
            <a:ext cx="1423378" cy="1578789"/>
          </a:xfrm>
          <a:prstGeom prst="rect">
            <a:avLst/>
          </a:prstGeom>
        </p:spPr>
      </p:pic>
      <p:pic>
        <p:nvPicPr>
          <p:cNvPr id="9" name="Picture 8" descr="micro-polici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70370" y="4227070"/>
            <a:ext cx="992630" cy="9926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150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/>
          <p:cNvSpPr>
            <a:spLocks noGrp="1"/>
          </p:cNvSpPr>
          <p:nvPr>
            <p:ph sz="half" idx="1"/>
          </p:nvPr>
        </p:nvSpPr>
        <p:spPr>
          <a:xfrm>
            <a:off x="457200" y="1219464"/>
            <a:ext cx="4038600" cy="3771636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CompCert C compiler</a:t>
            </a:r>
            <a:r>
              <a:rPr lang="en-US" sz="4000" b="1" dirty="0"/>
              <a:t/>
            </a:r>
            <a:br>
              <a:rPr lang="en-US" sz="4000" b="1" dirty="0"/>
            </a:br>
            <a:r>
              <a:rPr lang="en-US" sz="2000" dirty="0"/>
              <a:t>verified in Coq to compile </a:t>
            </a:r>
            <a:r>
              <a:rPr lang="en-US" sz="2000" u="sng" dirty="0" smtClean="0"/>
              <a:t>correctly</a:t>
            </a:r>
            <a:endParaRPr lang="en-US" dirty="0" smtClean="0"/>
          </a:p>
          <a:p>
            <a:pPr marL="0" indent="-182880"/>
            <a:r>
              <a:rPr lang="en-US" sz="2000" dirty="0" smtClean="0"/>
              <a:t>each </a:t>
            </a:r>
            <a:r>
              <a:rPr lang="en-US" sz="2000" dirty="0"/>
              <a:t>language given a </a:t>
            </a:r>
            <a:r>
              <a:rPr lang="en-US" sz="2000" dirty="0" smtClean="0"/>
              <a:t>semantics</a:t>
            </a:r>
          </a:p>
          <a:p>
            <a:pPr marL="0" indent="-182880"/>
            <a:r>
              <a:rPr lang="en-US" sz="2000" dirty="0" smtClean="0"/>
              <a:t>transformations </a:t>
            </a:r>
            <a:r>
              <a:rPr lang="en-US" sz="2000" dirty="0"/>
              <a:t>and </a:t>
            </a:r>
            <a:r>
              <a:rPr lang="en-US" sz="2000" dirty="0" smtClean="0"/>
              <a:t>optimizations</a:t>
            </a:r>
          </a:p>
          <a:p>
            <a:pPr marL="457200" lvl="1"/>
            <a:r>
              <a:rPr lang="en-US" sz="1667" dirty="0" smtClean="0"/>
              <a:t>implemented </a:t>
            </a:r>
            <a:r>
              <a:rPr lang="en-US" sz="1667" dirty="0"/>
              <a:t>as pure </a:t>
            </a:r>
            <a:r>
              <a:rPr lang="en-US" sz="1667" dirty="0" smtClean="0"/>
              <a:t>functions</a:t>
            </a:r>
          </a:p>
          <a:p>
            <a:pPr marL="457200" lvl="1"/>
            <a:r>
              <a:rPr lang="en-US" sz="1667" dirty="0" smtClean="0"/>
              <a:t>proved </a:t>
            </a:r>
            <a:r>
              <a:rPr lang="en-US" sz="1667" dirty="0"/>
              <a:t>to preserve </a:t>
            </a:r>
            <a:r>
              <a:rPr lang="en-US" sz="1667" dirty="0" smtClean="0"/>
              <a:t>semantics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C</a:t>
            </a:r>
            <a:r>
              <a:rPr lang="ro-RO" sz="1800" dirty="0" smtClean="0"/>
              <a:t>ătălin</a:t>
            </a:r>
            <a:r>
              <a:rPr lang="en-US" sz="1800" dirty="0" smtClean="0"/>
              <a:t>'s group building </a:t>
            </a:r>
            <a:r>
              <a:rPr lang="en-US" sz="1800" u="sng" dirty="0" smtClean="0"/>
              <a:t>secure compilers</a:t>
            </a:r>
          </a:p>
          <a:p>
            <a:pPr marL="457200" lvl="1"/>
            <a:r>
              <a:rPr lang="en-US" sz="1600" dirty="0" smtClean="0"/>
              <a:t>including a secure variant of </a:t>
            </a:r>
            <a:r>
              <a:rPr lang="en-US" sz="1600" dirty="0" err="1" smtClean="0"/>
              <a:t>CompCert</a:t>
            </a:r>
            <a:endParaRPr lang="en-US" sz="1600" dirty="0" smtClean="0"/>
          </a:p>
          <a:p>
            <a:pPr marL="457200" lvl="1"/>
            <a:r>
              <a:rPr lang="en-US" sz="1600" dirty="0" smtClean="0"/>
              <a:t>inaugural lecture on April 30, at 4pm</a:t>
            </a:r>
            <a:endParaRPr lang="en-US" sz="1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18"/>
          <a:stretch/>
        </p:blipFill>
        <p:spPr>
          <a:xfrm>
            <a:off x="4764814" y="1208491"/>
            <a:ext cx="4150586" cy="4239809"/>
          </a:xfrm>
          <a:prstGeom prst="rect">
            <a:avLst/>
          </a:prstGeom>
        </p:spPr>
      </p:pic>
      <p:sp>
        <p:nvSpPr>
          <p:cNvPr id="16" name="Title 1"/>
          <p:cNvSpPr txBox="1">
            <a:spLocks/>
          </p:cNvSpPr>
          <p:nvPr/>
        </p:nvSpPr>
        <p:spPr>
          <a:xfrm>
            <a:off x="0" y="38100"/>
            <a:ext cx="91440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761970" rtl="0" eaLnBrk="1" latinLnBrk="0" hangingPunct="1">
              <a:spcBef>
                <a:spcPct val="0"/>
              </a:spcBef>
              <a:buNone/>
              <a:defRPr sz="366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 smtClean="0"/>
              <a:t>Why formalize programming </a:t>
            </a:r>
            <a:r>
              <a:rPr lang="en-US" sz="4000" b="1" dirty="0"/>
              <a:t>l</a:t>
            </a:r>
            <a:r>
              <a:rPr lang="en-US" sz="4000" b="1" dirty="0" smtClean="0"/>
              <a:t>anguages?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06370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4191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 err="1" smtClean="0"/>
              <a:t>CompCert</a:t>
            </a:r>
            <a:r>
              <a:rPr lang="en-US" sz="2400" b="1" dirty="0" smtClean="0"/>
              <a:t> compiler is a </a:t>
            </a:r>
            <a:r>
              <a:rPr lang="en-US" sz="2400" b="1" u="sng" dirty="0" smtClean="0">
                <a:solidFill>
                  <a:srgbClr val="C00000"/>
                </a:solidFill>
              </a:rPr>
              <a:t>purely functional program in Coq</a:t>
            </a:r>
          </a:p>
          <a:p>
            <a:pPr lvl="1"/>
            <a:r>
              <a:rPr lang="en-US" sz="1800" dirty="0" smtClean="0"/>
              <a:t>verification of purely functional programs often much easier</a:t>
            </a:r>
          </a:p>
          <a:p>
            <a:pPr lvl="1"/>
            <a:r>
              <a:rPr lang="en-US" sz="1800" dirty="0" smtClean="0"/>
              <a:t>yet some programs are hard to implement efficiently in</a:t>
            </a:r>
            <a:br>
              <a:rPr lang="en-US" sz="1800" dirty="0" smtClean="0"/>
            </a:br>
            <a:r>
              <a:rPr lang="en-US" sz="1800" dirty="0" smtClean="0"/>
              <a:t>functional languages (e.g. crypto, operating systems)</a:t>
            </a:r>
          </a:p>
          <a:p>
            <a:r>
              <a:rPr lang="en-US" sz="2400" b="1" dirty="0" smtClean="0"/>
              <a:t>Verifying </a:t>
            </a:r>
            <a:r>
              <a:rPr lang="en-US" sz="2400" b="1" u="sng" dirty="0">
                <a:solidFill>
                  <a:schemeClr val="tx2"/>
                </a:solidFill>
              </a:rPr>
              <a:t>imperative </a:t>
            </a:r>
            <a:r>
              <a:rPr lang="en-US" sz="2400" b="1" u="sng" dirty="0" smtClean="0">
                <a:solidFill>
                  <a:schemeClr val="tx2"/>
                </a:solidFill>
              </a:rPr>
              <a:t>programs</a:t>
            </a:r>
          </a:p>
          <a:p>
            <a:pPr lvl="1"/>
            <a:r>
              <a:rPr lang="en-US" sz="1800" dirty="0"/>
              <a:t>proving </a:t>
            </a:r>
            <a:r>
              <a:rPr lang="en-US" sz="1800" dirty="0" smtClean="0"/>
              <a:t>formally (in Coq) that an </a:t>
            </a:r>
            <a:r>
              <a:rPr lang="en-US" sz="1800" b="1" u="sng" dirty="0" smtClean="0">
                <a:solidFill>
                  <a:schemeClr val="tx2"/>
                </a:solidFill>
              </a:rPr>
              <a:t>imperative program</a:t>
            </a:r>
            <a:r>
              <a:rPr lang="en-US" sz="1800" b="1" dirty="0" smtClean="0">
                <a:solidFill>
                  <a:schemeClr val="tx2"/>
                </a:solidFill>
              </a:rPr>
              <a:t/>
            </a:r>
            <a:br>
              <a:rPr lang="en-US" sz="1800" b="1" dirty="0" smtClean="0">
                <a:solidFill>
                  <a:schemeClr val="tx2"/>
                </a:solidFill>
              </a:rPr>
            </a:br>
            <a:r>
              <a:rPr lang="en-US" sz="1800" dirty="0" smtClean="0"/>
              <a:t>satisfies </a:t>
            </a:r>
            <a:r>
              <a:rPr lang="en-US" sz="1800" dirty="0"/>
              <a:t>a </a:t>
            </a:r>
            <a:r>
              <a:rPr lang="en-US" sz="1800" b="1" u="sng" dirty="0" smtClean="0">
                <a:solidFill>
                  <a:srgbClr val="C00000"/>
                </a:solidFill>
              </a:rPr>
              <a:t>functional/logical </a:t>
            </a:r>
            <a:r>
              <a:rPr lang="en-US" sz="1800" b="1" u="sng" dirty="0" smtClean="0">
                <a:solidFill>
                  <a:srgbClr val="C00000"/>
                </a:solidFill>
              </a:rPr>
              <a:t>specification</a:t>
            </a:r>
          </a:p>
          <a:p>
            <a:pPr lvl="1"/>
            <a:r>
              <a:rPr lang="en-US" sz="1800" b="1" dirty="0" smtClean="0">
                <a:solidFill>
                  <a:srgbClr val="C00000"/>
                </a:solidFill>
              </a:rPr>
              <a:t>Hoare Logic specifications, in terms of </a:t>
            </a:r>
            <a:r>
              <a:rPr lang="en-US" sz="1800" b="1" u="sng" dirty="0" smtClean="0">
                <a:solidFill>
                  <a:srgbClr val="C00000"/>
                </a:solidFill>
              </a:rPr>
              <a:t>pre- and post-conditions </a:t>
            </a:r>
            <a:r>
              <a:rPr lang="en-US" sz="1800" dirty="0" smtClean="0">
                <a:solidFill>
                  <a:srgbClr val="C00000"/>
                </a:solidFill>
              </a:rPr>
              <a:t>:</a:t>
            </a:r>
            <a:endParaRPr lang="en-US" sz="1800" dirty="0"/>
          </a:p>
          <a:p>
            <a:pPr lvl="2"/>
            <a:r>
              <a:rPr lang="en-US" sz="1600" dirty="0" smtClean="0"/>
              <a:t>if the </a:t>
            </a:r>
            <a:r>
              <a:rPr lang="en-US" sz="1600" b="1" u="sng" dirty="0" smtClean="0">
                <a:solidFill>
                  <a:srgbClr val="C00000"/>
                </a:solidFill>
              </a:rPr>
              <a:t>pre-condition</a:t>
            </a:r>
            <a:r>
              <a:rPr lang="en-US" sz="1600" dirty="0" smtClean="0"/>
              <a:t> holds for the initial state, then running the</a:t>
            </a:r>
            <a:br>
              <a:rPr lang="en-US" sz="1600" dirty="0" smtClean="0"/>
            </a:br>
            <a:r>
              <a:rPr lang="en-US" sz="1600" dirty="0" smtClean="0"/>
              <a:t>program will produce a final state satisfying the </a:t>
            </a:r>
            <a:r>
              <a:rPr lang="en-US" sz="1600" b="1" u="sng" dirty="0" smtClean="0">
                <a:solidFill>
                  <a:srgbClr val="C00000"/>
                </a:solidFill>
              </a:rPr>
              <a:t>post-condition</a:t>
            </a:r>
          </a:p>
          <a:p>
            <a:pPr lvl="1"/>
            <a:r>
              <a:rPr lang="en-US" sz="1800" b="1" u="sng" dirty="0" smtClean="0">
                <a:solidFill>
                  <a:srgbClr val="C00000"/>
                </a:solidFill>
              </a:rPr>
              <a:t>Relational</a:t>
            </a:r>
            <a:r>
              <a:rPr lang="en-US" sz="1800" b="1" dirty="0" smtClean="0">
                <a:solidFill>
                  <a:srgbClr val="C00000"/>
                </a:solidFill>
              </a:rPr>
              <a:t> Hoare Logic specifications:</a:t>
            </a:r>
            <a:endParaRPr lang="en-US" sz="1800" dirty="0"/>
          </a:p>
          <a:p>
            <a:pPr lvl="2"/>
            <a:r>
              <a:rPr lang="en-US" sz="1600" dirty="0"/>
              <a:t>relating </a:t>
            </a:r>
            <a:r>
              <a:rPr lang="en-US" sz="1600" dirty="0" smtClean="0"/>
              <a:t>2+ executions: </a:t>
            </a:r>
            <a:r>
              <a:rPr lang="en-US" sz="1600" u="sng" dirty="0" smtClean="0"/>
              <a:t>information flow properties</a:t>
            </a:r>
            <a:r>
              <a:rPr lang="en-US" sz="1600" dirty="0" smtClean="0"/>
              <a:t> (more </a:t>
            </a:r>
            <a:r>
              <a:rPr lang="en-US" sz="1600" dirty="0" smtClean="0"/>
              <a:t>on next slide)</a:t>
            </a:r>
            <a:endParaRPr lang="en-US" sz="1600" dirty="0" smtClean="0"/>
          </a:p>
          <a:p>
            <a:pPr lvl="2"/>
            <a:r>
              <a:rPr lang="en-US" sz="1600" dirty="0"/>
              <a:t>relating </a:t>
            </a:r>
            <a:r>
              <a:rPr lang="en-US" sz="1600" dirty="0" smtClean="0"/>
              <a:t>2+ programs: </a:t>
            </a:r>
            <a:r>
              <a:rPr lang="en-US" sz="1600" u="sng" dirty="0" smtClean="0"/>
              <a:t>program equivalence</a:t>
            </a:r>
            <a:r>
              <a:rPr lang="en-US" sz="1600" dirty="0" smtClean="0"/>
              <a:t> (compiler optimizations)</a:t>
            </a:r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981200" y="4762500"/>
            <a:ext cx="3730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</a:rPr>
              <a:t>{rel_pre} c</a:t>
            </a:r>
            <a:r>
              <a:rPr lang="en-US" baseline="-25000" dirty="0" smtClean="0">
                <a:latin typeface="Consolas" panose="020B0609020204030204" pitchFamily="49" charset="0"/>
              </a:rPr>
              <a:t>1</a:t>
            </a:r>
            <a:r>
              <a:rPr lang="en-US" dirty="0" smtClean="0">
                <a:latin typeface="Consolas" panose="020B0609020204030204" pitchFamily="49" charset="0"/>
              </a:rPr>
              <a:t> ~ c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r>
              <a:rPr lang="en-US" dirty="0" smtClean="0">
                <a:latin typeface="Consolas" panose="020B0609020204030204" pitchFamily="49" charset="0"/>
              </a:rPr>
              <a:t> {rel_post}</a:t>
            </a:r>
            <a:endParaRPr lang="en-US" dirty="0">
              <a:latin typeface="Consolas" panose="020B06090202040302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239000" y="2400300"/>
            <a:ext cx="1961580" cy="1600200"/>
            <a:chOff x="7239000" y="2400300"/>
            <a:chExt cx="1961580" cy="1600200"/>
          </a:xfrm>
        </p:grpSpPr>
        <p:sp>
          <p:nvSpPr>
            <p:cNvPr id="9" name="TextBox 8"/>
            <p:cNvSpPr txBox="1"/>
            <p:nvPr/>
          </p:nvSpPr>
          <p:spPr>
            <a:xfrm>
              <a:off x="7242993" y="3126052"/>
              <a:ext cx="1957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nsolas" panose="020B0609020204030204" pitchFamily="49" charset="0"/>
                </a:rPr>
                <a:t>{pre} c {post}</a:t>
              </a:r>
              <a:endParaRPr lang="en-US" dirty="0">
                <a:latin typeface="Consolas" panose="020B0609020204030204" pitchFamily="49" charset="0"/>
              </a:endParaRPr>
            </a:p>
          </p:txBody>
        </p:sp>
        <p:sp>
          <p:nvSpPr>
            <p:cNvPr id="12" name="Rounded Rectangular Callout 11"/>
            <p:cNvSpPr/>
            <p:nvPr/>
          </p:nvSpPr>
          <p:spPr>
            <a:xfrm>
              <a:off x="7239000" y="2400300"/>
              <a:ext cx="1824807" cy="649023"/>
            </a:xfrm>
            <a:prstGeom prst="wedgeRoundRectCallout">
              <a:avLst>
                <a:gd name="adj1" fmla="val 23572"/>
                <a:gd name="adj2" fmla="val 76896"/>
                <a:gd name="adj3" fmla="val 1666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predicates</a:t>
              </a:r>
              <a:br>
                <a:rPr lang="en-US" dirty="0" smtClean="0">
                  <a:solidFill>
                    <a:schemeClr val="tx1"/>
                  </a:solidFill>
                </a:rPr>
              </a:br>
              <a:r>
                <a:rPr lang="en-US" dirty="0" smtClean="0">
                  <a:solidFill>
                    <a:schemeClr val="tx1"/>
                  </a:solidFill>
                </a:rPr>
                <a:t>on states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7242992" y="2400300"/>
              <a:ext cx="1824807" cy="649023"/>
            </a:xfrm>
            <a:prstGeom prst="wedgeRoundRectCallout">
              <a:avLst>
                <a:gd name="adj1" fmla="val -22072"/>
                <a:gd name="adj2" fmla="val 74106"/>
                <a:gd name="adj3" fmla="val 16667"/>
              </a:avLst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rgbClr val="C00000"/>
                  </a:solidFill>
                </a:rPr>
                <a:t>predicates</a:t>
              </a:r>
              <a:br>
                <a:rPr lang="en-US" b="1" dirty="0" smtClean="0">
                  <a:solidFill>
                    <a:srgbClr val="C00000"/>
                  </a:solidFill>
                </a:rPr>
              </a:br>
              <a:r>
                <a:rPr lang="en-US" b="1" dirty="0" smtClean="0">
                  <a:solidFill>
                    <a:srgbClr val="C00000"/>
                  </a:solidFill>
                </a:rPr>
                <a:t>on states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3" name="Rounded Rectangular Callout 12"/>
            <p:cNvSpPr/>
            <p:nvPr/>
          </p:nvSpPr>
          <p:spPr>
            <a:xfrm>
              <a:off x="7848600" y="3580077"/>
              <a:ext cx="1066799" cy="420423"/>
            </a:xfrm>
            <a:prstGeom prst="wedgeRoundRectCallout">
              <a:avLst>
                <a:gd name="adj1" fmla="val -21648"/>
                <a:gd name="adj2" fmla="val -7555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2"/>
                  </a:solidFill>
                </a:rPr>
                <a:t>program</a:t>
              </a:r>
              <a:endParaRPr lang="en-US" b="1" dirty="0">
                <a:solidFill>
                  <a:schemeClr val="tx2"/>
                </a:solidFill>
              </a:endParaRPr>
            </a:p>
          </p:txBody>
        </p:sp>
      </p:grpSp>
      <p:sp>
        <p:nvSpPr>
          <p:cNvPr id="15" name="Rounded Rectangular Callout 14"/>
          <p:cNvSpPr/>
          <p:nvPr/>
        </p:nvSpPr>
        <p:spPr>
          <a:xfrm>
            <a:off x="5638801" y="4686300"/>
            <a:ext cx="1981199" cy="381000"/>
          </a:xfrm>
          <a:prstGeom prst="wedgeRoundRectCallout">
            <a:avLst>
              <a:gd name="adj1" fmla="val -54648"/>
              <a:gd name="adj2" fmla="val 2139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relations on states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89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Secure information 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864"/>
            <a:ext cx="8382000" cy="37716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What does it mean that a program doesn't leak secrets?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rgbClr val="C00000"/>
                </a:solidFill>
              </a:rPr>
              <a:t>Noninterference</a:t>
            </a:r>
            <a:r>
              <a:rPr lang="en-US" sz="2000" dirty="0" smtClean="0"/>
              <a:t> </a:t>
            </a:r>
            <a:r>
              <a:rPr lang="en-US" sz="2000" dirty="0" smtClean="0"/>
              <a:t>for simple imperative programs:</a:t>
            </a:r>
            <a:endParaRPr lang="en-US" sz="2000" dirty="0"/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secrets don't flow from secret variables to public </a:t>
            </a:r>
            <a:r>
              <a:rPr lang="en-US" sz="1800" dirty="0" smtClean="0"/>
              <a:t>variables (assumed observable)</a:t>
            </a:r>
            <a:endParaRPr lang="en-US" sz="1800" dirty="0" smtClean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 smtClean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/>
          </a:p>
          <a:p>
            <a:pPr lvl="1">
              <a:lnSpc>
                <a:spcPct val="110000"/>
              </a:lnSpc>
            </a:pPr>
            <a:endParaRPr lang="en-US" sz="1800" dirty="0" smtClean="0"/>
          </a:p>
          <a:p>
            <a:pPr lvl="1">
              <a:lnSpc>
                <a:spcPct val="110000"/>
              </a:lnSpc>
            </a:pPr>
            <a:r>
              <a:rPr lang="en-US" sz="1800" dirty="0" smtClean="0"/>
              <a:t>Formally: executing </a:t>
            </a:r>
            <a:r>
              <a:rPr lang="en-US" sz="1800" dirty="0" smtClean="0"/>
              <a:t>the program </a:t>
            </a:r>
            <a:r>
              <a:rPr lang="en-US" sz="1800" u="sng" dirty="0" smtClean="0"/>
              <a:t>twice</a:t>
            </a:r>
            <a:r>
              <a:rPr lang="en-US" sz="1800" dirty="0" smtClean="0"/>
              <a:t> with different initial values for the secret variables produces two final states whose public variables are still equal</a:t>
            </a:r>
          </a:p>
          <a:p>
            <a:pPr>
              <a:lnSpc>
                <a:spcPct val="110000"/>
              </a:lnSpc>
            </a:pPr>
            <a:r>
              <a:rPr lang="en-US" sz="2000" b="1" dirty="0" smtClean="0">
                <a:solidFill>
                  <a:schemeClr val="tx2"/>
                </a:solidFill>
              </a:rPr>
              <a:t>Can be </a:t>
            </a:r>
            <a:r>
              <a:rPr lang="en-US" sz="2000" b="1" dirty="0" smtClean="0">
                <a:solidFill>
                  <a:schemeClr val="tx2"/>
                </a:solidFill>
              </a:rPr>
              <a:t>e.g. enforced </a:t>
            </a:r>
            <a:r>
              <a:rPr lang="en-US" sz="2000" b="1" u="sng" dirty="0" smtClean="0">
                <a:solidFill>
                  <a:schemeClr val="tx2"/>
                </a:solidFill>
              </a:rPr>
              <a:t>statically</a:t>
            </a:r>
            <a:r>
              <a:rPr lang="en-US" sz="2000" b="1" dirty="0" smtClean="0">
                <a:solidFill>
                  <a:schemeClr val="tx2"/>
                </a:solidFill>
              </a:rPr>
              <a:t> by </a:t>
            </a:r>
            <a:r>
              <a:rPr lang="en-US" sz="2000" b="1" u="sng" dirty="0" smtClean="0">
                <a:solidFill>
                  <a:schemeClr val="tx2"/>
                </a:solidFill>
              </a:rPr>
              <a:t>simple type system</a:t>
            </a:r>
            <a:r>
              <a:rPr lang="en-US" sz="2000" b="1" dirty="0" smtClean="0">
                <a:solidFill>
                  <a:schemeClr val="tx2"/>
                </a:solidFill>
              </a:rPr>
              <a:t> (more today)</a:t>
            </a:r>
            <a:endParaRPr lang="en-US" sz="18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5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3414954" y="2247900"/>
            <a:ext cx="1995246" cy="1909568"/>
            <a:chOff x="7162800" y="222020"/>
            <a:chExt cx="1995246" cy="1909568"/>
          </a:xfrm>
        </p:grpSpPr>
        <p:sp>
          <p:nvSpPr>
            <p:cNvPr id="5" name="TextBox 4"/>
            <p:cNvSpPr txBox="1"/>
            <p:nvPr/>
          </p:nvSpPr>
          <p:spPr>
            <a:xfrm>
              <a:off x="7162800" y="457200"/>
              <a:ext cx="627095" cy="437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/>
                <a:t>public</a:t>
              </a:r>
              <a:br>
                <a:rPr lang="en-US" sz="1400" dirty="0" smtClean="0"/>
              </a:br>
              <a:r>
                <a:rPr lang="en-US" sz="1400" dirty="0" smtClean="0"/>
                <a:t>vars</a:t>
              </a:r>
              <a:endParaRPr lang="en-US" sz="1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092610" y="457199"/>
              <a:ext cx="630173" cy="441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/>
                <a:t>secret</a:t>
              </a:r>
              <a:br>
                <a:rPr lang="en-US" sz="1400" dirty="0" smtClean="0"/>
              </a:br>
              <a:r>
                <a:rPr lang="en-US" sz="1400" dirty="0" smtClean="0"/>
                <a:t>vars</a:t>
              </a:r>
              <a:endParaRPr lang="en-US" sz="1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74591" y="1501762"/>
              <a:ext cx="627095" cy="4370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/>
                <a:t>public</a:t>
              </a:r>
              <a:br>
                <a:rPr lang="en-US" sz="1400" dirty="0" smtClean="0"/>
              </a:br>
              <a:r>
                <a:rPr lang="en-US" sz="1400" dirty="0" smtClean="0"/>
                <a:t>vars</a:t>
              </a:r>
              <a:endParaRPr lang="en-US" sz="14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04401" y="1501761"/>
              <a:ext cx="630173" cy="441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 smtClean="0"/>
                <a:t>secret</a:t>
              </a:r>
              <a:br>
                <a:rPr lang="en-US" sz="1400" dirty="0" smtClean="0"/>
              </a:br>
              <a:r>
                <a:rPr lang="en-US" sz="1400" dirty="0" smtClean="0"/>
                <a:t>vars</a:t>
              </a:r>
              <a:endParaRPr lang="en-US" sz="1400" dirty="0"/>
            </a:p>
          </p:txBody>
        </p:sp>
        <p:cxnSp>
          <p:nvCxnSpPr>
            <p:cNvPr id="14" name="Straight Arrow Connector 13"/>
            <p:cNvCxnSpPr>
              <a:stCxn id="5" idx="2"/>
              <a:endCxn id="12" idx="0"/>
            </p:cNvCxnSpPr>
            <p:nvPr/>
          </p:nvCxnSpPr>
          <p:spPr>
            <a:xfrm>
              <a:off x="7476348" y="894243"/>
              <a:ext cx="11791" cy="60751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1" idx="2"/>
              <a:endCxn id="13" idx="0"/>
            </p:cNvCxnSpPr>
            <p:nvPr/>
          </p:nvCxnSpPr>
          <p:spPr>
            <a:xfrm>
              <a:off x="8407697" y="898538"/>
              <a:ext cx="11791" cy="60322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7631791" y="848213"/>
              <a:ext cx="609600" cy="67578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7451642" y="222020"/>
              <a:ext cx="1018677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 smtClean="0"/>
                <a:t>initial state</a:t>
              </a:r>
              <a:endParaRPr lang="en-US" sz="14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503572" y="1862604"/>
              <a:ext cx="922497" cy="2689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 smtClean="0"/>
                <a:t>final state</a:t>
              </a:r>
              <a:endParaRPr lang="en-US" sz="1400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382000" y="948204"/>
              <a:ext cx="776046" cy="4413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b="1" dirty="0" smtClean="0">
                  <a:solidFill>
                    <a:schemeClr val="accent1"/>
                  </a:solidFill>
                </a:rPr>
                <a:t>allowed</a:t>
              </a:r>
              <a:br>
                <a:rPr lang="en-US" sz="1400" b="1" dirty="0" smtClean="0">
                  <a:solidFill>
                    <a:schemeClr val="accent1"/>
                  </a:solidFill>
                </a:rPr>
              </a:br>
              <a:r>
                <a:rPr lang="en-US" sz="1400" b="1" dirty="0" smtClean="0">
                  <a:solidFill>
                    <a:schemeClr val="accent1"/>
                  </a:solidFill>
                </a:rPr>
                <a:t>flows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32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3200" b="1" dirty="0" smtClean="0"/>
              <a:t>More realistic leakage models for information flow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52500"/>
            <a:ext cx="8610600" cy="4267200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sz="2400" b="1" dirty="0" smtClean="0">
                <a:solidFill>
                  <a:srgbClr val="C00000"/>
                </a:solidFill>
              </a:rPr>
              <a:t>Cryptographic </a:t>
            </a:r>
            <a:r>
              <a:rPr lang="en-US" sz="2400" b="1" dirty="0">
                <a:solidFill>
                  <a:srgbClr val="C00000"/>
                </a:solidFill>
              </a:rPr>
              <a:t>c</a:t>
            </a:r>
            <a:r>
              <a:rPr lang="en-US" sz="2400" b="1" dirty="0" smtClean="0">
                <a:solidFill>
                  <a:srgbClr val="C00000"/>
                </a:solidFill>
              </a:rPr>
              <a:t>onstant time</a:t>
            </a:r>
            <a:r>
              <a:rPr lang="en-US" sz="2400" dirty="0" smtClean="0"/>
              <a:t> (i.e. secret independent timing)</a:t>
            </a:r>
          </a:p>
          <a:p>
            <a:pPr lvl="1">
              <a:lnSpc>
                <a:spcPct val="120000"/>
              </a:lnSpc>
            </a:pPr>
            <a:r>
              <a:rPr lang="en-US" sz="1800" b="1" dirty="0" smtClean="0"/>
              <a:t>widely-used programming discipline for writing cryptographic code</a:t>
            </a:r>
            <a:br>
              <a:rPr lang="en-US" sz="1800" b="1" dirty="0" smtClean="0"/>
            </a:br>
            <a:r>
              <a:rPr lang="en-US" sz="1800" dirty="0" smtClean="0"/>
              <a:t>without leaking secrets via obvious cache side channels:</a:t>
            </a:r>
          </a:p>
          <a:p>
            <a:pPr lvl="2">
              <a:lnSpc>
                <a:spcPct val="120000"/>
              </a:lnSpc>
            </a:pPr>
            <a:r>
              <a:rPr lang="en-US" sz="1800" dirty="0" smtClean="0"/>
              <a:t>no secret-dependent branches and no secret-dependent memory accesses</a:t>
            </a:r>
          </a:p>
          <a:p>
            <a:pPr lvl="1">
              <a:lnSpc>
                <a:spcPct val="120000"/>
              </a:lnSpc>
            </a:pPr>
            <a:r>
              <a:rPr lang="en-US" sz="1800" dirty="0"/>
              <a:t>the obtained guarantees formalized as a </a:t>
            </a:r>
            <a:r>
              <a:rPr lang="en-US" sz="1800" b="1" u="sng" dirty="0">
                <a:solidFill>
                  <a:srgbClr val="C00000"/>
                </a:solidFill>
              </a:rPr>
              <a:t>variant of noninterference</a:t>
            </a:r>
            <a:endParaRPr lang="en-US" sz="1800" dirty="0" smtClean="0"/>
          </a:p>
          <a:p>
            <a:pPr lvl="1">
              <a:lnSpc>
                <a:spcPct val="120000"/>
              </a:lnSpc>
            </a:pPr>
            <a:r>
              <a:rPr lang="en-US" sz="1800" dirty="0" smtClean="0"/>
              <a:t>can </a:t>
            </a:r>
            <a:r>
              <a:rPr lang="en-US" sz="1800" dirty="0" smtClean="0"/>
              <a:t>also be </a:t>
            </a:r>
            <a:r>
              <a:rPr lang="en-US" sz="1800" dirty="0" smtClean="0"/>
              <a:t>checked by a </a:t>
            </a:r>
            <a:r>
              <a:rPr lang="en-US" sz="1800" b="1" u="sng" dirty="0" smtClean="0">
                <a:solidFill>
                  <a:schemeClr val="tx2"/>
                </a:solidFill>
              </a:rPr>
              <a:t>simple type system</a:t>
            </a:r>
            <a:endParaRPr lang="en-US" sz="1800" b="1" u="sng" dirty="0" smtClean="0">
              <a:solidFill>
                <a:srgbClr val="C00000"/>
              </a:solidFill>
            </a:endParaRPr>
          </a:p>
          <a:p>
            <a:pPr>
              <a:lnSpc>
                <a:spcPct val="130000"/>
              </a:lnSpc>
            </a:pPr>
            <a:r>
              <a:rPr lang="en-US" sz="2400" b="1" u="sng" dirty="0" smtClean="0">
                <a:solidFill>
                  <a:srgbClr val="C00000"/>
                </a:solidFill>
              </a:rPr>
              <a:t>Speculative</a:t>
            </a:r>
            <a:r>
              <a:rPr lang="en-US" sz="2400" b="1" dirty="0" smtClean="0">
                <a:solidFill>
                  <a:srgbClr val="C00000"/>
                </a:solidFill>
              </a:rPr>
              <a:t> constant time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MPI-SP folks,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including Jana and Cătălin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>
              <a:lnSpc>
                <a:spcPct val="130000"/>
              </a:lnSpc>
            </a:pPr>
            <a:r>
              <a:rPr lang="en-US" sz="1800" dirty="0" smtClean="0"/>
              <a:t>Spectre: constant time code can still leak because of speculative execution</a:t>
            </a:r>
          </a:p>
          <a:p>
            <a:pPr lvl="1">
              <a:lnSpc>
                <a:spcPct val="130000"/>
              </a:lnSpc>
            </a:pPr>
            <a:r>
              <a:rPr lang="en-US" sz="1800" b="1" u="sng" dirty="0" smtClean="0">
                <a:solidFill>
                  <a:srgbClr val="C00000"/>
                </a:solidFill>
              </a:rPr>
              <a:t>Stronger noninterference variant</a:t>
            </a:r>
            <a:r>
              <a:rPr lang="en-US" sz="1800" dirty="0" smtClean="0"/>
              <a:t> that prevents leaks in speculative executions</a:t>
            </a:r>
          </a:p>
          <a:p>
            <a:pPr lvl="1">
              <a:lnSpc>
                <a:spcPct val="130000"/>
              </a:lnSpc>
            </a:pPr>
            <a:r>
              <a:rPr lang="en-US" sz="1800" b="1" u="sng" dirty="0" smtClean="0">
                <a:solidFill>
                  <a:schemeClr val="tx2"/>
                </a:solidFill>
              </a:rPr>
              <a:t>Speculative load hardening</a:t>
            </a:r>
            <a:r>
              <a:rPr lang="en-US" sz="1800" dirty="0" smtClean="0"/>
              <a:t> transformation enforcing this security property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3261095"/>
            <a:ext cx="874866" cy="1044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2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0100"/>
          </a:xfrm>
        </p:spPr>
        <p:txBody>
          <a:bodyPr/>
          <a:lstStyle/>
          <a:p>
            <a:r>
              <a:rPr lang="en-US" b="1" dirty="0" smtClean="0"/>
              <a:t>This course is </a:t>
            </a:r>
            <a:r>
              <a:rPr lang="en-US" sz="4000" b="1" dirty="0" smtClean="0"/>
              <a:t>very </a:t>
            </a:r>
            <a:r>
              <a:rPr lang="en-US" sz="4000" b="1" dirty="0"/>
              <a:t>hands </a:t>
            </a:r>
            <a:r>
              <a:rPr lang="en-US" sz="4000" b="1" dirty="0" smtClean="0"/>
              <a:t>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3962400"/>
          </a:xfrm>
        </p:spPr>
        <p:txBody>
          <a:bodyPr>
            <a:normAutofit/>
          </a:bodyPr>
          <a:lstStyle/>
          <a:p>
            <a:r>
              <a:rPr lang="en-US" sz="2334" b="1" dirty="0" smtClean="0"/>
              <a:t>Coq </a:t>
            </a:r>
            <a:r>
              <a:rPr lang="en-US" sz="2334" b="1" dirty="0" smtClean="0"/>
              <a:t>proofs can be lots of fun!</a:t>
            </a:r>
          </a:p>
          <a:p>
            <a:r>
              <a:rPr lang="en-US" sz="2400" b="1" dirty="0" smtClean="0"/>
              <a:t>Course </a:t>
            </a:r>
            <a:r>
              <a:rPr lang="en-US" sz="2400" b="1" dirty="0" smtClean="0"/>
              <a:t>based on two </a:t>
            </a:r>
            <a:r>
              <a:rPr lang="en-US" sz="2400" b="1" dirty="0" smtClean="0"/>
              <a:t>textbook volumes</a:t>
            </a:r>
            <a:endParaRPr lang="en-US" sz="2400" b="1" dirty="0" smtClean="0"/>
          </a:p>
          <a:p>
            <a:pPr lvl="1"/>
            <a:r>
              <a:rPr lang="en-US" sz="2000" dirty="0"/>
              <a:t>lots of exercises in Coq</a:t>
            </a:r>
            <a:endParaRPr lang="en-US" sz="2000" dirty="0" smtClean="0"/>
          </a:p>
          <a:p>
            <a:pPr lvl="1"/>
            <a:r>
              <a:rPr lang="en-US" sz="2000" dirty="0" smtClean="0"/>
              <a:t>our </a:t>
            </a:r>
            <a:r>
              <a:rPr lang="en-US" sz="2000" dirty="0" smtClean="0"/>
              <a:t>book versions linked from Moodle: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https://mpi-sp-foe-2025.github.io/book-plf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>
                <a:hlinkClick r:id="rId4"/>
              </a:rPr>
              <a:t>https</a:t>
            </a:r>
            <a:r>
              <a:rPr lang="en-US" sz="2000" dirty="0">
                <a:hlinkClick r:id="rId4"/>
              </a:rPr>
              <a:t>://</a:t>
            </a:r>
            <a:r>
              <a:rPr lang="en-US" sz="2000" dirty="0" smtClean="0">
                <a:hlinkClick r:id="rId4"/>
              </a:rPr>
              <a:t>mpi-sp-foe-2025.github.io/book-secf</a:t>
            </a:r>
            <a:endParaRPr lang="en-US" sz="20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Prerequisite: Proofs </a:t>
            </a:r>
            <a:r>
              <a:rPr lang="en-US" sz="2400" b="1" dirty="0"/>
              <a:t>are </a:t>
            </a:r>
            <a:r>
              <a:rPr lang="en-US" sz="2400" b="1" dirty="0" smtClean="0"/>
              <a:t>Programs</a:t>
            </a:r>
            <a:endParaRPr lang="en-US" sz="2400" dirty="0" smtClean="0"/>
          </a:p>
          <a:p>
            <a:pPr lvl="1"/>
            <a:r>
              <a:rPr lang="en-US" sz="2000" dirty="0" smtClean="0"/>
              <a:t>Having attended the course last semester</a:t>
            </a:r>
          </a:p>
          <a:p>
            <a:pPr lvl="1"/>
            <a:r>
              <a:rPr lang="en-US" sz="2000" dirty="0" smtClean="0"/>
              <a:t>or knowing to use Coq and having</a:t>
            </a:r>
            <a:br>
              <a:rPr lang="en-US" sz="2000" dirty="0" smtClean="0"/>
            </a:br>
            <a:r>
              <a:rPr lang="en-US" sz="2000" dirty="0" smtClean="0"/>
              <a:t>(self-)studied the </a:t>
            </a:r>
            <a:r>
              <a:rPr lang="en-US" sz="2000" dirty="0"/>
              <a:t>Logical Foundations book: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</a:t>
            </a:r>
            <a:r>
              <a:rPr lang="en-US" sz="2000" dirty="0" smtClean="0">
                <a:hlinkClick r:id="rId5"/>
              </a:rPr>
              <a:t>mpi-sp-pap-2024-25.github.io/book-lf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7</a:t>
            </a:fld>
            <a:endParaRPr lang="en-US"/>
          </a:p>
        </p:txBody>
      </p:sp>
      <p:pic>
        <p:nvPicPr>
          <p:cNvPr id="8" name="Content Placeholder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637" y="3394745"/>
            <a:ext cx="2298781" cy="17797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4355"/>
          <a:stretch/>
        </p:blipFill>
        <p:spPr>
          <a:xfrm>
            <a:off x="6292637" y="861060"/>
            <a:ext cx="2298781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24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Lecture logistics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8700"/>
            <a:ext cx="8229600" cy="4495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13 lectures: roughly first 1/2 Jana, second 1/2 </a:t>
            </a:r>
            <a:r>
              <a:rPr lang="en-US" sz="2400" dirty="0"/>
              <a:t>C</a:t>
            </a:r>
            <a:r>
              <a:rPr lang="ro-RO" sz="2400" dirty="0" smtClean="0"/>
              <a:t>ătălin</a:t>
            </a:r>
            <a:endParaRPr lang="en-US" sz="2400" dirty="0" smtClean="0"/>
          </a:p>
          <a:p>
            <a:pPr lvl="1"/>
            <a:r>
              <a:rPr lang="en-US" sz="2000" dirty="0" smtClean="0"/>
              <a:t>exceptions: </a:t>
            </a:r>
            <a:r>
              <a:rPr lang="en-US" sz="2000" dirty="0"/>
              <a:t>first lecture </a:t>
            </a:r>
            <a:r>
              <a:rPr lang="en-US" sz="2000" dirty="0" smtClean="0"/>
              <a:t>Catalin, before midterm Rob on RHL</a:t>
            </a:r>
            <a:endParaRPr lang="en-US" sz="2000" dirty="0" smtClean="0"/>
          </a:p>
          <a:p>
            <a:r>
              <a:rPr lang="en-US" sz="2400" dirty="0" smtClean="0"/>
              <a:t>Pentecost Vacation 9-13 June, so no lecture, no tutorials</a:t>
            </a:r>
            <a:endParaRPr lang="en-US" sz="2400" strike="sngStrike" dirty="0"/>
          </a:p>
          <a:p>
            <a:r>
              <a:rPr lang="en-US" sz="2400" dirty="0"/>
              <a:t>We hope for a mostly in-person course</a:t>
            </a:r>
          </a:p>
          <a:p>
            <a:pPr lvl="1"/>
            <a:r>
              <a:rPr lang="en-US" sz="2000" b="1" dirty="0"/>
              <a:t>So please attend physically whenever possible!</a:t>
            </a:r>
          </a:p>
          <a:p>
            <a:pPr lvl="1"/>
            <a:r>
              <a:rPr lang="en-US" sz="2000" dirty="0"/>
              <a:t>When you </a:t>
            </a:r>
            <a:r>
              <a:rPr lang="en-US" sz="2000" b="1" u="sng" dirty="0"/>
              <a:t>really cannot</a:t>
            </a:r>
            <a:r>
              <a:rPr lang="en-US" sz="2000" dirty="0"/>
              <a:t> attend physically</a:t>
            </a:r>
            <a:br>
              <a:rPr lang="en-US" sz="2000" dirty="0"/>
            </a:br>
            <a:r>
              <a:rPr lang="en-US" sz="2000" dirty="0"/>
              <a:t>you can use Zoom or watch the </a:t>
            </a:r>
            <a:r>
              <a:rPr lang="en-US" sz="2000" dirty="0" smtClean="0"/>
              <a:t>recording (see Moodle)</a:t>
            </a:r>
            <a:endParaRPr lang="en-US" sz="2000" dirty="0" smtClean="0"/>
          </a:p>
          <a:p>
            <a:r>
              <a:rPr lang="en-US" sz="2000" b="1" dirty="0" smtClean="0">
                <a:solidFill>
                  <a:schemeClr val="tx2"/>
                </a:solidFill>
              </a:rPr>
              <a:t>Join </a:t>
            </a:r>
            <a:r>
              <a:rPr lang="en-US" sz="2000" b="1" dirty="0">
                <a:solidFill>
                  <a:schemeClr val="tx2"/>
                </a:solidFill>
              </a:rPr>
              <a:t>on Moodle for all materials</a:t>
            </a:r>
          </a:p>
          <a:p>
            <a:pPr lvl="1"/>
            <a:r>
              <a:rPr lang="en-US" sz="1800" b="1" dirty="0">
                <a:solidFill>
                  <a:schemeClr val="tx2"/>
                </a:solidFill>
              </a:rPr>
              <a:t>If external to RUB </a:t>
            </a:r>
            <a:r>
              <a:rPr lang="en-US" sz="1800" b="1" dirty="0" smtClean="0">
                <a:solidFill>
                  <a:schemeClr val="tx2"/>
                </a:solidFill>
              </a:rPr>
              <a:t>create </a:t>
            </a:r>
            <a:r>
              <a:rPr lang="en-US" sz="1800" b="1" dirty="0">
                <a:solidFill>
                  <a:schemeClr val="tx2"/>
                </a:solidFill>
              </a:rPr>
              <a:t>account with </a:t>
            </a:r>
            <a:r>
              <a:rPr lang="en-US" sz="1800" b="1" dirty="0" smtClean="0">
                <a:solidFill>
                  <a:schemeClr val="tx2"/>
                </a:solidFill>
              </a:rPr>
              <a:t>any email </a:t>
            </a:r>
            <a:r>
              <a:rPr lang="en-US" sz="1800" b="1" dirty="0" smtClean="0">
                <a:solidFill>
                  <a:schemeClr val="tx2"/>
                </a:solidFill>
              </a:rPr>
              <a:t>address</a:t>
            </a:r>
          </a:p>
          <a:p>
            <a:r>
              <a:rPr lang="en-US" sz="2134" b="1" dirty="0">
                <a:solidFill>
                  <a:schemeClr val="tx2"/>
                </a:solidFill>
              </a:rPr>
              <a:t>Advice: ask questions, </a:t>
            </a:r>
            <a:r>
              <a:rPr lang="en-US" sz="2134" b="1" dirty="0" smtClean="0">
                <a:solidFill>
                  <a:schemeClr val="tx2"/>
                </a:solidFill>
              </a:rPr>
              <a:t>interact during the lecture</a:t>
            </a:r>
            <a:endParaRPr lang="en-US" sz="2134" b="1" dirty="0">
              <a:solidFill>
                <a:schemeClr val="tx2"/>
              </a:solidFill>
            </a:endParaRPr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26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52500"/>
          </a:xfrm>
        </p:spPr>
        <p:txBody>
          <a:bodyPr/>
          <a:lstStyle/>
          <a:p>
            <a:r>
              <a:rPr lang="en-US" b="1" dirty="0" smtClean="0"/>
              <a:t>Exercises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6300"/>
            <a:ext cx="8229600" cy="4495800"/>
          </a:xfrm>
        </p:spPr>
        <p:txBody>
          <a:bodyPr>
            <a:normAutofit/>
          </a:bodyPr>
          <a:lstStyle/>
          <a:p>
            <a:r>
              <a:rPr lang="en-US" sz="2000" b="1" dirty="0" smtClean="0"/>
              <a:t>Solving exercising </a:t>
            </a:r>
            <a:r>
              <a:rPr lang="en-US" sz="2000" b="1" u="sng" dirty="0" smtClean="0"/>
              <a:t>strongly</a:t>
            </a:r>
            <a:r>
              <a:rPr lang="en-US" sz="2000" b="1" dirty="0" smtClean="0"/>
              <a:t> recommended</a:t>
            </a:r>
          </a:p>
          <a:p>
            <a:pPr lvl="1"/>
            <a:r>
              <a:rPr lang="en-US" sz="1800" dirty="0" smtClean="0"/>
              <a:t>you will learn the most by writing programs and proofs in Coq</a:t>
            </a:r>
          </a:p>
          <a:p>
            <a:pPr lvl="1"/>
            <a:r>
              <a:rPr lang="en-US" sz="1800" dirty="0" smtClean="0"/>
              <a:t>very </a:t>
            </a:r>
            <a:r>
              <a:rPr lang="en-US" sz="1800" dirty="0"/>
              <a:t>strong correlation between exercise </a:t>
            </a:r>
            <a:r>
              <a:rPr lang="en-US" sz="1800" dirty="0" smtClean="0"/>
              <a:t>scores and </a:t>
            </a:r>
            <a:r>
              <a:rPr lang="en-US" sz="1800" dirty="0"/>
              <a:t>exam </a:t>
            </a:r>
            <a:r>
              <a:rPr lang="en-US" sz="1800" dirty="0" smtClean="0"/>
              <a:t>scores</a:t>
            </a:r>
          </a:p>
          <a:p>
            <a:pPr lvl="1"/>
            <a:r>
              <a:rPr lang="en-US" sz="1666" b="1" dirty="0"/>
              <a:t>highly recommended even if you're not taking this for credit</a:t>
            </a:r>
            <a:endParaRPr lang="en-US" sz="1666" b="1" dirty="0" smtClean="0"/>
          </a:p>
          <a:p>
            <a:r>
              <a:rPr lang="en-US" sz="2000" b="1" dirty="0"/>
              <a:t>Exercises count for up to 20% of bonus points</a:t>
            </a:r>
            <a:endParaRPr lang="en-US" sz="2000" dirty="0"/>
          </a:p>
          <a:p>
            <a:pPr lvl="1"/>
            <a:r>
              <a:rPr lang="en-US" sz="2000" dirty="0"/>
              <a:t>not required to do the optional exercises; they don't count for </a:t>
            </a:r>
            <a:r>
              <a:rPr lang="en-US" sz="2000" dirty="0" smtClean="0"/>
              <a:t>grade</a:t>
            </a:r>
            <a:endParaRPr lang="en-US" sz="2000" b="1" dirty="0" smtClean="0"/>
          </a:p>
          <a:p>
            <a:r>
              <a:rPr lang="en-US" sz="2000" b="1" dirty="0" smtClean="0"/>
              <a:t>New exercise sheet will be released on Moodle after most courses</a:t>
            </a:r>
          </a:p>
          <a:p>
            <a:pPr lvl="1"/>
            <a:r>
              <a:rPr lang="en-US" sz="1800" dirty="0" smtClean="0"/>
              <a:t>there </a:t>
            </a:r>
            <a:r>
              <a:rPr lang="en-US" sz="1800" dirty="0" smtClean="0"/>
              <a:t>will be around 10 exercise sheets in total</a:t>
            </a:r>
          </a:p>
          <a:p>
            <a:r>
              <a:rPr lang="en-US" sz="2000" dirty="0" smtClean="0"/>
              <a:t>You have to </a:t>
            </a:r>
            <a:r>
              <a:rPr lang="en-US" sz="2000" b="1" dirty="0" smtClean="0"/>
              <a:t>turn in your solution on Moodle before next course</a:t>
            </a:r>
          </a:p>
          <a:p>
            <a:pPr lvl="1"/>
            <a:r>
              <a:rPr lang="en-US" sz="1800" b="1" dirty="0"/>
              <a:t>u</a:t>
            </a:r>
            <a:r>
              <a:rPr lang="en-US" sz="1800" b="1" dirty="0" smtClean="0"/>
              <a:t>p to </a:t>
            </a:r>
            <a:r>
              <a:rPr lang="en-US" sz="1800" b="1" dirty="0" smtClean="0"/>
              <a:t>Wednesday </a:t>
            </a:r>
            <a:r>
              <a:rPr lang="en-US" sz="1800" b="1" dirty="0" smtClean="0"/>
              <a:t>at </a:t>
            </a:r>
            <a:r>
              <a:rPr lang="en-US" sz="1800" b="1" u="sng" dirty="0" smtClean="0"/>
              <a:t>11</a:t>
            </a:r>
            <a:r>
              <a:rPr lang="en-US" sz="1800" b="1" u="sng" dirty="0" smtClean="0"/>
              <a:t>:59 AM</a:t>
            </a:r>
            <a:r>
              <a:rPr lang="en-US" sz="1800" b="1" dirty="0" smtClean="0"/>
              <a:t> (new time, right before noon!)</a:t>
            </a:r>
            <a:endParaRPr lang="en-US" sz="1800" b="1" dirty="0" smtClean="0"/>
          </a:p>
          <a:p>
            <a:r>
              <a:rPr lang="en-US" sz="2000" b="1" dirty="0" smtClean="0"/>
              <a:t>Exercises are individual, please don't share solutions in any way</a:t>
            </a:r>
            <a:r>
              <a:rPr lang="en-US" sz="2000" b="1" dirty="0" smtClean="0"/>
              <a:t>!</a:t>
            </a:r>
          </a:p>
          <a:p>
            <a:r>
              <a:rPr lang="en-US" sz="2000" b="1" dirty="0" smtClean="0"/>
              <a:t>Using generative AI to solve homework exercises is not allowed!</a:t>
            </a:r>
            <a:endParaRPr lang="en-US" sz="2000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3BA9C-1FBB-4D46-B089-AB487B5827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38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51589</TotalTime>
  <Words>1069</Words>
  <Application>Microsoft Office PowerPoint</Application>
  <PresentationFormat>On-screen Show (16:10)</PresentationFormat>
  <Paragraphs>160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Consolas</vt:lpstr>
      <vt:lpstr>Office Theme</vt:lpstr>
      <vt:lpstr>Foundations of Programming Languages, Verification and Security (SoSe 2025)</vt:lpstr>
      <vt:lpstr>Foundations of ...</vt:lpstr>
      <vt:lpstr>PowerPoint Presentation</vt:lpstr>
      <vt:lpstr>PowerPoint Presentation</vt:lpstr>
      <vt:lpstr>Secure information flow</vt:lpstr>
      <vt:lpstr>More realistic leakage models for information flow</vt:lpstr>
      <vt:lpstr>This course is very hands on</vt:lpstr>
      <vt:lpstr>Lecture logistics</vt:lpstr>
      <vt:lpstr>Exercises</vt:lpstr>
      <vt:lpstr>Tutorials: Q&amp;A about the exercise sheets</vt:lpstr>
      <vt:lpstr>Exams</vt:lpstr>
      <vt:lpstr>Credit and grade</vt:lpstr>
    </vt:vector>
  </TitlesOfParts>
  <Company>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Catalin Hritcu</dc:creator>
  <cp:lastModifiedBy>Catalin Hritcu</cp:lastModifiedBy>
  <cp:revision>2469</cp:revision>
  <dcterms:created xsi:type="dcterms:W3CDTF">2016-12-13T09:19:39Z</dcterms:created>
  <dcterms:modified xsi:type="dcterms:W3CDTF">2025-04-08T14:49:25Z</dcterms:modified>
</cp:coreProperties>
</file>