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9" r:id="rId3"/>
    <p:sldId id="286" r:id="rId4"/>
    <p:sldId id="291" r:id="rId5"/>
    <p:sldId id="287" r:id="rId6"/>
    <p:sldId id="292" r:id="rId7"/>
    <p:sldId id="288" r:id="rId8"/>
    <p:sldId id="275" r:id="rId9"/>
    <p:sldId id="289" r:id="rId10"/>
    <p:sldId id="274" r:id="rId11"/>
    <p:sldId id="272" r:id="rId12"/>
    <p:sldId id="273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09" autoAdjust="0"/>
    <p:restoredTop sz="87136" autoAdjust="0"/>
  </p:normalViewPr>
  <p:slideViewPr>
    <p:cSldViewPr>
      <p:cViewPr varScale="1">
        <p:scale>
          <a:sx n="125" d="100"/>
          <a:sy n="125" d="100"/>
        </p:scale>
        <p:origin x="114" y="268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334B4-43C6-47FF-AFC7-2EEDB0EE66F7}" type="datetimeFigureOut">
              <a:rPr lang="en-US" smtClean="0"/>
              <a:t>2025-04-08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D3552-2F95-4E0E-B0B8-68822BB826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437EE-D348-4D49-8D0B-E2A12F8E03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2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9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8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update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9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6021-58C3-4E5D-8BBB-4314F2568516}" type="datetime1">
              <a:rPr lang="en-US" smtClean="0"/>
              <a:t>2025-04-08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F43D-0ED1-4F29-8E1D-57BE7B33A4CE}" type="datetime1">
              <a:rPr lang="en-US" smtClean="0"/>
              <a:t>2025-04-08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CD8-AC7F-41EA-AADA-21D27CA8744F}" type="datetime1">
              <a:rPr lang="en-US" smtClean="0"/>
              <a:t>2025-04-08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B0D8-CAA7-4329-BBEE-2722B0535505}" type="datetime1">
              <a:rPr lang="en-US" smtClean="0"/>
              <a:t>2025-04-08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B950-6BB1-4F84-8BB1-8261E03229D7}" type="datetime1">
              <a:rPr lang="en-US" smtClean="0"/>
              <a:t>2025-04-08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3E42-D0E6-44FB-B701-FD74B390060D}" type="datetime1">
              <a:rPr lang="en-US" smtClean="0"/>
              <a:t>2025-04-08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2E4-3D07-4C00-BCD2-0C4366E79F13}" type="datetime1">
              <a:rPr lang="en-US" smtClean="0"/>
              <a:t>2025-04-08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7863-361C-4082-9348-6A60EAF4CF78}" type="datetime1">
              <a:rPr lang="en-US" smtClean="0"/>
              <a:t>2025-04-08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C4AD-9339-4E3E-BA65-ACDE4A64233E}" type="datetime1">
              <a:rPr lang="en-US" smtClean="0"/>
              <a:t>2025-04-08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3CB3-1185-4EB7-94FC-026336EF999E}" type="datetime1">
              <a:rPr lang="en-US" smtClean="0"/>
              <a:t>2025-04-08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0514-54E2-464B-829E-09FA4B9C1B21}" type="datetime1">
              <a:rPr lang="en-US" smtClean="0"/>
              <a:t>2025-04-08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7E12-C93A-4B3A-BC88-E4170706B5A5}" type="datetime1">
              <a:rPr lang="en-US" smtClean="0"/>
              <a:t>2025-04-08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pi-sp-foe-2025.github.io/book-plf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mpi-sp-pap-2024-25.github.io/book-lf" TargetMode="External"/><Relationship Id="rId4" Type="http://schemas.openxmlformats.org/officeDocument/2006/relationships/hyperlink" Target="https://mpi-sp-foe-2025.github.io/book-sec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66700"/>
            <a:ext cx="7251700" cy="1225021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Foundations of Programming Languages, Verification and Security (</a:t>
            </a:r>
            <a:r>
              <a:rPr lang="en-US" sz="3200" b="1" dirty="0" err="1" smtClean="0">
                <a:solidFill>
                  <a:srgbClr val="C00000"/>
                </a:solidFill>
              </a:rPr>
              <a:t>SoSe</a:t>
            </a:r>
            <a:r>
              <a:rPr lang="en-US" sz="3200" b="1" dirty="0" smtClean="0">
                <a:solidFill>
                  <a:srgbClr val="C00000"/>
                </a:solidFill>
              </a:rPr>
              <a:t> 2025)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695700"/>
            <a:ext cx="8534400" cy="107950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Lecturers: </a:t>
            </a:r>
            <a:r>
              <a:rPr lang="en-US" sz="2800" dirty="0" smtClean="0">
                <a:solidFill>
                  <a:schemeClr val="tx1"/>
                </a:solidFill>
              </a:rPr>
              <a:t>Jana Hoffman and C</a:t>
            </a:r>
            <a:r>
              <a:rPr lang="ro-RO" sz="2800" dirty="0">
                <a:solidFill>
                  <a:schemeClr val="tx1"/>
                </a:solidFill>
              </a:rPr>
              <a:t>ătălin </a:t>
            </a:r>
            <a:r>
              <a:rPr lang="ro-RO" sz="2800" dirty="0" smtClean="0">
                <a:solidFill>
                  <a:schemeClr val="tx1"/>
                </a:solidFill>
              </a:rPr>
              <a:t>Hrițcu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Teaching assistants:</a:t>
            </a:r>
            <a:r>
              <a:rPr lang="en-US" sz="2800" dirty="0" smtClean="0">
                <a:solidFill>
                  <a:schemeClr val="tx1"/>
                </a:solidFill>
              </a:rPr>
              <a:t> Federico </a:t>
            </a:r>
            <a:r>
              <a:rPr lang="en-US" sz="2800" dirty="0" err="1" smtClean="0">
                <a:solidFill>
                  <a:schemeClr val="tx1"/>
                </a:solidFill>
              </a:rPr>
              <a:t>Badaloni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and </a:t>
            </a:r>
            <a:r>
              <a:rPr lang="en-US" sz="2800" dirty="0" err="1">
                <a:solidFill>
                  <a:schemeClr val="tx1"/>
                </a:solidFill>
              </a:rPr>
              <a:t>Yonghyun</a:t>
            </a:r>
            <a:r>
              <a:rPr lang="en-US" sz="2800" dirty="0">
                <a:solidFill>
                  <a:schemeClr val="tx1"/>
                </a:solidFill>
              </a:rPr>
              <a:t> Kim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Max Planck Institute for Security and Privacy (MPI-SP)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DDCC-B077-4820-BE21-09B98267384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00" y="114300"/>
            <a:ext cx="1758700" cy="19507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43100"/>
            <a:ext cx="1600200" cy="1597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43099"/>
            <a:ext cx="1597005" cy="15970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Tutorials: Q&amp;A about the exercise sheets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610600" cy="411585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TAs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/>
              <a:t>Federico </a:t>
            </a:r>
            <a:r>
              <a:rPr lang="en-US" sz="2400" dirty="0" err="1"/>
              <a:t>Badaloni</a:t>
            </a:r>
            <a:r>
              <a:rPr lang="en-US" sz="2400" dirty="0"/>
              <a:t> and </a:t>
            </a:r>
            <a:r>
              <a:rPr lang="en-US" sz="2400" dirty="0" err="1"/>
              <a:t>Yonghyun</a:t>
            </a:r>
            <a:r>
              <a:rPr lang="en-US" sz="2400" dirty="0"/>
              <a:t> Kim</a:t>
            </a:r>
            <a:endParaRPr lang="en-US" sz="2400" dirty="0" smtClean="0"/>
          </a:p>
          <a:p>
            <a:r>
              <a:rPr lang="en-US" sz="2400" b="1" dirty="0" smtClean="0"/>
              <a:t>Tuesdays at 10:15-11:45</a:t>
            </a:r>
            <a:endParaRPr lang="en-US" sz="2400" b="1" dirty="0" smtClean="0"/>
          </a:p>
          <a:p>
            <a:r>
              <a:rPr lang="en-US" sz="2400" dirty="0" smtClean="0"/>
              <a:t>You can come and ask existing questions</a:t>
            </a:r>
          </a:p>
          <a:p>
            <a:pPr lvl="1"/>
            <a:r>
              <a:rPr lang="en-US" sz="2066" dirty="0" smtClean="0"/>
              <a:t>Can </a:t>
            </a:r>
            <a:r>
              <a:rPr lang="en-US" sz="2066" dirty="0"/>
              <a:t>also ask about old </a:t>
            </a:r>
            <a:r>
              <a:rPr lang="en-US" sz="2066" dirty="0" smtClean="0"/>
              <a:t>assignments, but </a:t>
            </a:r>
            <a:r>
              <a:rPr lang="en-US" sz="2066" dirty="0"/>
              <a:t>solutions anyway on </a:t>
            </a:r>
            <a:r>
              <a:rPr lang="en-US" sz="2066" dirty="0" smtClean="0"/>
              <a:t>Moodle</a:t>
            </a:r>
            <a:endParaRPr lang="en-US" sz="2400" dirty="0" smtClean="0"/>
          </a:p>
          <a:p>
            <a:r>
              <a:rPr lang="en-US" sz="2400" dirty="0" smtClean="0"/>
              <a:t>You can also work on your own during tutorials</a:t>
            </a:r>
          </a:p>
          <a:p>
            <a:pPr lvl="1"/>
            <a:r>
              <a:rPr lang="en-US" sz="2066" dirty="0" smtClean="0"/>
              <a:t>and ask questions as they arise</a:t>
            </a:r>
          </a:p>
          <a:p>
            <a:r>
              <a:rPr lang="en-US" sz="2400" dirty="0" smtClean="0"/>
              <a:t>If you manage to solve an exercise sheet and don't have any questions, then no problem, you are not forced to come</a:t>
            </a:r>
          </a:p>
          <a:p>
            <a:r>
              <a:rPr lang="en-US" sz="2400" dirty="0" smtClean="0"/>
              <a:t>Zoom participation in Q&amp;A sessions possible (same Zoom room)</a:t>
            </a:r>
          </a:p>
          <a:p>
            <a:pPr lvl="1"/>
            <a:r>
              <a:rPr lang="en-US" sz="2066" dirty="0"/>
              <a:t>if you </a:t>
            </a:r>
            <a:r>
              <a:rPr lang="en-US" sz="2066" dirty="0" smtClean="0"/>
              <a:t>cannot </a:t>
            </a:r>
            <a:r>
              <a:rPr lang="en-US" sz="2066" dirty="0"/>
              <a:t>make it in </a:t>
            </a:r>
            <a:r>
              <a:rPr lang="en-US" sz="2066" dirty="0" smtClean="0"/>
              <a:t>person, but in-person participants get 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6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Exams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Midterm exam</a:t>
            </a:r>
            <a:r>
              <a:rPr lang="en-US" dirty="0" smtClean="0"/>
              <a:t> (optional)</a:t>
            </a:r>
          </a:p>
          <a:p>
            <a:pPr lvl="1"/>
            <a:r>
              <a:rPr lang="en-US" dirty="0" smtClean="0"/>
              <a:t>practice for the final exam</a:t>
            </a:r>
          </a:p>
          <a:p>
            <a:pPr lvl="1"/>
            <a:r>
              <a:rPr lang="en-US" dirty="0" smtClean="0"/>
              <a:t>also written</a:t>
            </a:r>
            <a:r>
              <a:rPr lang="en-US" dirty="0"/>
              <a:t>, on </a:t>
            </a:r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duration: 60 minutes</a:t>
            </a:r>
          </a:p>
          <a:p>
            <a:pPr lvl="1"/>
            <a:r>
              <a:rPr lang="en-US" dirty="0" smtClean="0"/>
              <a:t>bonus points: up to 10%</a:t>
            </a:r>
          </a:p>
          <a:p>
            <a:pPr lvl="1"/>
            <a:r>
              <a:rPr lang="en-US" dirty="0" smtClean="0"/>
              <a:t>date: </a:t>
            </a:r>
            <a:r>
              <a:rPr lang="en-US" dirty="0" smtClean="0"/>
              <a:t>Wed, </a:t>
            </a:r>
            <a:r>
              <a:rPr lang="en-US" b="1" dirty="0"/>
              <a:t>28 </a:t>
            </a:r>
            <a:r>
              <a:rPr lang="en-US" b="1" dirty="0" smtClean="0"/>
              <a:t>May</a:t>
            </a:r>
            <a:endParaRPr lang="en-US" strike="sngStrike" dirty="0" smtClean="0"/>
          </a:p>
          <a:p>
            <a:pPr lvl="2"/>
            <a:r>
              <a:rPr lang="en-US" sz="2000" dirty="0" smtClean="0"/>
              <a:t>time: </a:t>
            </a:r>
            <a:r>
              <a:rPr lang="en-US" sz="2000" dirty="0" smtClean="0"/>
              <a:t>14:30-15:30</a:t>
            </a:r>
          </a:p>
          <a:p>
            <a:pPr lvl="2"/>
            <a:r>
              <a:rPr lang="en-US" sz="2000" dirty="0" smtClean="0"/>
              <a:t>usual lecture slot,</a:t>
            </a:r>
            <a:br>
              <a:rPr lang="en-US" sz="2000" dirty="0" smtClean="0"/>
            </a:br>
            <a:r>
              <a:rPr lang="en-US" sz="2000" dirty="0" smtClean="0"/>
              <a:t>just in larger lecture hall</a:t>
            </a:r>
            <a:endParaRPr lang="en-US" sz="20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Final exam</a:t>
            </a:r>
          </a:p>
          <a:p>
            <a:pPr lvl="1"/>
            <a:r>
              <a:rPr lang="en-US" dirty="0" smtClean="0"/>
              <a:t>written, on paper</a:t>
            </a:r>
          </a:p>
          <a:p>
            <a:pPr lvl="2"/>
            <a:r>
              <a:rPr lang="en-US" dirty="0" smtClean="0"/>
              <a:t>so we will also teach you how to</a:t>
            </a:r>
            <a:br>
              <a:rPr lang="en-US" dirty="0" smtClean="0"/>
            </a:br>
            <a:r>
              <a:rPr lang="en-US" dirty="0" smtClean="0"/>
              <a:t>write down proofs informally</a:t>
            </a:r>
          </a:p>
          <a:p>
            <a:pPr lvl="1"/>
            <a:r>
              <a:rPr lang="en-US" dirty="0" smtClean="0"/>
              <a:t>duration: 120 minutes</a:t>
            </a:r>
          </a:p>
          <a:p>
            <a:pPr lvl="1"/>
            <a:r>
              <a:rPr lang="en-US" dirty="0" smtClean="0"/>
              <a:t>100% of the grade</a:t>
            </a:r>
          </a:p>
          <a:p>
            <a:pPr lvl="1"/>
            <a:r>
              <a:rPr lang="en-US" dirty="0" smtClean="0"/>
              <a:t>date: </a:t>
            </a:r>
            <a:r>
              <a:rPr lang="en-US" b="1" dirty="0"/>
              <a:t>8 </a:t>
            </a:r>
            <a:r>
              <a:rPr lang="en-US" b="1" dirty="0" smtClean="0"/>
              <a:t>August</a:t>
            </a:r>
            <a:endParaRPr lang="en-US" b="1" dirty="0" smtClean="0"/>
          </a:p>
          <a:p>
            <a:pPr lvl="1"/>
            <a:r>
              <a:rPr lang="en-US" dirty="0" smtClean="0"/>
              <a:t>re-exam: </a:t>
            </a:r>
            <a:r>
              <a:rPr lang="en-US" b="1" dirty="0" smtClean="0"/>
              <a:t>16 September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6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Credit and grade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45514" y="2756049"/>
            <a:ext cx="1369286" cy="1600209"/>
            <a:chOff x="2745514" y="2756049"/>
            <a:chExt cx="1369286" cy="1600209"/>
          </a:xfrm>
        </p:grpSpPr>
        <p:sp>
          <p:nvSpPr>
            <p:cNvPr id="23" name="Rectangle 22"/>
            <p:cNvSpPr/>
            <p:nvPr/>
          </p:nvSpPr>
          <p:spPr>
            <a:xfrm>
              <a:off x="2895600" y="3518058"/>
              <a:ext cx="381000" cy="8382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45514" y="2756049"/>
              <a:ext cx="1369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Midterm</a:t>
              </a:r>
              <a:br>
                <a:rPr lang="en-US" b="1" dirty="0" smtClean="0">
                  <a:solidFill>
                    <a:srgbClr val="7030A0"/>
                  </a:solidFill>
                </a:rPr>
              </a:br>
              <a:r>
                <a:rPr lang="en-US" b="1" dirty="0" smtClean="0">
                  <a:solidFill>
                    <a:srgbClr val="7030A0"/>
                  </a:solidFill>
                </a:rPr>
                <a:t>(10% bonus)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25" name="Left Brace 24"/>
            <p:cNvSpPr/>
            <p:nvPr/>
          </p:nvSpPr>
          <p:spPr>
            <a:xfrm rot="5400000">
              <a:off x="3008357" y="3243225"/>
              <a:ext cx="152400" cy="377914"/>
            </a:xfrm>
            <a:prstGeom prst="leftBrac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62316" y="4621768"/>
            <a:ext cx="614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Adding up everything, you need </a:t>
            </a:r>
            <a:r>
              <a:rPr lang="en-US" b="1" dirty="0" smtClean="0"/>
              <a:t>49.01% </a:t>
            </a:r>
            <a:r>
              <a:rPr lang="en-US" b="1" dirty="0" smtClean="0"/>
              <a:t>to pass and get credit,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438400" y="5002768"/>
            <a:ext cx="493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 </a:t>
            </a:r>
            <a:r>
              <a:rPr lang="en-US" b="1" dirty="0" smtClean="0"/>
              <a:t>you need at least </a:t>
            </a:r>
            <a:r>
              <a:rPr lang="en-US" b="1" dirty="0" smtClean="0"/>
              <a:t>94.01% </a:t>
            </a:r>
            <a:r>
              <a:rPr lang="en-US" b="1" dirty="0" smtClean="0"/>
              <a:t>to get highest grade</a:t>
            </a:r>
            <a:endParaRPr lang="en-US" b="1" dirty="0"/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4648200" y="914664"/>
            <a:ext cx="4399348" cy="1809254"/>
          </a:xfrm>
          <a:prstGeom prst="rect">
            <a:avLst/>
          </a:prstGeom>
        </p:spPr>
        <p:txBody>
          <a:bodyPr/>
          <a:lstStyle>
            <a:lvl1pPr marL="285739" indent="-285739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defTabSz="7619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You can get </a:t>
            </a:r>
            <a:r>
              <a:rPr lang="en-US" b="1" dirty="0" smtClean="0"/>
              <a:t>credit if you study</a:t>
            </a:r>
          </a:p>
          <a:p>
            <a:r>
              <a:rPr lang="en-US" sz="2000" dirty="0"/>
              <a:t>IT Security MSc</a:t>
            </a:r>
            <a:endParaRPr lang="en-US" sz="1666" dirty="0"/>
          </a:p>
          <a:p>
            <a:r>
              <a:rPr lang="en-US" sz="2000" dirty="0" smtClean="0"/>
              <a:t>Computer </a:t>
            </a:r>
            <a:r>
              <a:rPr lang="en-US" sz="2000" dirty="0" smtClean="0"/>
              <a:t>Science </a:t>
            </a:r>
            <a:r>
              <a:rPr lang="en-US" sz="2000" dirty="0" smtClean="0"/>
              <a:t>MSc</a:t>
            </a:r>
            <a:endParaRPr lang="en-US" sz="2000" dirty="0" smtClean="0"/>
          </a:p>
          <a:p>
            <a:r>
              <a:rPr lang="en-US" sz="2000" dirty="0" smtClean="0"/>
              <a:t>Mathematics MSc</a:t>
            </a:r>
          </a:p>
          <a:p>
            <a:r>
              <a:rPr lang="en-US" sz="2000" dirty="0"/>
              <a:t>BSc only as </a:t>
            </a:r>
            <a:r>
              <a:rPr lang="en-US" sz="2000" dirty="0" smtClean="0"/>
              <a:t>free elective / </a:t>
            </a:r>
            <a:endParaRPr lang="en-US" sz="20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460342" y="2753216"/>
            <a:ext cx="1438344" cy="1600209"/>
            <a:chOff x="1460342" y="2753216"/>
            <a:chExt cx="1438344" cy="1600209"/>
          </a:xfrm>
        </p:grpSpPr>
        <p:sp>
          <p:nvSpPr>
            <p:cNvPr id="13" name="Rectangle 12"/>
            <p:cNvSpPr/>
            <p:nvPr/>
          </p:nvSpPr>
          <p:spPr>
            <a:xfrm>
              <a:off x="2136686" y="3515225"/>
              <a:ext cx="3810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17686" y="3515225"/>
              <a:ext cx="3810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2431806" y="3051123"/>
              <a:ext cx="152246" cy="775342"/>
            </a:xfrm>
            <a:prstGeom prst="leftBrace">
              <a:avLst>
                <a:gd name="adj1" fmla="val 131534"/>
                <a:gd name="adj2" fmla="val 5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60342" y="2753216"/>
              <a:ext cx="1369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Exercises</a:t>
              </a:r>
              <a:br>
                <a:rPr lang="en-US" b="1" dirty="0" smtClean="0">
                  <a:solidFill>
                    <a:srgbClr val="C00000"/>
                  </a:solidFill>
                </a:rPr>
              </a:br>
              <a:r>
                <a:rPr lang="en-US" b="1" dirty="0" smtClean="0">
                  <a:solidFill>
                    <a:srgbClr val="C00000"/>
                  </a:solidFill>
                </a:rPr>
                <a:t>(20% bonus)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83233" y="3069231"/>
            <a:ext cx="3811694" cy="1284040"/>
            <a:chOff x="3283233" y="3069231"/>
            <a:chExt cx="3811694" cy="1284040"/>
          </a:xfrm>
        </p:grpSpPr>
        <p:sp>
          <p:nvSpPr>
            <p:cNvPr id="7" name="Rectangle 6"/>
            <p:cNvSpPr/>
            <p:nvPr/>
          </p:nvSpPr>
          <p:spPr>
            <a:xfrm>
              <a:off x="3660686" y="3515071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41686" y="3515071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22686" y="3514917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03686" y="3514917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3143" y="3514917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3514917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7442" y="3069231"/>
              <a:ext cx="1924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Final exam (100%)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5112108" y="1533796"/>
              <a:ext cx="152400" cy="3810150"/>
            </a:xfrm>
            <a:prstGeom prst="leftBrace">
              <a:avLst>
                <a:gd name="adj1" fmla="val 62178"/>
                <a:gd name="adj2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83233" y="3514763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47147" y="3514763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30537" y="3514763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13927" y="3514763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H="1">
            <a:off x="2590800" y="1218010"/>
            <a:ext cx="2022387" cy="16220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4" idx="0"/>
          </p:cNvCxnSpPr>
          <p:nvPr/>
        </p:nvCxnSpPr>
        <p:spPr>
          <a:xfrm flipH="1">
            <a:off x="3430157" y="1399105"/>
            <a:ext cx="1141843" cy="1356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419600" y="1540184"/>
            <a:ext cx="152400" cy="1568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4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Foundations of ...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419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Programming Languages</a:t>
            </a:r>
          </a:p>
          <a:p>
            <a:pPr lvl="1"/>
            <a:r>
              <a:rPr lang="en-US" sz="2000" dirty="0" smtClean="0"/>
              <a:t>formalize simple </a:t>
            </a:r>
            <a:r>
              <a:rPr lang="en-US" sz="2000" dirty="0"/>
              <a:t>imperative and functional </a:t>
            </a:r>
            <a:r>
              <a:rPr lang="en-US" sz="2000" dirty="0" smtClean="0"/>
              <a:t>languages in Coq</a:t>
            </a:r>
            <a:endParaRPr lang="en-US" sz="2000" dirty="0"/>
          </a:p>
          <a:p>
            <a:pPr lvl="1"/>
            <a:r>
              <a:rPr lang="en-US" sz="2000" dirty="0" smtClean="0"/>
              <a:t>type systems, program transformations, simple compilers</a:t>
            </a:r>
          </a:p>
          <a:p>
            <a:pPr lvl="1"/>
            <a:r>
              <a:rPr lang="en-US" sz="2000" dirty="0" smtClean="0"/>
              <a:t>semantics, metatheory (e.g. type safety of the language)</a:t>
            </a:r>
          </a:p>
          <a:p>
            <a:r>
              <a:rPr lang="en-US" sz="2400" b="1" dirty="0" smtClean="0"/>
              <a:t>Verification</a:t>
            </a:r>
          </a:p>
          <a:p>
            <a:pPr lvl="1"/>
            <a:r>
              <a:rPr lang="en-US" sz="2066" dirty="0" smtClean="0"/>
              <a:t>Hoare Logic: verify imperative programs</a:t>
            </a:r>
          </a:p>
          <a:p>
            <a:pPr lvl="1"/>
            <a:r>
              <a:rPr lang="en-US" sz="2066" dirty="0" smtClean="0"/>
              <a:t>Relational </a:t>
            </a:r>
            <a:r>
              <a:rPr lang="en-US" sz="2066" dirty="0"/>
              <a:t>Hoare </a:t>
            </a:r>
            <a:r>
              <a:rPr lang="en-US" sz="2066" dirty="0" smtClean="0"/>
              <a:t>Logic: program equivalence and security</a:t>
            </a:r>
          </a:p>
          <a:p>
            <a:r>
              <a:rPr lang="en-US" sz="2400" b="1" dirty="0" smtClean="0"/>
              <a:t>Security</a:t>
            </a:r>
          </a:p>
          <a:p>
            <a:pPr lvl="1"/>
            <a:r>
              <a:rPr lang="en-US" sz="2066" dirty="0"/>
              <a:t>Information flow control: preventing direct + indirect </a:t>
            </a:r>
            <a:r>
              <a:rPr lang="en-US" sz="2066" dirty="0" smtClean="0"/>
              <a:t>leaks</a:t>
            </a:r>
          </a:p>
          <a:p>
            <a:pPr lvl="1"/>
            <a:r>
              <a:rPr lang="en-US" sz="2100" dirty="0" smtClean="0"/>
              <a:t>Preventing timing side channels for crypto code:</a:t>
            </a:r>
            <a:br>
              <a:rPr lang="en-US" sz="2100" dirty="0" smtClean="0"/>
            </a:br>
            <a:r>
              <a:rPr lang="en-US" sz="2100" dirty="0" smtClean="0"/>
              <a:t>cryptographic constant time, speculative constant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93" y="1025652"/>
            <a:ext cx="1298707" cy="1298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22" y="2421711"/>
            <a:ext cx="1423378" cy="1578789"/>
          </a:xfrm>
          <a:prstGeom prst="rect">
            <a:avLst/>
          </a:prstGeom>
        </p:spPr>
      </p:pic>
      <p:pic>
        <p:nvPicPr>
          <p:cNvPr id="9" name="Picture 8" descr="micro-polici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0370" y="4227070"/>
            <a:ext cx="992630" cy="9926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50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219464"/>
            <a:ext cx="4038600" cy="3771636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CompCert C compiler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2000" dirty="0"/>
              <a:t>verified in Coq to compile </a:t>
            </a:r>
            <a:r>
              <a:rPr lang="en-US" sz="2000" u="sng" dirty="0" smtClean="0"/>
              <a:t>correctly</a:t>
            </a:r>
            <a:endParaRPr lang="en-US" dirty="0" smtClean="0"/>
          </a:p>
          <a:p>
            <a:pPr marL="0" indent="-182880"/>
            <a:r>
              <a:rPr lang="en-US" sz="2000" dirty="0" smtClean="0"/>
              <a:t>each </a:t>
            </a:r>
            <a:r>
              <a:rPr lang="en-US" sz="2000" dirty="0"/>
              <a:t>language given a </a:t>
            </a:r>
            <a:r>
              <a:rPr lang="en-US" sz="2000" dirty="0" smtClean="0"/>
              <a:t>semantics</a:t>
            </a:r>
          </a:p>
          <a:p>
            <a:pPr marL="0" indent="-182880"/>
            <a:r>
              <a:rPr lang="en-US" sz="2000" dirty="0" smtClean="0"/>
              <a:t>transformations </a:t>
            </a:r>
            <a:r>
              <a:rPr lang="en-US" sz="2000" dirty="0"/>
              <a:t>and </a:t>
            </a:r>
            <a:r>
              <a:rPr lang="en-US" sz="2000" dirty="0" smtClean="0"/>
              <a:t>optimizations</a:t>
            </a:r>
          </a:p>
          <a:p>
            <a:pPr marL="457200" lvl="1"/>
            <a:r>
              <a:rPr lang="en-US" sz="1667" dirty="0" smtClean="0"/>
              <a:t>implemented </a:t>
            </a:r>
            <a:r>
              <a:rPr lang="en-US" sz="1667" dirty="0"/>
              <a:t>as pure </a:t>
            </a:r>
            <a:r>
              <a:rPr lang="en-US" sz="1667" dirty="0" smtClean="0"/>
              <a:t>functions</a:t>
            </a:r>
          </a:p>
          <a:p>
            <a:pPr marL="457200" lvl="1"/>
            <a:r>
              <a:rPr lang="en-US" sz="1667" dirty="0" smtClean="0"/>
              <a:t>proved </a:t>
            </a:r>
            <a:r>
              <a:rPr lang="en-US" sz="1667" dirty="0"/>
              <a:t>to preserve </a:t>
            </a:r>
            <a:r>
              <a:rPr lang="en-US" sz="1667" dirty="0" smtClean="0"/>
              <a:t>semantics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C</a:t>
            </a:r>
            <a:r>
              <a:rPr lang="ro-RO" sz="1800" dirty="0" smtClean="0"/>
              <a:t>ătălin</a:t>
            </a:r>
            <a:r>
              <a:rPr lang="en-US" sz="1800" dirty="0" smtClean="0"/>
              <a:t>'s group building </a:t>
            </a:r>
            <a:r>
              <a:rPr lang="en-US" sz="1800" u="sng" dirty="0" smtClean="0"/>
              <a:t>secure compilers</a:t>
            </a:r>
          </a:p>
          <a:p>
            <a:pPr marL="457200" lvl="1"/>
            <a:r>
              <a:rPr lang="en-US" sz="1600" dirty="0" smtClean="0"/>
              <a:t>including a secure variant of </a:t>
            </a:r>
            <a:r>
              <a:rPr lang="en-US" sz="1600" dirty="0" err="1" smtClean="0"/>
              <a:t>CompCert</a:t>
            </a:r>
            <a:endParaRPr lang="en-US" sz="1600" dirty="0" smtClean="0"/>
          </a:p>
          <a:p>
            <a:pPr marL="457200" lvl="1"/>
            <a:r>
              <a:rPr lang="en-US" sz="1600" dirty="0" smtClean="0"/>
              <a:t>inaugural lecture on April 30, at 4pm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8"/>
          <a:stretch/>
        </p:blipFill>
        <p:spPr>
          <a:xfrm>
            <a:off x="4764814" y="1208491"/>
            <a:ext cx="4150586" cy="4239809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0" y="38100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61970" rtl="0" eaLnBrk="1" latinLnBrk="0" hangingPunct="1">
              <a:spcBef>
                <a:spcPct val="0"/>
              </a:spcBef>
              <a:buNone/>
              <a:defRPr sz="3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Why formalize programming </a:t>
            </a:r>
            <a:r>
              <a:rPr lang="en-US" sz="4000" b="1" dirty="0"/>
              <a:t>l</a:t>
            </a:r>
            <a:r>
              <a:rPr lang="en-US" sz="4000" b="1" dirty="0" smtClean="0"/>
              <a:t>anguages?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6370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91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 err="1" smtClean="0"/>
              <a:t>CompCert</a:t>
            </a:r>
            <a:r>
              <a:rPr lang="en-US" sz="2400" b="1" dirty="0" smtClean="0"/>
              <a:t> compiler is a </a:t>
            </a:r>
            <a:r>
              <a:rPr lang="en-US" sz="2400" b="1" u="sng" dirty="0" smtClean="0">
                <a:solidFill>
                  <a:srgbClr val="C00000"/>
                </a:solidFill>
              </a:rPr>
              <a:t>purely functional program in Coq</a:t>
            </a:r>
          </a:p>
          <a:p>
            <a:pPr lvl="1"/>
            <a:r>
              <a:rPr lang="en-US" sz="1800" dirty="0" smtClean="0"/>
              <a:t>verification of purely functional programs often much easier</a:t>
            </a:r>
          </a:p>
          <a:p>
            <a:pPr lvl="1"/>
            <a:r>
              <a:rPr lang="en-US" sz="1800" dirty="0" smtClean="0"/>
              <a:t>yet some programs are hard to implement efficiently in</a:t>
            </a:r>
            <a:br>
              <a:rPr lang="en-US" sz="1800" dirty="0" smtClean="0"/>
            </a:br>
            <a:r>
              <a:rPr lang="en-US" sz="1800" dirty="0" smtClean="0"/>
              <a:t>functional languages (e.g. crypto, operating systems)</a:t>
            </a:r>
          </a:p>
          <a:p>
            <a:r>
              <a:rPr lang="en-US" sz="2400" b="1" dirty="0" smtClean="0"/>
              <a:t>Verifying </a:t>
            </a:r>
            <a:r>
              <a:rPr lang="en-US" sz="2400" b="1" u="sng" dirty="0">
                <a:solidFill>
                  <a:schemeClr val="tx2"/>
                </a:solidFill>
              </a:rPr>
              <a:t>imperative </a:t>
            </a:r>
            <a:r>
              <a:rPr lang="en-US" sz="2400" b="1" u="sng" dirty="0" smtClean="0">
                <a:solidFill>
                  <a:schemeClr val="tx2"/>
                </a:solidFill>
              </a:rPr>
              <a:t>programs</a:t>
            </a:r>
          </a:p>
          <a:p>
            <a:pPr lvl="1"/>
            <a:r>
              <a:rPr lang="en-US" sz="1800" dirty="0"/>
              <a:t>proving </a:t>
            </a:r>
            <a:r>
              <a:rPr lang="en-US" sz="1800" dirty="0" smtClean="0"/>
              <a:t>formally (in Coq) that an </a:t>
            </a:r>
            <a:r>
              <a:rPr lang="en-US" sz="1800" b="1" u="sng" dirty="0" smtClean="0">
                <a:solidFill>
                  <a:schemeClr val="tx2"/>
                </a:solidFill>
              </a:rPr>
              <a:t>imperative program</a:t>
            </a:r>
            <a:r>
              <a:rPr lang="en-US" sz="1800" b="1" dirty="0" smtClean="0">
                <a:solidFill>
                  <a:schemeClr val="tx2"/>
                </a:solidFill>
              </a:rPr>
              <a:t/>
            </a:r>
            <a:br>
              <a:rPr lang="en-US" sz="1800" b="1" dirty="0" smtClean="0">
                <a:solidFill>
                  <a:schemeClr val="tx2"/>
                </a:solidFill>
              </a:rPr>
            </a:br>
            <a:r>
              <a:rPr lang="en-US" sz="1800" dirty="0" smtClean="0"/>
              <a:t>satisfies </a:t>
            </a:r>
            <a:r>
              <a:rPr lang="en-US" sz="1800" dirty="0"/>
              <a:t>a </a:t>
            </a:r>
            <a:r>
              <a:rPr lang="en-US" sz="1800" b="1" u="sng" dirty="0" smtClean="0">
                <a:solidFill>
                  <a:srgbClr val="C00000"/>
                </a:solidFill>
              </a:rPr>
              <a:t>functional/logical </a:t>
            </a:r>
            <a:r>
              <a:rPr lang="en-US" sz="1800" b="1" u="sng" dirty="0" smtClean="0">
                <a:solidFill>
                  <a:srgbClr val="C00000"/>
                </a:solidFill>
              </a:rPr>
              <a:t>specification</a:t>
            </a:r>
          </a:p>
          <a:p>
            <a:pPr lvl="1"/>
            <a:r>
              <a:rPr lang="en-US" sz="1800" b="1" dirty="0" smtClean="0">
                <a:solidFill>
                  <a:srgbClr val="C00000"/>
                </a:solidFill>
              </a:rPr>
              <a:t>Hoare Logic specifications, in terms of </a:t>
            </a:r>
            <a:r>
              <a:rPr lang="en-US" sz="1800" b="1" u="sng" dirty="0" smtClean="0">
                <a:solidFill>
                  <a:srgbClr val="C00000"/>
                </a:solidFill>
              </a:rPr>
              <a:t>pre- and post-conditions </a:t>
            </a:r>
            <a:r>
              <a:rPr lang="en-US" sz="1800" dirty="0" smtClean="0">
                <a:solidFill>
                  <a:srgbClr val="C00000"/>
                </a:solidFill>
              </a:rPr>
              <a:t>:</a:t>
            </a:r>
            <a:endParaRPr lang="en-US" sz="1800" dirty="0"/>
          </a:p>
          <a:p>
            <a:pPr lvl="2"/>
            <a:r>
              <a:rPr lang="en-US" sz="1600" dirty="0" smtClean="0"/>
              <a:t>if the </a:t>
            </a:r>
            <a:r>
              <a:rPr lang="en-US" sz="1600" b="1" u="sng" dirty="0" smtClean="0">
                <a:solidFill>
                  <a:srgbClr val="C00000"/>
                </a:solidFill>
              </a:rPr>
              <a:t>pre-condition</a:t>
            </a:r>
            <a:r>
              <a:rPr lang="en-US" sz="1600" dirty="0" smtClean="0"/>
              <a:t> holds for the initial state, then running the</a:t>
            </a:r>
            <a:br>
              <a:rPr lang="en-US" sz="1600" dirty="0" smtClean="0"/>
            </a:br>
            <a:r>
              <a:rPr lang="en-US" sz="1600" dirty="0" smtClean="0"/>
              <a:t>program will produce a final state satisfying the </a:t>
            </a:r>
            <a:r>
              <a:rPr lang="en-US" sz="1600" b="1" u="sng" dirty="0" smtClean="0">
                <a:solidFill>
                  <a:srgbClr val="C00000"/>
                </a:solidFill>
              </a:rPr>
              <a:t>post-condition</a:t>
            </a:r>
          </a:p>
          <a:p>
            <a:pPr lvl="1"/>
            <a:r>
              <a:rPr lang="en-US" sz="1800" b="1" u="sng" dirty="0" smtClean="0">
                <a:solidFill>
                  <a:srgbClr val="C00000"/>
                </a:solidFill>
              </a:rPr>
              <a:t>Relational</a:t>
            </a:r>
            <a:r>
              <a:rPr lang="en-US" sz="1800" b="1" dirty="0" smtClean="0">
                <a:solidFill>
                  <a:srgbClr val="C00000"/>
                </a:solidFill>
              </a:rPr>
              <a:t> Hoare Logic specifications:</a:t>
            </a:r>
            <a:endParaRPr lang="en-US" sz="1800" dirty="0"/>
          </a:p>
          <a:p>
            <a:pPr lvl="2"/>
            <a:r>
              <a:rPr lang="en-US" sz="1600" dirty="0"/>
              <a:t>relating </a:t>
            </a:r>
            <a:r>
              <a:rPr lang="en-US" sz="1600" dirty="0" smtClean="0"/>
              <a:t>2+ executions: </a:t>
            </a:r>
            <a:r>
              <a:rPr lang="en-US" sz="1600" u="sng" dirty="0" smtClean="0"/>
              <a:t>information flow properties</a:t>
            </a:r>
            <a:r>
              <a:rPr lang="en-US" sz="1600" dirty="0" smtClean="0"/>
              <a:t> (more </a:t>
            </a:r>
            <a:r>
              <a:rPr lang="en-US" sz="1600" dirty="0" smtClean="0"/>
              <a:t>on next slide)</a:t>
            </a:r>
            <a:endParaRPr lang="en-US" sz="1600" dirty="0" smtClean="0"/>
          </a:p>
          <a:p>
            <a:pPr lvl="2"/>
            <a:r>
              <a:rPr lang="en-US" sz="1600" dirty="0"/>
              <a:t>relating </a:t>
            </a:r>
            <a:r>
              <a:rPr lang="en-US" sz="1600" dirty="0" smtClean="0"/>
              <a:t>2+ programs: </a:t>
            </a:r>
            <a:r>
              <a:rPr lang="en-US" sz="1600" u="sng" dirty="0" smtClean="0"/>
              <a:t>program equivalence</a:t>
            </a:r>
            <a:r>
              <a:rPr lang="en-US" sz="1600" dirty="0" smtClean="0"/>
              <a:t> (compiler optimizations)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762500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{rel_pre} c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~ c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{rel_post}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239000" y="2400300"/>
            <a:ext cx="1961580" cy="1600200"/>
            <a:chOff x="7239000" y="2400300"/>
            <a:chExt cx="1961580" cy="1600200"/>
          </a:xfrm>
        </p:grpSpPr>
        <p:sp>
          <p:nvSpPr>
            <p:cNvPr id="9" name="TextBox 8"/>
            <p:cNvSpPr txBox="1"/>
            <p:nvPr/>
          </p:nvSpPr>
          <p:spPr>
            <a:xfrm>
              <a:off x="7242993" y="3126052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{pre} c {post}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7239000" y="2400300"/>
              <a:ext cx="1824807" cy="649023"/>
            </a:xfrm>
            <a:prstGeom prst="wedgeRoundRectCallout">
              <a:avLst>
                <a:gd name="adj1" fmla="val 23572"/>
                <a:gd name="adj2" fmla="val 76896"/>
                <a:gd name="adj3" fmla="val 1666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predicates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on states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7242992" y="2400300"/>
              <a:ext cx="1824807" cy="649023"/>
            </a:xfrm>
            <a:prstGeom prst="wedgeRoundRectCallout">
              <a:avLst>
                <a:gd name="adj1" fmla="val -22072"/>
                <a:gd name="adj2" fmla="val 74106"/>
                <a:gd name="adj3" fmla="val 1666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predicates</a:t>
              </a:r>
              <a:br>
                <a:rPr lang="en-US" b="1" dirty="0" smtClean="0">
                  <a:solidFill>
                    <a:srgbClr val="C00000"/>
                  </a:solidFill>
                </a:rPr>
              </a:br>
              <a:r>
                <a:rPr lang="en-US" b="1" dirty="0" smtClean="0">
                  <a:solidFill>
                    <a:srgbClr val="C00000"/>
                  </a:solidFill>
                </a:rPr>
                <a:t>on states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7848600" y="3580077"/>
              <a:ext cx="1066799" cy="420423"/>
            </a:xfrm>
            <a:prstGeom prst="wedgeRoundRectCallout">
              <a:avLst>
                <a:gd name="adj1" fmla="val -21648"/>
                <a:gd name="adj2" fmla="val -75557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program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Rounded Rectangular Callout 14"/>
          <p:cNvSpPr/>
          <p:nvPr/>
        </p:nvSpPr>
        <p:spPr>
          <a:xfrm>
            <a:off x="5638801" y="4686300"/>
            <a:ext cx="1981199" cy="381000"/>
          </a:xfrm>
          <a:prstGeom prst="wedgeRoundRectCallout">
            <a:avLst>
              <a:gd name="adj1" fmla="val -54648"/>
              <a:gd name="adj2" fmla="val 2139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relations on states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9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Secure information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864"/>
            <a:ext cx="8382000" cy="37716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What does it mean that a program doesn't leak secrets?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Noninterference</a:t>
            </a:r>
            <a:r>
              <a:rPr lang="en-US" sz="2000" dirty="0" smtClean="0"/>
              <a:t> </a:t>
            </a:r>
            <a:r>
              <a:rPr lang="en-US" sz="2000" dirty="0" smtClean="0"/>
              <a:t>for simple imperative programs: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secrets don't flow from secret variables to public </a:t>
            </a:r>
            <a:r>
              <a:rPr lang="en-US" sz="1800" dirty="0" smtClean="0"/>
              <a:t>variables (assumed observable)</a:t>
            </a:r>
            <a:endParaRPr lang="en-US" sz="1800" dirty="0" smtClean="0"/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 lvl="1">
              <a:lnSpc>
                <a:spcPct val="110000"/>
              </a:lnSpc>
            </a:pPr>
            <a:endParaRPr lang="en-US" sz="1800" dirty="0" smtClean="0"/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 lvl="1">
              <a:lnSpc>
                <a:spcPct val="110000"/>
              </a:lnSpc>
            </a:pPr>
            <a:endParaRPr lang="en-US" sz="1800" dirty="0" smtClean="0"/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Formally: executing </a:t>
            </a:r>
            <a:r>
              <a:rPr lang="en-US" sz="1800" dirty="0" smtClean="0"/>
              <a:t>the program </a:t>
            </a:r>
            <a:r>
              <a:rPr lang="en-US" sz="1800" u="sng" dirty="0" smtClean="0"/>
              <a:t>twice</a:t>
            </a:r>
            <a:r>
              <a:rPr lang="en-US" sz="1800" dirty="0" smtClean="0"/>
              <a:t> with different initial values for the secret variables produces two final states whose public variables are still equal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Can be </a:t>
            </a:r>
            <a:r>
              <a:rPr lang="en-US" sz="2000" b="1" dirty="0" smtClean="0">
                <a:solidFill>
                  <a:schemeClr val="tx2"/>
                </a:solidFill>
              </a:rPr>
              <a:t>e.g. enforced </a:t>
            </a:r>
            <a:r>
              <a:rPr lang="en-US" sz="2000" b="1" u="sng" dirty="0" smtClean="0">
                <a:solidFill>
                  <a:schemeClr val="tx2"/>
                </a:solidFill>
              </a:rPr>
              <a:t>statically</a:t>
            </a:r>
            <a:r>
              <a:rPr lang="en-US" sz="2000" b="1" dirty="0" smtClean="0">
                <a:solidFill>
                  <a:schemeClr val="tx2"/>
                </a:solidFill>
              </a:rPr>
              <a:t> by </a:t>
            </a:r>
            <a:r>
              <a:rPr lang="en-US" sz="2000" b="1" u="sng" dirty="0" smtClean="0">
                <a:solidFill>
                  <a:schemeClr val="tx2"/>
                </a:solidFill>
              </a:rPr>
              <a:t>simple type system</a:t>
            </a:r>
            <a:r>
              <a:rPr lang="en-US" sz="2000" b="1" dirty="0" smtClean="0">
                <a:solidFill>
                  <a:schemeClr val="tx2"/>
                </a:solidFill>
              </a:rPr>
              <a:t> (more today)</a:t>
            </a:r>
            <a:endParaRPr lang="en-US" sz="1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414954" y="2247900"/>
            <a:ext cx="1995246" cy="1909568"/>
            <a:chOff x="7162800" y="222020"/>
            <a:chExt cx="1995246" cy="1909568"/>
          </a:xfrm>
        </p:grpSpPr>
        <p:sp>
          <p:nvSpPr>
            <p:cNvPr id="5" name="TextBox 4"/>
            <p:cNvSpPr txBox="1"/>
            <p:nvPr/>
          </p:nvSpPr>
          <p:spPr>
            <a:xfrm>
              <a:off x="7162800" y="457200"/>
              <a:ext cx="627095" cy="437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/>
                <a:t>public</a:t>
              </a:r>
              <a:br>
                <a:rPr lang="en-US" sz="1400" dirty="0" smtClean="0"/>
              </a:br>
              <a:r>
                <a:rPr lang="en-US" sz="1400" dirty="0" smtClean="0"/>
                <a:t>vars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92610" y="457199"/>
              <a:ext cx="630173" cy="441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/>
                <a:t>secret</a:t>
              </a:r>
              <a:br>
                <a:rPr lang="en-US" sz="1400" dirty="0" smtClean="0"/>
              </a:br>
              <a:r>
                <a:rPr lang="en-US" sz="1400" dirty="0" smtClean="0"/>
                <a:t>vars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74591" y="1501762"/>
              <a:ext cx="627095" cy="437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/>
                <a:t>public</a:t>
              </a:r>
              <a:br>
                <a:rPr lang="en-US" sz="1400" dirty="0" smtClean="0"/>
              </a:br>
              <a:r>
                <a:rPr lang="en-US" sz="1400" dirty="0" smtClean="0"/>
                <a:t>vars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04401" y="1501761"/>
              <a:ext cx="630173" cy="441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/>
                <a:t>secret</a:t>
              </a:r>
              <a:br>
                <a:rPr lang="en-US" sz="1400" dirty="0" smtClean="0"/>
              </a:br>
              <a:r>
                <a:rPr lang="en-US" sz="1400" dirty="0" smtClean="0"/>
                <a:t>vars</a:t>
              </a:r>
              <a:endParaRPr lang="en-US" sz="1400" dirty="0"/>
            </a:p>
          </p:txBody>
        </p:sp>
        <p:cxnSp>
          <p:nvCxnSpPr>
            <p:cNvPr id="14" name="Straight Arrow Connector 13"/>
            <p:cNvCxnSpPr>
              <a:stCxn id="5" idx="2"/>
              <a:endCxn id="12" idx="0"/>
            </p:cNvCxnSpPr>
            <p:nvPr/>
          </p:nvCxnSpPr>
          <p:spPr>
            <a:xfrm>
              <a:off x="7476348" y="894243"/>
              <a:ext cx="11791" cy="60751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2"/>
              <a:endCxn id="13" idx="0"/>
            </p:cNvCxnSpPr>
            <p:nvPr/>
          </p:nvCxnSpPr>
          <p:spPr>
            <a:xfrm>
              <a:off x="8407697" y="898538"/>
              <a:ext cx="11791" cy="6032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631791" y="848213"/>
              <a:ext cx="609600" cy="67578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451642" y="222020"/>
              <a:ext cx="1018677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 smtClean="0"/>
                <a:t>initial state</a:t>
              </a:r>
              <a:endParaRPr lang="en-US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3572" y="1862604"/>
              <a:ext cx="922497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 smtClean="0"/>
                <a:t>final state</a:t>
              </a:r>
              <a:endParaRPr lang="en-US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82000" y="948204"/>
              <a:ext cx="776046" cy="441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 smtClean="0">
                  <a:solidFill>
                    <a:schemeClr val="accent1"/>
                  </a:solidFill>
                </a:rPr>
                <a:t>allowed</a:t>
              </a:r>
              <a:br>
                <a:rPr lang="en-US" sz="1400" b="1" dirty="0" smtClean="0">
                  <a:solidFill>
                    <a:schemeClr val="accent1"/>
                  </a:solidFill>
                </a:rPr>
              </a:br>
              <a:r>
                <a:rPr lang="en-US" sz="1400" b="1" dirty="0" smtClean="0">
                  <a:solidFill>
                    <a:schemeClr val="accent1"/>
                  </a:solidFill>
                </a:rPr>
                <a:t>flows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2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 smtClean="0"/>
              <a:t>More realistic leakage models for information flow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52500"/>
            <a:ext cx="8610600" cy="42672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Cryptographic 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dirty="0" smtClean="0">
                <a:solidFill>
                  <a:srgbClr val="C00000"/>
                </a:solidFill>
              </a:rPr>
              <a:t>onstant time</a:t>
            </a:r>
            <a:r>
              <a:rPr lang="en-US" sz="2400" dirty="0" smtClean="0"/>
              <a:t> (i.e. secret independent timing)</a:t>
            </a:r>
          </a:p>
          <a:p>
            <a:pPr lvl="1">
              <a:lnSpc>
                <a:spcPct val="120000"/>
              </a:lnSpc>
            </a:pPr>
            <a:r>
              <a:rPr lang="en-US" sz="1800" b="1" dirty="0" smtClean="0"/>
              <a:t>widely-used programming discipline for writing cryptographic code</a:t>
            </a:r>
            <a:br>
              <a:rPr lang="en-US" sz="1800" b="1" dirty="0" smtClean="0"/>
            </a:br>
            <a:r>
              <a:rPr lang="en-US" sz="1800" dirty="0" smtClean="0"/>
              <a:t>without leaking secrets via obvious cache side channels: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no secret-dependent branches and no secret-dependent memory accesses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the obtained guarantees formalized as a </a:t>
            </a:r>
            <a:r>
              <a:rPr lang="en-US" sz="1800" b="1" u="sng" dirty="0">
                <a:solidFill>
                  <a:srgbClr val="C00000"/>
                </a:solidFill>
              </a:rPr>
              <a:t>variant of noninterference</a:t>
            </a:r>
            <a:endParaRPr lang="en-US" sz="1800" dirty="0" smtClean="0"/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can </a:t>
            </a:r>
            <a:r>
              <a:rPr lang="en-US" sz="1800" dirty="0" smtClean="0"/>
              <a:t>also be </a:t>
            </a:r>
            <a:r>
              <a:rPr lang="en-US" sz="1800" dirty="0" smtClean="0"/>
              <a:t>checked by a </a:t>
            </a:r>
            <a:r>
              <a:rPr lang="en-US" sz="1800" b="1" u="sng" dirty="0" smtClean="0">
                <a:solidFill>
                  <a:schemeClr val="tx2"/>
                </a:solidFill>
              </a:rPr>
              <a:t>simple type system</a:t>
            </a:r>
            <a:endParaRPr lang="en-US" sz="1800" b="1" u="sng" dirty="0" smtClean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b="1" u="sng" dirty="0" smtClean="0">
                <a:solidFill>
                  <a:srgbClr val="C00000"/>
                </a:solidFill>
              </a:rPr>
              <a:t>Speculative</a:t>
            </a:r>
            <a:r>
              <a:rPr lang="en-US" sz="2400" b="1" dirty="0" smtClean="0">
                <a:solidFill>
                  <a:srgbClr val="C00000"/>
                </a:solidFill>
              </a:rPr>
              <a:t> constant time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MPI-SP folks,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including Jana and Cătălin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Spectre: constant time code can still leak because of speculative execution</a:t>
            </a:r>
          </a:p>
          <a:p>
            <a:pPr lvl="1">
              <a:lnSpc>
                <a:spcPct val="130000"/>
              </a:lnSpc>
            </a:pPr>
            <a:r>
              <a:rPr lang="en-US" sz="1800" b="1" u="sng" dirty="0" smtClean="0">
                <a:solidFill>
                  <a:srgbClr val="C00000"/>
                </a:solidFill>
              </a:rPr>
              <a:t>Stronger noninterference variant</a:t>
            </a:r>
            <a:r>
              <a:rPr lang="en-US" sz="1800" dirty="0" smtClean="0"/>
              <a:t> that prevents leaks in speculative executions</a:t>
            </a:r>
          </a:p>
          <a:p>
            <a:pPr lvl="1">
              <a:lnSpc>
                <a:spcPct val="130000"/>
              </a:lnSpc>
            </a:pPr>
            <a:r>
              <a:rPr lang="en-US" sz="1800" b="1" u="sng" dirty="0" smtClean="0">
                <a:solidFill>
                  <a:schemeClr val="tx2"/>
                </a:solidFill>
              </a:rPr>
              <a:t>Speculative load hardening</a:t>
            </a:r>
            <a:r>
              <a:rPr lang="en-US" sz="1800" dirty="0" smtClean="0"/>
              <a:t> transformation enforcing this security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61095"/>
            <a:ext cx="874866" cy="104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0100"/>
          </a:xfrm>
        </p:spPr>
        <p:txBody>
          <a:bodyPr/>
          <a:lstStyle/>
          <a:p>
            <a:r>
              <a:rPr lang="en-US" b="1" dirty="0" smtClean="0"/>
              <a:t>This course is </a:t>
            </a:r>
            <a:r>
              <a:rPr lang="en-US" sz="4000" b="1" dirty="0" smtClean="0"/>
              <a:t>very </a:t>
            </a:r>
            <a:r>
              <a:rPr lang="en-US" sz="4000" b="1" dirty="0"/>
              <a:t>hands </a:t>
            </a:r>
            <a:r>
              <a:rPr lang="en-US" sz="4000" b="1" dirty="0" smtClean="0"/>
              <a:t>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3962400"/>
          </a:xfrm>
        </p:spPr>
        <p:txBody>
          <a:bodyPr>
            <a:normAutofit/>
          </a:bodyPr>
          <a:lstStyle/>
          <a:p>
            <a:r>
              <a:rPr lang="en-US" sz="2334" b="1" dirty="0" smtClean="0"/>
              <a:t>Coq </a:t>
            </a:r>
            <a:r>
              <a:rPr lang="en-US" sz="2334" b="1" dirty="0" smtClean="0"/>
              <a:t>proofs can be lots of fun!</a:t>
            </a:r>
          </a:p>
          <a:p>
            <a:r>
              <a:rPr lang="en-US" sz="2400" b="1" dirty="0" smtClean="0"/>
              <a:t>Course </a:t>
            </a:r>
            <a:r>
              <a:rPr lang="en-US" sz="2400" b="1" dirty="0" smtClean="0"/>
              <a:t>based on two </a:t>
            </a:r>
            <a:r>
              <a:rPr lang="en-US" sz="2400" b="1" dirty="0" smtClean="0"/>
              <a:t>textbook volumes</a:t>
            </a:r>
            <a:endParaRPr lang="en-US" sz="2400" b="1" dirty="0" smtClean="0"/>
          </a:p>
          <a:p>
            <a:pPr lvl="1"/>
            <a:r>
              <a:rPr lang="en-US" sz="2000" dirty="0"/>
              <a:t>lots of exercises in Coq</a:t>
            </a:r>
            <a:endParaRPr lang="en-US" sz="2000" dirty="0" smtClean="0"/>
          </a:p>
          <a:p>
            <a:pPr lvl="1"/>
            <a:r>
              <a:rPr lang="en-US" sz="2000" dirty="0" smtClean="0"/>
              <a:t>our </a:t>
            </a:r>
            <a:r>
              <a:rPr lang="en-US" sz="2000" dirty="0" smtClean="0"/>
              <a:t>book versions linked from Moodle: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https://mpi-sp-foe-2025.github.io/book-plf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mpi-sp-foe-2025.github.io/book-secf</a:t>
            </a:r>
            <a:endParaRPr lang="en-US" sz="20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Prerequisite: Proofs </a:t>
            </a:r>
            <a:r>
              <a:rPr lang="en-US" sz="2400" b="1" dirty="0"/>
              <a:t>are </a:t>
            </a:r>
            <a:r>
              <a:rPr lang="en-US" sz="2400" b="1" dirty="0" smtClean="0"/>
              <a:t>Programs</a:t>
            </a:r>
            <a:endParaRPr lang="en-US" sz="2400" dirty="0" smtClean="0"/>
          </a:p>
          <a:p>
            <a:pPr lvl="1"/>
            <a:r>
              <a:rPr lang="en-US" sz="2000" dirty="0" smtClean="0"/>
              <a:t>Having attended the course last semester</a:t>
            </a:r>
          </a:p>
          <a:p>
            <a:pPr lvl="1"/>
            <a:r>
              <a:rPr lang="en-US" sz="2000" dirty="0" smtClean="0"/>
              <a:t>or knowing to use Coq and having</a:t>
            </a:r>
            <a:br>
              <a:rPr lang="en-US" sz="2000" dirty="0" smtClean="0"/>
            </a:br>
            <a:r>
              <a:rPr lang="en-US" sz="2000" dirty="0" smtClean="0"/>
              <a:t>(self-)studied the </a:t>
            </a:r>
            <a:r>
              <a:rPr lang="en-US" sz="2000" dirty="0"/>
              <a:t>Logical Foundations book: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mpi-sp-pap-2024-25.github.io/book-lf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37" y="3394745"/>
            <a:ext cx="2298781" cy="1779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355"/>
          <a:stretch/>
        </p:blipFill>
        <p:spPr>
          <a:xfrm>
            <a:off x="6292637" y="861060"/>
            <a:ext cx="229878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4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Lecture logistics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13 lectures: roughly first 1/2 Jana, second 1/2 </a:t>
            </a:r>
            <a:r>
              <a:rPr lang="en-US" sz="2400" dirty="0"/>
              <a:t>C</a:t>
            </a:r>
            <a:r>
              <a:rPr lang="ro-RO" sz="2400" dirty="0" smtClean="0"/>
              <a:t>ătălin</a:t>
            </a:r>
            <a:endParaRPr lang="en-US" sz="2400" dirty="0" smtClean="0"/>
          </a:p>
          <a:p>
            <a:pPr lvl="1"/>
            <a:r>
              <a:rPr lang="en-US" sz="2000" dirty="0" smtClean="0"/>
              <a:t>exceptions: </a:t>
            </a:r>
            <a:r>
              <a:rPr lang="en-US" sz="2000" dirty="0"/>
              <a:t>first lecture </a:t>
            </a:r>
            <a:r>
              <a:rPr lang="en-US" sz="2000" dirty="0" smtClean="0"/>
              <a:t>Catalin, before midterm Rob on RHL</a:t>
            </a:r>
            <a:endParaRPr lang="en-US" sz="2000" dirty="0" smtClean="0"/>
          </a:p>
          <a:p>
            <a:r>
              <a:rPr lang="en-US" sz="2400" dirty="0" smtClean="0"/>
              <a:t>Pentecost Vacation 9-13 June, so no lecture, no tutorials</a:t>
            </a:r>
            <a:endParaRPr lang="en-US" sz="2400" strike="sngStrike" dirty="0"/>
          </a:p>
          <a:p>
            <a:r>
              <a:rPr lang="en-US" sz="2400" dirty="0"/>
              <a:t>We hope for a mostly in-person course</a:t>
            </a:r>
          </a:p>
          <a:p>
            <a:pPr lvl="1"/>
            <a:r>
              <a:rPr lang="en-US" sz="2000" b="1" dirty="0"/>
              <a:t>So please attend physically whenever possible!</a:t>
            </a:r>
          </a:p>
          <a:p>
            <a:pPr lvl="1"/>
            <a:r>
              <a:rPr lang="en-US" sz="2000" dirty="0"/>
              <a:t>When you </a:t>
            </a:r>
            <a:r>
              <a:rPr lang="en-US" sz="2000" b="1" u="sng" dirty="0"/>
              <a:t>really cannot</a:t>
            </a:r>
            <a:r>
              <a:rPr lang="en-US" sz="2000" dirty="0"/>
              <a:t> attend physically</a:t>
            </a:r>
            <a:br>
              <a:rPr lang="en-US" sz="2000" dirty="0"/>
            </a:br>
            <a:r>
              <a:rPr lang="en-US" sz="2000" dirty="0"/>
              <a:t>you can use Zoom or watch the </a:t>
            </a:r>
            <a:r>
              <a:rPr lang="en-US" sz="2000" dirty="0" smtClean="0"/>
              <a:t>recording (see Moodle)</a:t>
            </a:r>
            <a:endParaRPr lang="en-US" sz="2000" dirty="0" smtClean="0"/>
          </a:p>
          <a:p>
            <a:r>
              <a:rPr lang="en-US" sz="2000" b="1" dirty="0" smtClean="0">
                <a:solidFill>
                  <a:schemeClr val="tx2"/>
                </a:solidFill>
              </a:rPr>
              <a:t>Join </a:t>
            </a:r>
            <a:r>
              <a:rPr lang="en-US" sz="2000" b="1" dirty="0">
                <a:solidFill>
                  <a:schemeClr val="tx2"/>
                </a:solidFill>
              </a:rPr>
              <a:t>on Moodle for all materials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If external to RUB </a:t>
            </a:r>
            <a:r>
              <a:rPr lang="en-US" sz="1800" b="1" dirty="0" smtClean="0">
                <a:solidFill>
                  <a:schemeClr val="tx2"/>
                </a:solidFill>
              </a:rPr>
              <a:t>create </a:t>
            </a:r>
            <a:r>
              <a:rPr lang="en-US" sz="1800" b="1" dirty="0">
                <a:solidFill>
                  <a:schemeClr val="tx2"/>
                </a:solidFill>
              </a:rPr>
              <a:t>account with </a:t>
            </a:r>
            <a:r>
              <a:rPr lang="en-US" sz="1800" b="1" dirty="0" smtClean="0">
                <a:solidFill>
                  <a:schemeClr val="tx2"/>
                </a:solidFill>
              </a:rPr>
              <a:t>any email </a:t>
            </a:r>
            <a:r>
              <a:rPr lang="en-US" sz="1800" b="1" dirty="0" smtClean="0">
                <a:solidFill>
                  <a:schemeClr val="tx2"/>
                </a:solidFill>
              </a:rPr>
              <a:t>address</a:t>
            </a:r>
          </a:p>
          <a:p>
            <a:r>
              <a:rPr lang="en-US" sz="2134" b="1" dirty="0">
                <a:solidFill>
                  <a:schemeClr val="tx2"/>
                </a:solidFill>
              </a:rPr>
              <a:t>Advice: ask questions, </a:t>
            </a:r>
            <a:r>
              <a:rPr lang="en-US" sz="2134" b="1" dirty="0" smtClean="0">
                <a:solidFill>
                  <a:schemeClr val="tx2"/>
                </a:solidFill>
              </a:rPr>
              <a:t>interact during the lecture</a:t>
            </a:r>
            <a:endParaRPr lang="en-US" sz="2134" b="1" dirty="0">
              <a:solidFill>
                <a:schemeClr val="tx2"/>
              </a:solidFill>
            </a:endParaRP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4958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Solving exercising </a:t>
            </a:r>
            <a:r>
              <a:rPr lang="en-US" sz="2000" b="1" u="sng" dirty="0" smtClean="0"/>
              <a:t>strongly</a:t>
            </a:r>
            <a:r>
              <a:rPr lang="en-US" sz="2000" b="1" dirty="0" smtClean="0"/>
              <a:t> recommended</a:t>
            </a:r>
          </a:p>
          <a:p>
            <a:pPr lvl="1"/>
            <a:r>
              <a:rPr lang="en-US" sz="1800" dirty="0" smtClean="0"/>
              <a:t>you will learn the most by writing programs and proofs in Coq</a:t>
            </a:r>
          </a:p>
          <a:p>
            <a:pPr lvl="1"/>
            <a:r>
              <a:rPr lang="en-US" sz="1800" dirty="0" smtClean="0"/>
              <a:t>very </a:t>
            </a:r>
            <a:r>
              <a:rPr lang="en-US" sz="1800" dirty="0"/>
              <a:t>strong correlation between exercise </a:t>
            </a:r>
            <a:r>
              <a:rPr lang="en-US" sz="1800" dirty="0" smtClean="0"/>
              <a:t>scores and </a:t>
            </a:r>
            <a:r>
              <a:rPr lang="en-US" sz="1800" dirty="0"/>
              <a:t>exam </a:t>
            </a:r>
            <a:r>
              <a:rPr lang="en-US" sz="1800" dirty="0" smtClean="0"/>
              <a:t>scores</a:t>
            </a:r>
          </a:p>
          <a:p>
            <a:pPr lvl="1"/>
            <a:r>
              <a:rPr lang="en-US" sz="1666" b="1" dirty="0"/>
              <a:t>highly recommended even if you're not taking this for credit</a:t>
            </a:r>
            <a:endParaRPr lang="en-US" sz="1666" b="1" dirty="0" smtClean="0"/>
          </a:p>
          <a:p>
            <a:r>
              <a:rPr lang="en-US" sz="2000" b="1" dirty="0"/>
              <a:t>Exercises count for up to 20% of bonus points</a:t>
            </a:r>
            <a:endParaRPr lang="en-US" sz="2000" dirty="0"/>
          </a:p>
          <a:p>
            <a:pPr lvl="1"/>
            <a:r>
              <a:rPr lang="en-US" sz="2000" dirty="0"/>
              <a:t>not required to do the optional exercises; they don't count for </a:t>
            </a:r>
            <a:r>
              <a:rPr lang="en-US" sz="2000" dirty="0" smtClean="0"/>
              <a:t>grade</a:t>
            </a:r>
            <a:endParaRPr lang="en-US" sz="2000" b="1" dirty="0" smtClean="0"/>
          </a:p>
          <a:p>
            <a:r>
              <a:rPr lang="en-US" sz="2000" b="1" dirty="0" smtClean="0"/>
              <a:t>New exercise sheet will be released on Moodle after most courses</a:t>
            </a:r>
          </a:p>
          <a:p>
            <a:pPr lvl="1"/>
            <a:r>
              <a:rPr lang="en-US" sz="1800" dirty="0" smtClean="0"/>
              <a:t>there </a:t>
            </a:r>
            <a:r>
              <a:rPr lang="en-US" sz="1800" dirty="0" smtClean="0"/>
              <a:t>will be around 10 exercise sheets in total</a:t>
            </a:r>
          </a:p>
          <a:p>
            <a:r>
              <a:rPr lang="en-US" sz="2000" dirty="0" smtClean="0"/>
              <a:t>You have to </a:t>
            </a:r>
            <a:r>
              <a:rPr lang="en-US" sz="2000" b="1" dirty="0" smtClean="0"/>
              <a:t>turn in your solution on Moodle before next course</a:t>
            </a:r>
          </a:p>
          <a:p>
            <a:pPr lvl="1"/>
            <a:r>
              <a:rPr lang="en-US" sz="1800" b="1" dirty="0"/>
              <a:t>u</a:t>
            </a:r>
            <a:r>
              <a:rPr lang="en-US" sz="1800" b="1" dirty="0" smtClean="0"/>
              <a:t>p to </a:t>
            </a:r>
            <a:r>
              <a:rPr lang="en-US" sz="1800" b="1" dirty="0" smtClean="0"/>
              <a:t>Wednesday </a:t>
            </a:r>
            <a:r>
              <a:rPr lang="en-US" sz="1800" b="1" dirty="0" smtClean="0"/>
              <a:t>at </a:t>
            </a:r>
            <a:r>
              <a:rPr lang="en-US" sz="1800" b="1" u="sng" dirty="0" smtClean="0"/>
              <a:t>11</a:t>
            </a:r>
            <a:r>
              <a:rPr lang="en-US" sz="1800" b="1" u="sng" dirty="0" smtClean="0"/>
              <a:t>:59 AM</a:t>
            </a:r>
            <a:r>
              <a:rPr lang="en-US" sz="1800" b="1" dirty="0" smtClean="0"/>
              <a:t> (new time, right before noon!)</a:t>
            </a:r>
            <a:endParaRPr lang="en-US" sz="1800" b="1" dirty="0" smtClean="0"/>
          </a:p>
          <a:p>
            <a:r>
              <a:rPr lang="en-US" sz="2000" b="1" dirty="0" smtClean="0"/>
              <a:t>Exercises are individual, please don't share solutions in any way</a:t>
            </a:r>
            <a:r>
              <a:rPr lang="en-US" sz="2000" b="1" dirty="0" smtClean="0"/>
              <a:t>!</a:t>
            </a:r>
          </a:p>
          <a:p>
            <a:r>
              <a:rPr lang="en-US" sz="2000" b="1" dirty="0" smtClean="0"/>
              <a:t>Using generative AI to solve homework exercises is not allowed!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8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51549</TotalTime>
  <Words>1067</Words>
  <Application>Microsoft Office PowerPoint</Application>
  <PresentationFormat>On-screen Show (16:10)</PresentationFormat>
  <Paragraphs>160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Foundations of Programming Languages, Verification and Security (SoSe 2025)</vt:lpstr>
      <vt:lpstr>Foundations of ...</vt:lpstr>
      <vt:lpstr>PowerPoint Presentation</vt:lpstr>
      <vt:lpstr>PowerPoint Presentation</vt:lpstr>
      <vt:lpstr>Secure information flow</vt:lpstr>
      <vt:lpstr>More realistic leakage models for information flow</vt:lpstr>
      <vt:lpstr>This course is very hands on</vt:lpstr>
      <vt:lpstr>Lecture logistics</vt:lpstr>
      <vt:lpstr>Exercises</vt:lpstr>
      <vt:lpstr>Tutorials: Q&amp;A about the exercise sheets</vt:lpstr>
      <vt:lpstr>Exams</vt:lpstr>
      <vt:lpstr>Credit and grade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 Hritcu</dc:creator>
  <cp:lastModifiedBy>Catalin Hritcu</cp:lastModifiedBy>
  <cp:revision>2467</cp:revision>
  <dcterms:created xsi:type="dcterms:W3CDTF">2016-12-13T09:19:39Z</dcterms:created>
  <dcterms:modified xsi:type="dcterms:W3CDTF">2025-04-08T14:09:36Z</dcterms:modified>
</cp:coreProperties>
</file>