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6" r:id="rId2"/>
    <p:sldId id="278" r:id="rId3"/>
    <p:sldId id="269" r:id="rId4"/>
    <p:sldId id="277" r:id="rId5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09" autoAdjust="0"/>
    <p:restoredTop sz="87136" autoAdjust="0"/>
  </p:normalViewPr>
  <p:slideViewPr>
    <p:cSldViewPr>
      <p:cViewPr varScale="1">
        <p:scale>
          <a:sx n="267" d="100"/>
          <a:sy n="267" d="100"/>
        </p:scale>
        <p:origin x="2544" y="21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334B4-43C6-47FF-AFC7-2EEDB0EE66F7}" type="datetimeFigureOut">
              <a:rPr lang="en-US" smtClean="0"/>
              <a:t>2023-07-13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D3552-2F95-4E0E-B0B8-68822BB826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6021-58C3-4E5D-8BBB-4314F2568516}" type="datetime1">
              <a:rPr lang="en-US" smtClean="0"/>
              <a:t>2023-07-13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F43D-0ED1-4F29-8E1D-57BE7B33A4CE}" type="datetime1">
              <a:rPr lang="en-US" smtClean="0"/>
              <a:t>2023-07-13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BCD8-AC7F-41EA-AADA-21D27CA8744F}" type="datetime1">
              <a:rPr lang="en-US" smtClean="0"/>
              <a:t>2023-07-13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B0D8-CAA7-4329-BBEE-2722B0535505}" type="datetime1">
              <a:rPr lang="en-US" smtClean="0"/>
              <a:t>2023-07-13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B950-6BB1-4F84-8BB1-8261E03229D7}" type="datetime1">
              <a:rPr lang="en-US" smtClean="0"/>
              <a:t>2023-07-13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3E42-D0E6-44FB-B701-FD74B390060D}" type="datetime1">
              <a:rPr lang="en-US" smtClean="0"/>
              <a:t>2023-07-13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72E4-3D07-4C00-BCD2-0C4366E79F13}" type="datetime1">
              <a:rPr lang="en-US" smtClean="0"/>
              <a:t>2023-07-13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7863-361C-4082-9348-6A60EAF4CF78}" type="datetime1">
              <a:rPr lang="en-US" smtClean="0"/>
              <a:t>2023-07-13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EC4AD-9339-4E3E-BA65-ACDE4A64233E}" type="datetime1">
              <a:rPr lang="en-US" smtClean="0"/>
              <a:t>2023-07-13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3CB3-1185-4EB7-94FC-026336EF999E}" type="datetime1">
              <a:rPr lang="en-US" smtClean="0"/>
              <a:t>2023-07-13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0514-54E2-464B-829E-09FA4B9C1B21}" type="datetime1">
              <a:rPr lang="en-US" smtClean="0"/>
              <a:t>2023-07-13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F7E12-C93A-4B3A-BC88-E4170706B5A5}" type="datetime1">
              <a:rPr lang="en-US" smtClean="0"/>
              <a:t>2023-07-13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761970" rtl="0" eaLnBrk="1" latinLnBrk="0" hangingPunct="1"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39" indent="-285739" algn="l" defTabSz="7619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619100" indent="-238115" algn="l" defTabSz="761970" rtl="0" eaLnBrk="1" latinLnBrk="0" hangingPunct="1">
        <a:spcBef>
          <a:spcPct val="20000"/>
        </a:spcBef>
        <a:buFont typeface="Arial" pitchFamily="34" charset="0"/>
        <a:buChar char="–"/>
        <a:defRPr sz="2333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spcBef>
          <a:spcPct val="20000"/>
        </a:spcBef>
        <a:buFont typeface="Arial" pitchFamily="34" charset="0"/>
        <a:buChar char="–"/>
        <a:defRPr sz="1667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spcBef>
          <a:spcPct val="20000"/>
        </a:spcBef>
        <a:buFont typeface="Arial" pitchFamily="34" charset="0"/>
        <a:buChar char="»"/>
        <a:defRPr sz="1667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Proofs are Programs Summary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1100"/>
            <a:ext cx="8229600" cy="3771636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Write purely functional programs in Coq</a:t>
            </a:r>
            <a:endParaRPr lang="en-US" sz="2400" b="1" dirty="0">
              <a:solidFill>
                <a:schemeClr val="tx2"/>
              </a:solidFill>
            </a:endParaRPr>
          </a:p>
          <a:p>
            <a:pPr lvl="1"/>
            <a:r>
              <a:rPr lang="en-US" sz="2000" dirty="0" smtClean="0"/>
              <a:t>natural numbers, lists, maps, trees, program syntax</a:t>
            </a:r>
          </a:p>
          <a:p>
            <a:r>
              <a:rPr lang="en-US" sz="2400" b="1" dirty="0" smtClean="0">
                <a:solidFill>
                  <a:schemeClr val="tx2"/>
                </a:solidFill>
              </a:rPr>
              <a:t>Verify these programs by proving theorems about them</a:t>
            </a:r>
          </a:p>
          <a:p>
            <a:pPr lvl="1"/>
            <a:r>
              <a:rPr lang="en-US" sz="2000" dirty="0" smtClean="0"/>
              <a:t>case analysis, induction, inversion, tactics, ...</a:t>
            </a:r>
            <a:endParaRPr lang="en-US" sz="2000" dirty="0"/>
          </a:p>
          <a:p>
            <a:r>
              <a:rPr lang="en-US" sz="2400" b="1" dirty="0">
                <a:solidFill>
                  <a:schemeClr val="tx2"/>
                </a:solidFill>
              </a:rPr>
              <a:t>Curry-Howard correspondence</a:t>
            </a:r>
          </a:p>
          <a:p>
            <a:pPr lvl="1"/>
            <a:r>
              <a:rPr lang="en-US" sz="2000" dirty="0"/>
              <a:t>proofs = </a:t>
            </a:r>
            <a:r>
              <a:rPr lang="en-US" sz="2000" dirty="0" smtClean="0"/>
              <a:t>typed purely </a:t>
            </a:r>
            <a:r>
              <a:rPr lang="en-US" sz="2000" dirty="0"/>
              <a:t>functional </a:t>
            </a:r>
            <a:r>
              <a:rPr lang="en-US" sz="2000" dirty="0" smtClean="0"/>
              <a:t>programs</a:t>
            </a:r>
          </a:p>
          <a:p>
            <a:r>
              <a:rPr lang="en-US" sz="2400" b="1" dirty="0" smtClean="0">
                <a:solidFill>
                  <a:schemeClr val="tx2"/>
                </a:solidFill>
              </a:rPr>
              <a:t>Simple imperative programming language</a:t>
            </a:r>
          </a:p>
          <a:p>
            <a:pPr lvl="1"/>
            <a:r>
              <a:rPr lang="en-US" sz="2000" dirty="0" smtClean="0"/>
              <a:t>syntax and operational semantics</a:t>
            </a:r>
          </a:p>
          <a:p>
            <a:pPr marL="0" indent="0">
              <a:buNone/>
            </a:pPr>
            <a:endParaRPr lang="en-US" sz="2400" b="1" dirty="0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867680"/>
            <a:ext cx="1758700" cy="19507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36289" y="4696480"/>
            <a:ext cx="2213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["Le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coq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mécanisé"</a:t>
            </a:r>
            <a:b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  picture by Lilia Anisimova]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71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Course </a:t>
            </a:r>
            <a:r>
              <a:rPr lang="en-US" sz="4400" b="1" dirty="0" smtClean="0"/>
              <a:t>evaluation starts today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Please </a:t>
            </a:r>
            <a:r>
              <a:rPr lang="en-US" b="1" dirty="0" smtClean="0"/>
              <a:t>participate</a:t>
            </a:r>
          </a:p>
          <a:p>
            <a:pPr lvl="1"/>
            <a:r>
              <a:rPr lang="en-US" dirty="0" smtClean="0"/>
              <a:t>your feedback is very important to us</a:t>
            </a:r>
          </a:p>
          <a:p>
            <a:pPr lvl="1"/>
            <a:r>
              <a:rPr lang="en-US" dirty="0" smtClean="0"/>
              <a:t>help us make this better!</a:t>
            </a:r>
          </a:p>
          <a:p>
            <a:r>
              <a:rPr lang="en-US" b="1" dirty="0" smtClean="0"/>
              <a:t>2 evaluation forms</a:t>
            </a:r>
          </a:p>
          <a:p>
            <a:pPr lvl="1"/>
            <a:r>
              <a:rPr lang="en-US" dirty="0" smtClean="0"/>
              <a:t>one standard form from RUB</a:t>
            </a:r>
          </a:p>
          <a:p>
            <a:pPr lvl="1"/>
            <a:r>
              <a:rPr lang="en-US" dirty="0" smtClean="0"/>
              <a:t>one specific form from us</a:t>
            </a:r>
          </a:p>
          <a:p>
            <a:r>
              <a:rPr lang="en-US" b="1" dirty="0" smtClean="0"/>
              <a:t>More details via email/Moodle today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4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6700"/>
            <a:ext cx="9144000" cy="1638035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Follow-up course next semester</a:t>
            </a:r>
            <a:br>
              <a:rPr lang="en-US" sz="3200" b="1" dirty="0" smtClean="0"/>
            </a:br>
            <a:r>
              <a:rPr lang="en-US" sz="2400" b="1" dirty="0"/>
              <a:t>Lecturers: </a:t>
            </a:r>
            <a:r>
              <a:rPr lang="en-US" sz="2400" dirty="0"/>
              <a:t>C</a:t>
            </a:r>
            <a:r>
              <a:rPr lang="ro-RO" sz="2400" dirty="0"/>
              <a:t>ătălin Hrițcu</a:t>
            </a:r>
            <a:r>
              <a:rPr lang="en-US" sz="2400" dirty="0"/>
              <a:t> </a:t>
            </a:r>
            <a:r>
              <a:rPr lang="en-US" sz="2400" dirty="0" smtClean="0"/>
              <a:t>and Rob Blanco</a:t>
            </a:r>
            <a:endParaRPr lang="en-US" sz="2800" b="1" u="sng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300"/>
            <a:ext cx="3376017" cy="4076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47800"/>
            <a:ext cx="3376017" cy="4076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828800"/>
            <a:ext cx="3376017" cy="4076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247900"/>
            <a:ext cx="3352800" cy="40486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849" y="2743200"/>
            <a:ext cx="3364751" cy="4076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659" y="3299195"/>
            <a:ext cx="3346141" cy="40767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3581400" y="1276218"/>
            <a:ext cx="304800" cy="895482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71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Foundations of Everything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Programming Languages</a:t>
            </a:r>
          </a:p>
          <a:p>
            <a:pPr lvl="1"/>
            <a:r>
              <a:rPr lang="en-US" sz="2000" dirty="0" smtClean="0"/>
              <a:t>Imp and Simply Typed Lambda-Calculus (functional)</a:t>
            </a:r>
          </a:p>
          <a:p>
            <a:pPr lvl="1"/>
            <a:r>
              <a:rPr lang="en-US" sz="2000" dirty="0" smtClean="0"/>
              <a:t>type systems, program equivalence, semantics, metatheory</a:t>
            </a:r>
          </a:p>
          <a:p>
            <a:r>
              <a:rPr lang="en-US" sz="2400" b="1" dirty="0" smtClean="0"/>
              <a:t>Verification</a:t>
            </a:r>
          </a:p>
          <a:p>
            <a:pPr lvl="1"/>
            <a:r>
              <a:rPr lang="en-US" sz="2066" dirty="0" smtClean="0"/>
              <a:t>Hoare Logic: verify Imp </a:t>
            </a:r>
            <a:r>
              <a:rPr lang="en-US" sz="2066" dirty="0" smtClean="0"/>
              <a:t>programs</a:t>
            </a:r>
          </a:p>
          <a:p>
            <a:pPr lvl="1"/>
            <a:r>
              <a:rPr lang="en-US" sz="2066" dirty="0"/>
              <a:t>Relational Hoare </a:t>
            </a:r>
            <a:r>
              <a:rPr lang="en-US" sz="2066" dirty="0" smtClean="0"/>
              <a:t>Logic</a:t>
            </a:r>
            <a:endParaRPr lang="en-US" sz="2066" dirty="0" smtClean="0"/>
          </a:p>
          <a:p>
            <a:r>
              <a:rPr lang="en-US" sz="2400" b="1" dirty="0" smtClean="0"/>
              <a:t>Security</a:t>
            </a:r>
          </a:p>
          <a:p>
            <a:pPr lvl="1"/>
            <a:r>
              <a:rPr lang="en-US" sz="2066" dirty="0" smtClean="0"/>
              <a:t>Information </a:t>
            </a:r>
            <a:r>
              <a:rPr lang="en-US" sz="2066" dirty="0" smtClean="0"/>
              <a:t>Flow Control: enforcing </a:t>
            </a:r>
            <a:r>
              <a:rPr lang="en-US" sz="2066" u="sng" dirty="0" smtClean="0"/>
              <a:t>noninterference</a:t>
            </a:r>
          </a:p>
          <a:p>
            <a:pPr lvl="2"/>
            <a:r>
              <a:rPr lang="en-US" sz="1733" dirty="0" smtClean="0"/>
              <a:t>Static enforcement: types, RHL, cryptographic </a:t>
            </a:r>
            <a:r>
              <a:rPr lang="en-US" sz="1733" dirty="0"/>
              <a:t>constant </a:t>
            </a:r>
            <a:r>
              <a:rPr lang="en-US" sz="1733" dirty="0" smtClean="0"/>
              <a:t>time</a:t>
            </a:r>
          </a:p>
          <a:p>
            <a:pPr lvl="2"/>
            <a:r>
              <a:rPr lang="en-US" sz="1733" dirty="0" smtClean="0"/>
              <a:t>Dynamic enforcement: </a:t>
            </a:r>
            <a:r>
              <a:rPr lang="en-US" sz="1733" u="sng" dirty="0" smtClean="0"/>
              <a:t>Secure </a:t>
            </a:r>
            <a:r>
              <a:rPr lang="en-US" sz="1733" u="sng" dirty="0" smtClean="0"/>
              <a:t>Multi-Execution</a:t>
            </a:r>
            <a:r>
              <a:rPr lang="en-US" sz="1733" dirty="0" smtClean="0"/>
              <a:t>, ...</a:t>
            </a:r>
            <a:endParaRPr lang="en-US" sz="1733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0" y="4152900"/>
            <a:ext cx="93198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u="sng" dirty="0" smtClean="0"/>
              <a:t>reflect</a:t>
            </a:r>
          </a:p>
          <a:p>
            <a:pPr algn="ctr"/>
            <a:r>
              <a:rPr lang="en-US" sz="2000" u="sng" dirty="0" smtClean="0"/>
              <a:t>+</a:t>
            </a:r>
          </a:p>
          <a:p>
            <a:pPr algn="ctr"/>
            <a:r>
              <a:rPr lang="en-US" sz="2000" u="sng" dirty="0" err="1" smtClean="0"/>
              <a:t>Maps.v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876300"/>
            <a:ext cx="1679783" cy="16794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510683"/>
            <a:ext cx="1423378" cy="157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7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44438</TotalTime>
  <Words>180</Words>
  <Application>Microsoft Office PowerPoint</Application>
  <PresentationFormat>On-screen Show (16:10)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Proofs are Programs Summary</vt:lpstr>
      <vt:lpstr>Course evaluation starts today</vt:lpstr>
      <vt:lpstr>Follow-up course next semester Lecturers: Cătălin Hrițcu and Rob Blanco</vt:lpstr>
      <vt:lpstr>Foundations of Everything</vt:lpstr>
    </vt:vector>
  </TitlesOfParts>
  <Company>Inria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Catalin Hritcu</dc:creator>
  <cp:lastModifiedBy>Catalin Hritcu</cp:lastModifiedBy>
  <cp:revision>2176</cp:revision>
  <dcterms:created xsi:type="dcterms:W3CDTF">2016-12-13T09:19:39Z</dcterms:created>
  <dcterms:modified xsi:type="dcterms:W3CDTF">2023-07-13T10:59:18Z</dcterms:modified>
</cp:coreProperties>
</file>