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47"/>
  </p:notesMasterIdLst>
  <p:sldIdLst>
    <p:sldId id="256" r:id="rId5"/>
    <p:sldId id="259" r:id="rId6"/>
    <p:sldId id="290" r:id="rId7"/>
    <p:sldId id="291" r:id="rId8"/>
    <p:sldId id="318" r:id="rId9"/>
    <p:sldId id="292" r:id="rId10"/>
    <p:sldId id="293" r:id="rId11"/>
    <p:sldId id="294" r:id="rId12"/>
    <p:sldId id="295" r:id="rId13"/>
    <p:sldId id="306" r:id="rId14"/>
    <p:sldId id="296" r:id="rId15"/>
    <p:sldId id="297" r:id="rId16"/>
    <p:sldId id="298" r:id="rId17"/>
    <p:sldId id="299" r:id="rId18"/>
    <p:sldId id="300" r:id="rId19"/>
    <p:sldId id="301" r:id="rId20"/>
    <p:sldId id="302" r:id="rId21"/>
    <p:sldId id="303" r:id="rId22"/>
    <p:sldId id="304" r:id="rId23"/>
    <p:sldId id="305" r:id="rId24"/>
    <p:sldId id="307" r:id="rId25"/>
    <p:sldId id="325" r:id="rId26"/>
    <p:sldId id="260" r:id="rId27"/>
    <p:sldId id="262" r:id="rId28"/>
    <p:sldId id="319" r:id="rId29"/>
    <p:sldId id="263" r:id="rId30"/>
    <p:sldId id="309" r:id="rId31"/>
    <p:sldId id="264" r:id="rId32"/>
    <p:sldId id="310" r:id="rId33"/>
    <p:sldId id="311" r:id="rId34"/>
    <p:sldId id="312" r:id="rId35"/>
    <p:sldId id="313" r:id="rId36"/>
    <p:sldId id="269" r:id="rId37"/>
    <p:sldId id="324" r:id="rId38"/>
    <p:sldId id="314" r:id="rId39"/>
    <p:sldId id="315" r:id="rId40"/>
    <p:sldId id="316" r:id="rId41"/>
    <p:sldId id="317" r:id="rId42"/>
    <p:sldId id="321" r:id="rId43"/>
    <p:sldId id="322" r:id="rId44"/>
    <p:sldId id="323" r:id="rId45"/>
    <p:sldId id="285" r:id="rId46"/>
  </p:sldIdLst>
  <p:sldSz cx="9144000" cy="5143500" type="screen16x9"/>
  <p:notesSz cx="6858000" cy="9144000"/>
  <p:embeddedFontLst>
    <p:embeddedFont>
      <p:font typeface="Nunito" pitchFamily="2" charset="0"/>
      <p:regular r:id="rId48"/>
      <p:bold r:id="rId49"/>
      <p:italic r:id="rId50"/>
      <p:boldItalic r:id="rId51"/>
    </p:embeddedFont>
    <p:embeddedFont>
      <p:font typeface="Play" panose="020B0604020202020204" charset="0"/>
      <p:regular r:id="rId52"/>
      <p:bold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09500-37C6-47B6-ABB7-837CD04764E0}" v="12" dt="2023-03-04T22:26:23.215"/>
  </p1510:revLst>
</p1510:revInfo>
</file>

<file path=ppt/tableStyles.xml><?xml version="1.0" encoding="utf-8"?>
<a:tblStyleLst xmlns:a="http://schemas.openxmlformats.org/drawingml/2006/main" def="{070B729B-85A2-4DC0-93A4-89E5F6241DF1}">
  <a:tblStyle styleId="{070B729B-85A2-4DC0-93A4-89E5F6241D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1" d="100"/>
          <a:sy n="81" d="100"/>
        </p:scale>
        <p:origin x="872" y="64"/>
      </p:cViewPr>
      <p:guideLst>
        <p:guide pos="5311"/>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0a69f0788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0a69f0788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09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531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320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381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58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0900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39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1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43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82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026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880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09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421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76160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502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137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238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885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5"/>
        <p:cNvGrpSpPr/>
        <p:nvPr/>
      </p:nvGrpSpPr>
      <p:grpSpPr>
        <a:xfrm>
          <a:off x="0" y="0"/>
          <a:ext cx="0" cy="0"/>
          <a:chOff x="0" y="0"/>
          <a:chExt cx="0" cy="0"/>
        </a:xfrm>
      </p:grpSpPr>
      <p:sp>
        <p:nvSpPr>
          <p:cNvPr id="2746" name="Google Shape;2746;g10a69f0788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7" name="Google Shape;2747;g10a69f0788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789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91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27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827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8"/>
        <p:cNvGrpSpPr/>
        <p:nvPr/>
      </p:nvGrpSpPr>
      <p:grpSpPr>
        <a:xfrm>
          <a:off x="0" y="0"/>
          <a:ext cx="0" cy="0"/>
          <a:chOff x="0" y="0"/>
          <a:chExt cx="0" cy="0"/>
        </a:xfrm>
      </p:grpSpPr>
      <p:sp>
        <p:nvSpPr>
          <p:cNvPr id="3339" name="Google Shape;3339;g10a69f07881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0" name="Google Shape;3340;g10a69f07881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Ruby was created by Yukihiro “Matz” Matsumoto in 1993, and released in 1995. Matsumoto blended parts of his favorite languages - Perl, Smalltalk, Eiffel, Ada, and Lisp to create a new language with a unique blend of features.</a:t>
            </a:r>
          </a:p>
          <a:p>
            <a:pPr marL="158750" indent="0">
              <a:buNone/>
            </a:pPr>
            <a:endParaRPr lang="en-US"/>
          </a:p>
          <a:p>
            <a:pPr marL="158750" indent="0">
              <a:buNone/>
            </a:pPr>
            <a:r>
              <a:rPr lang="en-US"/>
              <a:t>One of the notable features of Ruby is its balanced approach to programming paradigms. It blends functional programming with imperative programming. To understand this better, let me briefly define these programming paradigms.</a:t>
            </a:r>
          </a:p>
          <a:p>
            <a:pPr marL="158750" indent="0">
              <a:buNone/>
            </a:pPr>
            <a:endParaRPr lang="en-US"/>
          </a:p>
          <a:p>
            <a:pPr marL="158750" indent="0">
              <a:buNone/>
            </a:pPr>
            <a:r>
              <a:rPr lang="en-US"/>
              <a:t>Functional programming is a programming paradigm that treats computation as the evaluation of mathematical functions and avoids changing-state and mutable data. In simple terms, it emphasizes the use of functions and the immutability of data.</a:t>
            </a:r>
          </a:p>
          <a:p>
            <a:pPr marL="158750" indent="0">
              <a:buNone/>
            </a:pPr>
            <a:endParaRPr lang="en-US"/>
          </a:p>
          <a:p>
            <a:pPr marL="158750" indent="0">
              <a:buNone/>
            </a:pPr>
            <a:r>
              <a:rPr lang="en-US"/>
              <a:t>On the other hand, imperative programming is a programming paradigm that gives a set of commands that change the program's state. It emphasizes the use of statements that change a program's state, usually using variables.</a:t>
            </a:r>
          </a:p>
          <a:p>
            <a:pPr marL="158750" indent="0">
              <a:buNone/>
            </a:pPr>
            <a:endParaRPr lang="en-US"/>
          </a:p>
          <a:p>
            <a:pPr marL="158750" indent="0">
              <a:buNone/>
            </a:pPr>
            <a:r>
              <a:rPr lang="en-US"/>
              <a:t>Ruby balances these two paradigms, making it a powerful and versatile language. The language is designed to be natural and readable, allowing developers to write code that is both elegant and functional. As Matsumoto once said, he aimed to make Ruby "natural, not simple."</a:t>
            </a:r>
          </a:p>
          <a:p>
            <a:pPr marL="0" lvl="0" indent="0" algn="l" rtl="0">
              <a:spcBef>
                <a:spcPts val="0"/>
              </a:spcBef>
              <a:spcAft>
                <a:spcPts val="0"/>
              </a:spcAft>
              <a:buNone/>
            </a:pPr>
            <a:endParaRPr/>
          </a:p>
        </p:txBody>
      </p:sp>
    </p:spTree>
    <p:extLst>
      <p:ext uri="{BB962C8B-B14F-4D97-AF65-F5344CB8AC3E}">
        <p14:creationId xmlns:p14="http://schemas.microsoft.com/office/powerpoint/2010/main" val="3615997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Since its release, Ruby has attracted a devoted community worldwide. In 2004, the launch of Ruby on Rails brought Ruby into the mainstream, and it has continued to gain acceptance ever since. In fact, depending on the survey, Ruby is ranked in the top 10 or top 20 most popular programming languages.</a:t>
            </a:r>
          </a:p>
          <a:p>
            <a:pPr marL="158750" indent="0">
              <a:buNone/>
            </a:pPr>
            <a:endParaRPr lang="en-US"/>
          </a:p>
          <a:p>
            <a:pPr marL="158750" indent="0">
              <a:buNone/>
            </a:pPr>
            <a:r>
              <a:rPr lang="en-US"/>
              <a:t>One of the most attractive features of Ruby is that it is an open-source language. This means that it is free to use, not just free of charge, but free to copy, modify, and distribute. Anyone can access and use the Ruby source code, modify it, and contribute to its development. This has led to a vibrant and active community of Ruby developers worldwide.</a:t>
            </a:r>
          </a:p>
          <a:p>
            <a:pPr marL="0" lvl="0" indent="0" algn="l" rtl="0">
              <a:spcBef>
                <a:spcPts val="0"/>
              </a:spcBef>
              <a:spcAft>
                <a:spcPts val="0"/>
              </a:spcAft>
              <a:buNone/>
            </a:pPr>
            <a:endParaRPr/>
          </a:p>
        </p:txBody>
      </p:sp>
    </p:spTree>
    <p:extLst>
      <p:ext uri="{BB962C8B-B14F-4D97-AF65-F5344CB8AC3E}">
        <p14:creationId xmlns:p14="http://schemas.microsoft.com/office/powerpoint/2010/main" val="256823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10a69f0788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10a69f0788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t>According to the TIOBE programming popularity survey, Ruby is ranked #16, making it a widely-used language in the industry. Ruby on Rails is still popular and used by large companies like Shopify and </a:t>
            </a:r>
            <a:r>
              <a:rPr lang="en-US" err="1"/>
              <a:t>Github</a:t>
            </a:r>
            <a:r>
              <a:rPr lang="en-US"/>
              <a:t>.</a:t>
            </a:r>
          </a:p>
          <a:p>
            <a:pPr marL="158750" indent="0">
              <a:buNone/>
            </a:pPr>
            <a:endParaRPr lang="en-US"/>
          </a:p>
          <a:p>
            <a:pPr marL="158750" indent="0">
              <a:buNone/>
            </a:pPr>
            <a:r>
              <a:rPr lang="en-US"/>
              <a:t>While Ruby on Rails may have lost its "latest innovation" status, it remains a robust and reliable framework that powers many successful web applications. In fact, there is still a high demand for Ruby and Ruby on Rails developers in the industry.</a:t>
            </a:r>
          </a:p>
          <a:p>
            <a:pPr marL="158750" indent="0">
              <a:buNone/>
            </a:pPr>
            <a:endParaRPr lang="en-US"/>
          </a:p>
          <a:p>
            <a:pPr marL="158750" indent="0">
              <a:buNone/>
            </a:pPr>
            <a:r>
              <a:rPr lang="en-US"/>
              <a:t>Even Twitter, which initially started with Rails, eventually moved to Scala for better scalability. However, this does not diminish the capabilities of Ruby on Rails. It simply shows that Scala is better suited for building large-scale systems with highly distributed computing requirements. Scalability is one of Ruby on Rails weaknesses.</a:t>
            </a:r>
          </a:p>
          <a:p>
            <a:pPr marL="0" lvl="0" indent="0" algn="l" rtl="0">
              <a:spcBef>
                <a:spcPts val="0"/>
              </a:spcBef>
              <a:spcAft>
                <a:spcPts val="0"/>
              </a:spcAft>
              <a:buNone/>
            </a:pPr>
            <a:endParaRPr/>
          </a:p>
        </p:txBody>
      </p:sp>
    </p:spTree>
    <p:extLst>
      <p:ext uri="{BB962C8B-B14F-4D97-AF65-F5344CB8AC3E}">
        <p14:creationId xmlns:p14="http://schemas.microsoft.com/office/powerpoint/2010/main" val="287196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31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10cb3edece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10cb3edece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70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911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67" r:id="rId13"/>
    <p:sldLayoutId id="2147483668" r:id="rId14"/>
    <p:sldLayoutId id="2147483669" r:id="rId15"/>
    <p:sldLayoutId id="2147483670" r:id="rId16"/>
    <p:sldLayoutId id="2147483671" r:id="rId17"/>
    <p:sldLayoutId id="2147483673" r:id="rId18"/>
    <p:sldLayoutId id="2147483681" r:id="rId19"/>
    <p:sldLayoutId id="214748368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UYm0kfnRTJk"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hyperlink" Target="https://medium.com/@astermanuelg/blurred-lines-is-ruby-an-interpreted-language-2d3d6bca3d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CA" sz="2800"/>
            </a:br>
            <a:r>
              <a:rPr lang="en-CA" sz="3200"/>
              <a:t>Advanced Topics - Web Dev</a:t>
            </a:r>
            <a:r>
              <a:rPr lang="en" sz="3200"/>
              <a:t>: </a:t>
            </a:r>
            <a:br>
              <a:rPr lang="en" sz="4100"/>
            </a:br>
            <a:r>
              <a:rPr lang="en-CA" sz="5400">
                <a:solidFill>
                  <a:schemeClr val="lt2"/>
                </a:solidFill>
              </a:rPr>
              <a:t>Ruby on Rails</a:t>
            </a:r>
            <a:endParaRPr sz="5400"/>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a:t>Team members: Shaira Sharapova, Michael Pierce</a:t>
            </a:r>
            <a:endParaRPr/>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FA4A5-BBC4-2FF8-11C9-6D04FBF4AECF}"/>
              </a:ext>
            </a:extLst>
          </p:cNvPr>
          <p:cNvSpPr>
            <a:spLocks noGrp="1"/>
          </p:cNvSpPr>
          <p:nvPr>
            <p:ph type="title"/>
          </p:nvPr>
        </p:nvSpPr>
        <p:spPr>
          <a:xfrm>
            <a:off x="1690050" y="438850"/>
            <a:ext cx="5763900" cy="685675"/>
          </a:xfrm>
        </p:spPr>
        <p:txBody>
          <a:bodyPr/>
          <a:lstStyle/>
          <a:p>
            <a:r>
              <a:rPr lang="en-US"/>
              <a:t>USER INPUT</a:t>
            </a:r>
          </a:p>
        </p:txBody>
      </p:sp>
      <p:sp>
        <p:nvSpPr>
          <p:cNvPr id="5" name="Text Placeholder 4">
            <a:extLst>
              <a:ext uri="{FF2B5EF4-FFF2-40B4-BE49-F238E27FC236}">
                <a16:creationId xmlns:a16="http://schemas.microsoft.com/office/drawing/2014/main" id="{8DCBD9EE-7017-F646-4DFF-B4A9B35DD3F4}"/>
              </a:ext>
            </a:extLst>
          </p:cNvPr>
          <p:cNvSpPr>
            <a:spLocks noGrp="1"/>
          </p:cNvSpPr>
          <p:nvPr>
            <p:ph type="body" idx="1"/>
          </p:nvPr>
        </p:nvSpPr>
        <p:spPr>
          <a:xfrm>
            <a:off x="940950" y="948937"/>
            <a:ext cx="2176323" cy="2365761"/>
          </a:xfrm>
        </p:spPr>
        <p:txBody>
          <a:bodyPr/>
          <a:lstStyle/>
          <a:p>
            <a:r>
              <a:rPr lang="en-US"/>
              <a:t>“gets” is similar to </a:t>
            </a:r>
            <a:r>
              <a:rPr lang="en-US" err="1"/>
              <a:t>Console.Readline</a:t>
            </a:r>
            <a:endParaRPr lang="en-US"/>
          </a:p>
          <a:p>
            <a:pPr lvl="1"/>
            <a:r>
              <a:rPr lang="en-US"/>
              <a:t>“gets” returns a new line character, use </a:t>
            </a:r>
            <a:r>
              <a:rPr lang="en-US" err="1"/>
              <a:t>gets.chomp</a:t>
            </a:r>
            <a:r>
              <a:rPr lang="en-US"/>
              <a:t> to remove new line</a:t>
            </a:r>
          </a:p>
        </p:txBody>
      </p:sp>
      <p:pic>
        <p:nvPicPr>
          <p:cNvPr id="7" name="Picture 6">
            <a:extLst>
              <a:ext uri="{FF2B5EF4-FFF2-40B4-BE49-F238E27FC236}">
                <a16:creationId xmlns:a16="http://schemas.microsoft.com/office/drawing/2014/main" id="{6A63C2CB-2E5F-1772-59EB-CB84E39DFB3C}"/>
              </a:ext>
            </a:extLst>
          </p:cNvPr>
          <p:cNvPicPr>
            <a:picLocks noChangeAspect="1"/>
          </p:cNvPicPr>
          <p:nvPr/>
        </p:nvPicPr>
        <p:blipFill>
          <a:blip r:embed="rId3"/>
          <a:stretch>
            <a:fillRect/>
          </a:stretch>
        </p:blipFill>
        <p:spPr>
          <a:xfrm>
            <a:off x="3716640" y="1124525"/>
            <a:ext cx="3934374" cy="2896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250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sp>
        <p:nvSpPr>
          <p:cNvPr id="3409" name="Google Shape;3409;p71"/>
          <p:cNvSpPr txBox="1">
            <a:spLocks noGrp="1"/>
          </p:cNvSpPr>
          <p:nvPr>
            <p:ph type="title"/>
          </p:nvPr>
        </p:nvSpPr>
        <p:spPr>
          <a:xfrm>
            <a:off x="5540908" y="1039091"/>
            <a:ext cx="3161700" cy="6319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STRINGS</a:t>
            </a:r>
            <a:endParaRPr/>
          </a:p>
        </p:txBody>
      </p:sp>
      <p:sp>
        <p:nvSpPr>
          <p:cNvPr id="3411" name="Google Shape;3411;p71"/>
          <p:cNvSpPr txBox="1">
            <a:spLocks noGrp="1"/>
          </p:cNvSpPr>
          <p:nvPr>
            <p:ph type="subTitle" idx="1"/>
          </p:nvPr>
        </p:nvSpPr>
        <p:spPr>
          <a:xfrm>
            <a:off x="5540896" y="1673314"/>
            <a:ext cx="3161700" cy="2346900"/>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Everything in Ruby, including strings, are an object</a:t>
            </a:r>
          </a:p>
          <a:p>
            <a:pPr marL="285750" lvl="0" indent="-285750" algn="l" rtl="0">
              <a:spcBef>
                <a:spcPts val="0"/>
              </a:spcBef>
              <a:spcAft>
                <a:spcPts val="0"/>
              </a:spcAft>
              <a:buFont typeface="Arial" panose="020B0604020202020204" pitchFamily="34" charset="0"/>
              <a:buChar char="•"/>
            </a:pPr>
            <a:r>
              <a:rPr lang="en-US"/>
              <a:t>Access length with .length</a:t>
            </a:r>
          </a:p>
          <a:p>
            <a:pPr marL="285750" lvl="0" indent="-285750" algn="l" rtl="0">
              <a:spcBef>
                <a:spcPts val="0"/>
              </a:spcBef>
              <a:spcAft>
                <a:spcPts val="0"/>
              </a:spcAft>
              <a:buFont typeface="Arial" panose="020B0604020202020204" pitchFamily="34" charset="0"/>
              <a:buChar char="•"/>
            </a:pPr>
            <a:r>
              <a:rPr lang="en-US"/>
              <a:t>Access individual characters using array notation</a:t>
            </a:r>
          </a:p>
          <a:p>
            <a:pPr marL="285750" lvl="0" indent="-285750" algn="l" rtl="0">
              <a:spcBef>
                <a:spcPts val="0"/>
              </a:spcBef>
              <a:spcAft>
                <a:spcPts val="0"/>
              </a:spcAft>
              <a:buFont typeface="Arial" panose="020B0604020202020204" pitchFamily="34" charset="0"/>
              <a:buChar char="•"/>
            </a:pPr>
            <a:r>
              <a:rPr lang="en-US"/>
              <a:t>Use .include? to check if a string contains given characters</a:t>
            </a:r>
            <a:endParaRPr/>
          </a:p>
        </p:txBody>
      </p:sp>
      <p:pic>
        <p:nvPicPr>
          <p:cNvPr id="3" name="Picture 2">
            <a:extLst>
              <a:ext uri="{FF2B5EF4-FFF2-40B4-BE49-F238E27FC236}">
                <a16:creationId xmlns:a16="http://schemas.microsoft.com/office/drawing/2014/main" id="{E6AC75C0-F995-33E8-87A4-93DC5AFFB701}"/>
              </a:ext>
            </a:extLst>
          </p:cNvPr>
          <p:cNvPicPr>
            <a:picLocks noChangeAspect="1"/>
          </p:cNvPicPr>
          <p:nvPr/>
        </p:nvPicPr>
        <p:blipFill>
          <a:blip r:embed="rId3"/>
          <a:stretch>
            <a:fillRect/>
          </a:stretch>
        </p:blipFill>
        <p:spPr>
          <a:xfrm>
            <a:off x="97097" y="287303"/>
            <a:ext cx="5443799" cy="3058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069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14A71C-2B9E-841A-D657-40748297397A}"/>
              </a:ext>
            </a:extLst>
          </p:cNvPr>
          <p:cNvSpPr>
            <a:spLocks noGrp="1"/>
          </p:cNvSpPr>
          <p:nvPr>
            <p:ph type="title"/>
          </p:nvPr>
        </p:nvSpPr>
        <p:spPr>
          <a:xfrm>
            <a:off x="5244102" y="130446"/>
            <a:ext cx="3161700" cy="725464"/>
          </a:xfrm>
        </p:spPr>
        <p:txBody>
          <a:bodyPr/>
          <a:lstStyle/>
          <a:p>
            <a:r>
              <a:rPr lang="en-US"/>
              <a:t>VARIABLES</a:t>
            </a:r>
          </a:p>
        </p:txBody>
      </p:sp>
      <p:sp>
        <p:nvSpPr>
          <p:cNvPr id="5" name="Subtitle 4">
            <a:extLst>
              <a:ext uri="{FF2B5EF4-FFF2-40B4-BE49-F238E27FC236}">
                <a16:creationId xmlns:a16="http://schemas.microsoft.com/office/drawing/2014/main" id="{FD08019D-5924-937D-FF1D-7305640716C7}"/>
              </a:ext>
            </a:extLst>
          </p:cNvPr>
          <p:cNvSpPr>
            <a:spLocks noGrp="1"/>
          </p:cNvSpPr>
          <p:nvPr>
            <p:ph type="subTitle" idx="1"/>
          </p:nvPr>
        </p:nvSpPr>
        <p:spPr>
          <a:xfrm>
            <a:off x="5244102" y="694891"/>
            <a:ext cx="3161700" cy="2088496"/>
          </a:xfrm>
        </p:spPr>
        <p:txBody>
          <a:bodyPr/>
          <a:lstStyle/>
          <a:p>
            <a:pPr algn="l">
              <a:buFont typeface="Arial" panose="020B0604020202020204" pitchFamily="34" charset="0"/>
              <a:buChar char="•"/>
            </a:pPr>
            <a:r>
              <a:rPr lang="en-US"/>
              <a:t>Assign using = sign</a:t>
            </a:r>
          </a:p>
          <a:p>
            <a:pPr algn="l">
              <a:buFont typeface="Arial" panose="020B0604020202020204" pitchFamily="34" charset="0"/>
              <a:buChar char="•"/>
            </a:pPr>
            <a:r>
              <a:rPr lang="en-US"/>
              <a:t>Integers, Strings and Booleans are not value types, they are objects</a:t>
            </a:r>
          </a:p>
          <a:p>
            <a:pPr lvl="1" algn="l">
              <a:buFont typeface="Arial" panose="020B0604020202020204" pitchFamily="34" charset="0"/>
              <a:buChar char="•"/>
            </a:pPr>
            <a:r>
              <a:rPr lang="en-US"/>
              <a:t>These objects have methods to convert to other types</a:t>
            </a:r>
          </a:p>
          <a:p>
            <a:endParaRPr lang="en-US"/>
          </a:p>
        </p:txBody>
      </p:sp>
      <p:pic>
        <p:nvPicPr>
          <p:cNvPr id="7" name="Picture 6">
            <a:extLst>
              <a:ext uri="{FF2B5EF4-FFF2-40B4-BE49-F238E27FC236}">
                <a16:creationId xmlns:a16="http://schemas.microsoft.com/office/drawing/2014/main" id="{E3D81A62-DF4D-02AC-503C-FE5D68E3FC88}"/>
              </a:ext>
            </a:extLst>
          </p:cNvPr>
          <p:cNvPicPr>
            <a:picLocks noChangeAspect="1"/>
          </p:cNvPicPr>
          <p:nvPr/>
        </p:nvPicPr>
        <p:blipFill>
          <a:blip r:embed="rId3"/>
          <a:stretch>
            <a:fillRect/>
          </a:stretch>
        </p:blipFill>
        <p:spPr>
          <a:xfrm>
            <a:off x="1164225" y="493178"/>
            <a:ext cx="3639058" cy="1781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itle 3">
            <a:extLst>
              <a:ext uri="{FF2B5EF4-FFF2-40B4-BE49-F238E27FC236}">
                <a16:creationId xmlns:a16="http://schemas.microsoft.com/office/drawing/2014/main" id="{104677F5-4DE0-909A-8FF4-C41D92A9C8E7}"/>
              </a:ext>
            </a:extLst>
          </p:cNvPr>
          <p:cNvSpPr txBox="1">
            <a:spLocks/>
          </p:cNvSpPr>
          <p:nvPr/>
        </p:nvSpPr>
        <p:spPr>
          <a:xfrm>
            <a:off x="1410300" y="0"/>
            <a:ext cx="3161700"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ASSIGNMENT</a:t>
            </a:r>
          </a:p>
        </p:txBody>
      </p:sp>
      <p:pic>
        <p:nvPicPr>
          <p:cNvPr id="10" name="Picture 9">
            <a:extLst>
              <a:ext uri="{FF2B5EF4-FFF2-40B4-BE49-F238E27FC236}">
                <a16:creationId xmlns:a16="http://schemas.microsoft.com/office/drawing/2014/main" id="{14ECD302-BBC5-257F-FD26-8E4CE92C4369}"/>
              </a:ext>
            </a:extLst>
          </p:cNvPr>
          <p:cNvPicPr>
            <a:picLocks noChangeAspect="1"/>
          </p:cNvPicPr>
          <p:nvPr/>
        </p:nvPicPr>
        <p:blipFill>
          <a:blip r:embed="rId4"/>
          <a:stretch>
            <a:fillRect/>
          </a:stretch>
        </p:blipFill>
        <p:spPr>
          <a:xfrm>
            <a:off x="2749742" y="2868899"/>
            <a:ext cx="3886742"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itle 3">
            <a:extLst>
              <a:ext uri="{FF2B5EF4-FFF2-40B4-BE49-F238E27FC236}">
                <a16:creationId xmlns:a16="http://schemas.microsoft.com/office/drawing/2014/main" id="{B905386F-A56F-B9D4-F1BA-7960E3ABE5D3}"/>
              </a:ext>
            </a:extLst>
          </p:cNvPr>
          <p:cNvSpPr txBox="1">
            <a:spLocks/>
          </p:cNvSpPr>
          <p:nvPr/>
        </p:nvSpPr>
        <p:spPr>
          <a:xfrm>
            <a:off x="841879" y="3403469"/>
            <a:ext cx="1907863" cy="493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300"/>
              <a:buFont typeface="Play"/>
              <a:buNone/>
              <a:defRPr sz="3300" b="1" i="0" u="none" strike="noStrike" cap="none">
                <a:solidFill>
                  <a:schemeClr val="lt1"/>
                </a:solidFill>
                <a:latin typeface="Play"/>
                <a:ea typeface="Play"/>
                <a:cs typeface="Play"/>
                <a:sym typeface="Play"/>
              </a:defRPr>
            </a:lvl9pPr>
          </a:lstStyle>
          <a:p>
            <a:r>
              <a:rPr lang="en-US" sz="2000"/>
              <a:t>CONVERSION</a:t>
            </a:r>
          </a:p>
        </p:txBody>
      </p:sp>
    </p:spTree>
    <p:extLst>
      <p:ext uri="{BB962C8B-B14F-4D97-AF65-F5344CB8AC3E}">
        <p14:creationId xmlns:p14="http://schemas.microsoft.com/office/powerpoint/2010/main" val="137576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934FA-4C77-2777-1EE3-0439E1FD08BC}"/>
              </a:ext>
            </a:extLst>
          </p:cNvPr>
          <p:cNvSpPr>
            <a:spLocks noGrp="1"/>
          </p:cNvSpPr>
          <p:nvPr>
            <p:ph type="title"/>
          </p:nvPr>
        </p:nvSpPr>
        <p:spPr>
          <a:xfrm>
            <a:off x="2951519" y="510260"/>
            <a:ext cx="3240962" cy="1172888"/>
          </a:xfrm>
        </p:spPr>
        <p:txBody>
          <a:bodyPr/>
          <a:lstStyle/>
          <a:p>
            <a:r>
              <a:rPr lang="en-US"/>
              <a:t>NUMBERS </a:t>
            </a:r>
            <a:r>
              <a:rPr lang="en-US">
                <a:solidFill>
                  <a:srgbClr val="FFC000"/>
                </a:solidFill>
              </a:rPr>
              <a:t>AND</a:t>
            </a:r>
            <a:r>
              <a:rPr lang="en-US"/>
              <a:t> ARITHMETIC</a:t>
            </a:r>
          </a:p>
        </p:txBody>
      </p:sp>
      <p:sp>
        <p:nvSpPr>
          <p:cNvPr id="5" name="Google Shape;3411;p71">
            <a:extLst>
              <a:ext uri="{FF2B5EF4-FFF2-40B4-BE49-F238E27FC236}">
                <a16:creationId xmlns:a16="http://schemas.microsoft.com/office/drawing/2014/main" id="{B7B765DB-425D-ED47-EA27-F40AACC989FB}"/>
              </a:ext>
            </a:extLst>
          </p:cNvPr>
          <p:cNvSpPr txBox="1">
            <a:spLocks/>
          </p:cNvSpPr>
          <p:nvPr/>
        </p:nvSpPr>
        <p:spPr>
          <a:xfrm>
            <a:off x="116842" y="2244436"/>
            <a:ext cx="3161700" cy="2346900"/>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solidFill>
                <a:schemeClr val="bg1"/>
              </a:solidFill>
            </a:endParaRPr>
          </a:p>
        </p:txBody>
      </p:sp>
      <p:sp>
        <p:nvSpPr>
          <p:cNvPr id="6" name="Subtitle 4">
            <a:extLst>
              <a:ext uri="{FF2B5EF4-FFF2-40B4-BE49-F238E27FC236}">
                <a16:creationId xmlns:a16="http://schemas.microsoft.com/office/drawing/2014/main" id="{7BE17BEC-B756-ACA1-6EAE-A4B02DB8F7E5}"/>
              </a:ext>
            </a:extLst>
          </p:cNvPr>
          <p:cNvSpPr txBox="1">
            <a:spLocks/>
          </p:cNvSpPr>
          <p:nvPr/>
        </p:nvSpPr>
        <p:spPr>
          <a:xfrm>
            <a:off x="5838620" y="307173"/>
            <a:ext cx="3161700" cy="29055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a:solidFill>
                  <a:schemeClr val="bg1"/>
                </a:solidFill>
              </a:rPr>
              <a:t>Typical math operators operate as expected in Ruby</a:t>
            </a:r>
          </a:p>
          <a:p>
            <a:pPr marL="285750" lvl="2" indent="-285750">
              <a:buFont typeface="Arial" panose="020B0604020202020204" pitchFamily="34" charset="0"/>
              <a:buChar char="•"/>
            </a:pPr>
            <a:r>
              <a:rPr lang="en-US">
                <a:solidFill>
                  <a:schemeClr val="bg1"/>
                </a:solidFill>
              </a:rPr>
              <a:t>+, -, *, /, %</a:t>
            </a:r>
          </a:p>
          <a:p>
            <a:pPr marL="285750" lvl="2" indent="-285750">
              <a:buFont typeface="Arial" panose="020B0604020202020204" pitchFamily="34" charset="0"/>
              <a:buChar char="•"/>
            </a:pPr>
            <a:r>
              <a:rPr lang="en-US">
                <a:solidFill>
                  <a:schemeClr val="bg1"/>
                </a:solidFill>
              </a:rPr>
              <a:t>** - to the power of</a:t>
            </a:r>
          </a:p>
          <a:p>
            <a:pPr marL="285750" lvl="2" indent="-285750">
              <a:buFont typeface="Arial" panose="020B0604020202020204" pitchFamily="34" charset="0"/>
              <a:buChar char="•"/>
            </a:pPr>
            <a:r>
              <a:rPr lang="en-US">
                <a:solidFill>
                  <a:schemeClr val="bg1"/>
                </a:solidFill>
              </a:rPr>
              <a:t>Assignment operators such as +=, -=, /=, *=, %=</a:t>
            </a:r>
          </a:p>
          <a:p>
            <a:pPr marL="285750" lvl="2" indent="-285750">
              <a:buFont typeface="Arial" panose="020B0604020202020204" pitchFamily="34" charset="0"/>
              <a:buChar char="•"/>
            </a:pPr>
            <a:r>
              <a:rPr lang="en-US">
                <a:solidFill>
                  <a:schemeClr val="bg1"/>
                </a:solidFill>
              </a:rPr>
              <a:t>Since numbers are objects, they have methods like .abs and .round()</a:t>
            </a:r>
          </a:p>
          <a:p>
            <a:pPr marL="285750" lvl="2" indent="-285750">
              <a:buFont typeface="Arial" panose="020B0604020202020204" pitchFamily="34" charset="0"/>
              <a:buChar char="•"/>
            </a:pPr>
            <a:r>
              <a:rPr lang="en-US">
                <a:solidFill>
                  <a:schemeClr val="bg1"/>
                </a:solidFill>
              </a:rPr>
              <a:t>Math class also has useful math functions</a:t>
            </a:r>
          </a:p>
        </p:txBody>
      </p:sp>
      <p:pic>
        <p:nvPicPr>
          <p:cNvPr id="10" name="Picture 9">
            <a:extLst>
              <a:ext uri="{FF2B5EF4-FFF2-40B4-BE49-F238E27FC236}">
                <a16:creationId xmlns:a16="http://schemas.microsoft.com/office/drawing/2014/main" id="{A555D521-74DE-CA05-E4DF-DCB5F81CCCDA}"/>
              </a:ext>
            </a:extLst>
          </p:cNvPr>
          <p:cNvPicPr>
            <a:picLocks noChangeAspect="1"/>
          </p:cNvPicPr>
          <p:nvPr/>
        </p:nvPicPr>
        <p:blipFill>
          <a:blip r:embed="rId2"/>
          <a:stretch>
            <a:fillRect/>
          </a:stretch>
        </p:blipFill>
        <p:spPr>
          <a:xfrm>
            <a:off x="143680" y="1759926"/>
            <a:ext cx="4582164" cy="2429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C0E37400-4D45-7F32-3389-D0719A7C865B}"/>
              </a:ext>
            </a:extLst>
          </p:cNvPr>
          <p:cNvPicPr>
            <a:picLocks noChangeAspect="1"/>
          </p:cNvPicPr>
          <p:nvPr/>
        </p:nvPicPr>
        <p:blipFill>
          <a:blip r:embed="rId3"/>
          <a:stretch>
            <a:fillRect/>
          </a:stretch>
        </p:blipFill>
        <p:spPr>
          <a:xfrm>
            <a:off x="4857897" y="2779243"/>
            <a:ext cx="4029637" cy="14098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581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E5270-56F1-810A-6183-CB5F3614FE8B}"/>
              </a:ext>
            </a:extLst>
          </p:cNvPr>
          <p:cNvSpPr>
            <a:spLocks noGrp="1"/>
          </p:cNvSpPr>
          <p:nvPr>
            <p:ph type="title"/>
          </p:nvPr>
        </p:nvSpPr>
        <p:spPr>
          <a:xfrm>
            <a:off x="865625" y="784725"/>
            <a:ext cx="3487200" cy="607657"/>
          </a:xfrm>
        </p:spPr>
        <p:txBody>
          <a:bodyPr/>
          <a:lstStyle/>
          <a:p>
            <a:r>
              <a:rPr lang="en-US"/>
              <a:t>LOOPS</a:t>
            </a:r>
          </a:p>
        </p:txBody>
      </p:sp>
      <p:sp>
        <p:nvSpPr>
          <p:cNvPr id="4" name="Subtitle 3">
            <a:extLst>
              <a:ext uri="{FF2B5EF4-FFF2-40B4-BE49-F238E27FC236}">
                <a16:creationId xmlns:a16="http://schemas.microsoft.com/office/drawing/2014/main" id="{C720944F-1B23-7098-576A-AF3307DA5EF6}"/>
              </a:ext>
            </a:extLst>
          </p:cNvPr>
          <p:cNvSpPr>
            <a:spLocks noGrp="1"/>
          </p:cNvSpPr>
          <p:nvPr>
            <p:ph type="subTitle" idx="1"/>
          </p:nvPr>
        </p:nvSpPr>
        <p:spPr>
          <a:xfrm>
            <a:off x="865625" y="1392382"/>
            <a:ext cx="3487200" cy="2566554"/>
          </a:xfrm>
        </p:spPr>
        <p:txBody>
          <a:bodyPr/>
          <a:lstStyle/>
          <a:p>
            <a:pPr>
              <a:buFont typeface="Arial" panose="020B0604020202020204" pitchFamily="34" charset="0"/>
              <a:buChar char="•"/>
            </a:pPr>
            <a:r>
              <a:rPr lang="en-US"/>
              <a:t>Ruby does not use bracket { } notation,</a:t>
            </a:r>
          </a:p>
          <a:p>
            <a:pPr>
              <a:buFont typeface="Arial" panose="020B0604020202020204" pitchFamily="34" charset="0"/>
              <a:buChar char="•"/>
            </a:pPr>
            <a:r>
              <a:rPr lang="en-US"/>
              <a:t>“for” keyword can iterate over an array of values</a:t>
            </a:r>
          </a:p>
          <a:p>
            <a:pPr>
              <a:buFont typeface="Arial" panose="020B0604020202020204" pitchFamily="34" charset="0"/>
              <a:buChar char="•"/>
            </a:pPr>
            <a:r>
              <a:rPr lang="en-US"/>
              <a:t>“for” with index can be accomplished by specifying iterating variable</a:t>
            </a:r>
          </a:p>
          <a:p>
            <a:pPr>
              <a:buFont typeface="Arial" panose="020B0604020202020204" pitchFamily="34" charset="0"/>
              <a:buChar char="•"/>
            </a:pPr>
            <a:r>
              <a:rPr lang="en-US"/>
              <a:t>Alternative syntax for </a:t>
            </a:r>
            <a:r>
              <a:rPr lang="en-US" err="1"/>
              <a:t>forEach</a:t>
            </a:r>
            <a:r>
              <a:rPr lang="en-US"/>
              <a:t> makes code more readable</a:t>
            </a:r>
          </a:p>
        </p:txBody>
      </p:sp>
      <p:pic>
        <p:nvPicPr>
          <p:cNvPr id="8" name="Picture 7">
            <a:extLst>
              <a:ext uri="{FF2B5EF4-FFF2-40B4-BE49-F238E27FC236}">
                <a16:creationId xmlns:a16="http://schemas.microsoft.com/office/drawing/2014/main" id="{AA5E6B34-1550-19EE-7ED7-79B292B3EA38}"/>
              </a:ext>
            </a:extLst>
          </p:cNvPr>
          <p:cNvPicPr>
            <a:picLocks noChangeAspect="1"/>
          </p:cNvPicPr>
          <p:nvPr/>
        </p:nvPicPr>
        <p:blipFill>
          <a:blip r:embed="rId3"/>
          <a:stretch>
            <a:fillRect/>
          </a:stretch>
        </p:blipFill>
        <p:spPr>
          <a:xfrm>
            <a:off x="5201457" y="218209"/>
            <a:ext cx="3487669" cy="4218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65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6DC8B-026F-8910-D4B1-52AE1E74F6BE}"/>
              </a:ext>
            </a:extLst>
          </p:cNvPr>
          <p:cNvSpPr>
            <a:spLocks noGrp="1"/>
          </p:cNvSpPr>
          <p:nvPr>
            <p:ph type="title"/>
          </p:nvPr>
        </p:nvSpPr>
        <p:spPr>
          <a:xfrm>
            <a:off x="5046674" y="453598"/>
            <a:ext cx="3476071" cy="710917"/>
          </a:xfrm>
        </p:spPr>
        <p:txBody>
          <a:bodyPr/>
          <a:lstStyle/>
          <a:p>
            <a:r>
              <a:rPr lang="en-US"/>
              <a:t>CONDITIONALS</a:t>
            </a:r>
          </a:p>
        </p:txBody>
      </p:sp>
      <p:sp>
        <p:nvSpPr>
          <p:cNvPr id="5" name="Subtitle 4">
            <a:extLst>
              <a:ext uri="{FF2B5EF4-FFF2-40B4-BE49-F238E27FC236}">
                <a16:creationId xmlns:a16="http://schemas.microsoft.com/office/drawing/2014/main" id="{32D4CA28-6F96-2F94-97C2-BF2104A3D9C1}"/>
              </a:ext>
            </a:extLst>
          </p:cNvPr>
          <p:cNvSpPr>
            <a:spLocks noGrp="1"/>
          </p:cNvSpPr>
          <p:nvPr>
            <p:ph type="subTitle" idx="1"/>
          </p:nvPr>
        </p:nvSpPr>
        <p:spPr>
          <a:xfrm>
            <a:off x="5046674" y="1164515"/>
            <a:ext cx="3583647" cy="1897135"/>
          </a:xfrm>
        </p:spPr>
        <p:txBody>
          <a:bodyPr/>
          <a:lstStyle/>
          <a:p>
            <a:pPr algn="l">
              <a:buFont typeface="Arial" panose="020B0604020202020204" pitchFamily="34" charset="0"/>
              <a:buChar char="•"/>
            </a:pPr>
            <a:r>
              <a:rPr lang="en-US"/>
              <a:t>No parenthesis ( )</a:t>
            </a:r>
          </a:p>
          <a:p>
            <a:pPr algn="l">
              <a:buFont typeface="Arial" panose="020B0604020202020204" pitchFamily="34" charset="0"/>
              <a:buChar char="•"/>
            </a:pPr>
            <a:r>
              <a:rPr lang="en-US"/>
              <a:t>Compare using Boolean expressions, including alphabet letters</a:t>
            </a:r>
          </a:p>
          <a:p>
            <a:pPr algn="l">
              <a:buFont typeface="Arial" panose="020B0604020202020204" pitchFamily="34" charset="0"/>
              <a:buChar char="•"/>
            </a:pPr>
            <a:r>
              <a:rPr lang="en-US"/>
              <a:t>Switch statements have different syntax than other languages</a:t>
            </a:r>
          </a:p>
        </p:txBody>
      </p:sp>
      <p:pic>
        <p:nvPicPr>
          <p:cNvPr id="7" name="Picture 6">
            <a:extLst>
              <a:ext uri="{FF2B5EF4-FFF2-40B4-BE49-F238E27FC236}">
                <a16:creationId xmlns:a16="http://schemas.microsoft.com/office/drawing/2014/main" id="{8BDBC636-6A2C-86FC-256E-DAD84C4CE7EA}"/>
              </a:ext>
            </a:extLst>
          </p:cNvPr>
          <p:cNvPicPr>
            <a:picLocks noChangeAspect="1"/>
          </p:cNvPicPr>
          <p:nvPr/>
        </p:nvPicPr>
        <p:blipFill>
          <a:blip r:embed="rId3"/>
          <a:stretch>
            <a:fillRect/>
          </a:stretch>
        </p:blipFill>
        <p:spPr>
          <a:xfrm>
            <a:off x="891419" y="172633"/>
            <a:ext cx="4002026" cy="3922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8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0D0D1-CE41-1520-F6B5-E9066DD46C2A}"/>
              </a:ext>
            </a:extLst>
          </p:cNvPr>
          <p:cNvSpPr>
            <a:spLocks noGrp="1"/>
          </p:cNvSpPr>
          <p:nvPr>
            <p:ph type="title"/>
          </p:nvPr>
        </p:nvSpPr>
        <p:spPr>
          <a:xfrm>
            <a:off x="4958807" y="1363924"/>
            <a:ext cx="3864600" cy="478200"/>
          </a:xfrm>
        </p:spPr>
        <p:txBody>
          <a:bodyPr/>
          <a:lstStyle/>
          <a:p>
            <a:r>
              <a:rPr lang="en-US"/>
              <a:t>METHODS</a:t>
            </a:r>
          </a:p>
        </p:txBody>
      </p:sp>
      <p:sp>
        <p:nvSpPr>
          <p:cNvPr id="5" name="Subtitle 4">
            <a:extLst>
              <a:ext uri="{FF2B5EF4-FFF2-40B4-BE49-F238E27FC236}">
                <a16:creationId xmlns:a16="http://schemas.microsoft.com/office/drawing/2014/main" id="{AABBC0B2-7B93-2CEF-E857-2577C52D625C}"/>
              </a:ext>
            </a:extLst>
          </p:cNvPr>
          <p:cNvSpPr>
            <a:spLocks noGrp="1"/>
          </p:cNvSpPr>
          <p:nvPr>
            <p:ph type="subTitle" idx="1"/>
          </p:nvPr>
        </p:nvSpPr>
        <p:spPr>
          <a:xfrm>
            <a:off x="5207057" y="2036619"/>
            <a:ext cx="3368100" cy="1497755"/>
          </a:xfrm>
        </p:spPr>
        <p:txBody>
          <a:bodyPr/>
          <a:lstStyle/>
          <a:p>
            <a:pPr algn="l">
              <a:buFont typeface="Arial" panose="020B0604020202020204" pitchFamily="34" charset="0"/>
              <a:buChar char="•"/>
            </a:pPr>
            <a:r>
              <a:rPr lang="en-US"/>
              <a:t>Method code is between ‘def’ and ‘end’ keywords</a:t>
            </a:r>
          </a:p>
          <a:p>
            <a:pPr algn="l">
              <a:buFont typeface="Arial" panose="020B0604020202020204" pitchFamily="34" charset="0"/>
              <a:buChar char="•"/>
            </a:pPr>
            <a:r>
              <a:rPr lang="en-US"/>
              <a:t>Pass parameters through parenthesis</a:t>
            </a:r>
          </a:p>
          <a:p>
            <a:pPr algn="l">
              <a:buFont typeface="Arial" panose="020B0604020202020204" pitchFamily="34" charset="0"/>
              <a:buChar char="•"/>
            </a:pPr>
            <a:r>
              <a:rPr lang="en-US"/>
              <a:t>Values can have default values, to make them optional</a:t>
            </a:r>
          </a:p>
        </p:txBody>
      </p:sp>
      <p:pic>
        <p:nvPicPr>
          <p:cNvPr id="7" name="Picture 6">
            <a:extLst>
              <a:ext uri="{FF2B5EF4-FFF2-40B4-BE49-F238E27FC236}">
                <a16:creationId xmlns:a16="http://schemas.microsoft.com/office/drawing/2014/main" id="{78E455B6-8075-4E6E-7816-B1AE34F007B4}"/>
              </a:ext>
            </a:extLst>
          </p:cNvPr>
          <p:cNvPicPr>
            <a:picLocks noChangeAspect="1"/>
          </p:cNvPicPr>
          <p:nvPr/>
        </p:nvPicPr>
        <p:blipFill>
          <a:blip r:embed="rId2"/>
          <a:stretch>
            <a:fillRect/>
          </a:stretch>
        </p:blipFill>
        <p:spPr>
          <a:xfrm>
            <a:off x="223502" y="909525"/>
            <a:ext cx="4810796" cy="1991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926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B2627-04C5-A5D7-4250-77E8AC6F194F}"/>
              </a:ext>
            </a:extLst>
          </p:cNvPr>
          <p:cNvSpPr>
            <a:spLocks noGrp="1"/>
          </p:cNvSpPr>
          <p:nvPr>
            <p:ph type="title"/>
          </p:nvPr>
        </p:nvSpPr>
        <p:spPr>
          <a:xfrm>
            <a:off x="781307" y="427926"/>
            <a:ext cx="3161700" cy="678644"/>
          </a:xfrm>
        </p:spPr>
        <p:txBody>
          <a:bodyPr/>
          <a:lstStyle/>
          <a:p>
            <a:r>
              <a:rPr lang="en-US"/>
              <a:t>CLASSES</a:t>
            </a:r>
          </a:p>
        </p:txBody>
      </p:sp>
      <p:sp>
        <p:nvSpPr>
          <p:cNvPr id="5" name="Subtitle 4">
            <a:extLst>
              <a:ext uri="{FF2B5EF4-FFF2-40B4-BE49-F238E27FC236}">
                <a16:creationId xmlns:a16="http://schemas.microsoft.com/office/drawing/2014/main" id="{E98BCD2F-803E-1249-205B-1D540169C62A}"/>
              </a:ext>
            </a:extLst>
          </p:cNvPr>
          <p:cNvSpPr>
            <a:spLocks noGrp="1"/>
          </p:cNvSpPr>
          <p:nvPr>
            <p:ph type="subTitle" idx="1"/>
          </p:nvPr>
        </p:nvSpPr>
        <p:spPr>
          <a:xfrm>
            <a:off x="781307" y="1106570"/>
            <a:ext cx="3161700" cy="1768043"/>
          </a:xfrm>
        </p:spPr>
        <p:txBody>
          <a:bodyPr/>
          <a:lstStyle/>
          <a:p>
            <a:pPr marL="425450" indent="-285750" algn="l">
              <a:buFont typeface="Arial" panose="020B0604020202020204" pitchFamily="34" charset="0"/>
              <a:buChar char="•"/>
            </a:pPr>
            <a:r>
              <a:rPr lang="en-US"/>
              <a:t>Classes can have properties(Attributes) and methods</a:t>
            </a:r>
          </a:p>
          <a:p>
            <a:pPr marL="425450" indent="-285750" algn="l">
              <a:buFont typeface="Arial" panose="020B0604020202020204" pitchFamily="34" charset="0"/>
              <a:buChar char="•"/>
            </a:pPr>
            <a:r>
              <a:rPr lang="en-US"/>
              <a:t>Instantiate with .new() method</a:t>
            </a:r>
          </a:p>
          <a:p>
            <a:pPr marL="425450" indent="-285750" algn="l">
              <a:buFont typeface="Arial" panose="020B0604020202020204" pitchFamily="34" charset="0"/>
              <a:buChar char="•"/>
            </a:pPr>
            <a:r>
              <a:rPr lang="en-US"/>
              <a:t>Access attributes and methods using dot notation</a:t>
            </a:r>
          </a:p>
        </p:txBody>
      </p:sp>
      <p:pic>
        <p:nvPicPr>
          <p:cNvPr id="7" name="Picture 6">
            <a:extLst>
              <a:ext uri="{FF2B5EF4-FFF2-40B4-BE49-F238E27FC236}">
                <a16:creationId xmlns:a16="http://schemas.microsoft.com/office/drawing/2014/main" id="{E405E3A5-5BCB-5E9B-3060-4E5AAEE3EC6A}"/>
              </a:ext>
            </a:extLst>
          </p:cNvPr>
          <p:cNvPicPr>
            <a:picLocks noChangeAspect="1"/>
          </p:cNvPicPr>
          <p:nvPr/>
        </p:nvPicPr>
        <p:blipFill>
          <a:blip r:embed="rId3"/>
          <a:stretch>
            <a:fillRect/>
          </a:stretch>
        </p:blipFill>
        <p:spPr>
          <a:xfrm>
            <a:off x="3943007" y="228305"/>
            <a:ext cx="4915586" cy="4229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36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115C4-4DD1-9959-3667-96E2A4A6F0A8}"/>
              </a:ext>
            </a:extLst>
          </p:cNvPr>
          <p:cNvSpPr>
            <a:spLocks noGrp="1"/>
          </p:cNvSpPr>
          <p:nvPr>
            <p:ph type="title"/>
          </p:nvPr>
        </p:nvSpPr>
        <p:spPr>
          <a:xfrm>
            <a:off x="713250" y="352489"/>
            <a:ext cx="7717500" cy="478200"/>
          </a:xfrm>
        </p:spPr>
        <p:txBody>
          <a:bodyPr/>
          <a:lstStyle/>
          <a:p>
            <a:r>
              <a:rPr lang="en-US"/>
              <a:t>CLASSES</a:t>
            </a:r>
          </a:p>
        </p:txBody>
      </p:sp>
      <p:sp>
        <p:nvSpPr>
          <p:cNvPr id="5" name="Text Placeholder 4">
            <a:extLst>
              <a:ext uri="{FF2B5EF4-FFF2-40B4-BE49-F238E27FC236}">
                <a16:creationId xmlns:a16="http://schemas.microsoft.com/office/drawing/2014/main" id="{939279EF-ADD6-11EF-92FB-61CC49A8DC7E}"/>
              </a:ext>
            </a:extLst>
          </p:cNvPr>
          <p:cNvSpPr>
            <a:spLocks noGrp="1"/>
          </p:cNvSpPr>
          <p:nvPr>
            <p:ph type="body" idx="1"/>
          </p:nvPr>
        </p:nvSpPr>
        <p:spPr>
          <a:xfrm>
            <a:off x="5484892" y="1017725"/>
            <a:ext cx="2524332" cy="2885640"/>
          </a:xfrm>
        </p:spPr>
        <p:txBody>
          <a:bodyPr/>
          <a:lstStyle/>
          <a:p>
            <a:r>
              <a:rPr lang="en-US"/>
              <a:t>Constructors can be created using the initialize method</a:t>
            </a:r>
          </a:p>
          <a:p>
            <a:r>
              <a:rPr lang="en-US"/>
              <a:t>Use @ to refer to ‘this’ object (@title)</a:t>
            </a:r>
          </a:p>
          <a:p>
            <a:r>
              <a:rPr lang="en-US"/>
              <a:t>Pass parameters to the ‘new’ method</a:t>
            </a:r>
          </a:p>
        </p:txBody>
      </p:sp>
      <p:pic>
        <p:nvPicPr>
          <p:cNvPr id="7" name="Picture 6">
            <a:extLst>
              <a:ext uri="{FF2B5EF4-FFF2-40B4-BE49-F238E27FC236}">
                <a16:creationId xmlns:a16="http://schemas.microsoft.com/office/drawing/2014/main" id="{296CB8B0-E65C-6446-412A-313AD663DDBF}"/>
              </a:ext>
            </a:extLst>
          </p:cNvPr>
          <p:cNvPicPr>
            <a:picLocks noChangeAspect="1"/>
          </p:cNvPicPr>
          <p:nvPr/>
        </p:nvPicPr>
        <p:blipFill>
          <a:blip r:embed="rId3"/>
          <a:stretch>
            <a:fillRect/>
          </a:stretch>
        </p:blipFill>
        <p:spPr>
          <a:xfrm>
            <a:off x="486043" y="1099455"/>
            <a:ext cx="4868294" cy="2944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721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431985-7D6C-90D4-2F57-2DFB77009923}"/>
              </a:ext>
            </a:extLst>
          </p:cNvPr>
          <p:cNvSpPr>
            <a:spLocks noGrp="1"/>
          </p:cNvSpPr>
          <p:nvPr>
            <p:ph type="title"/>
          </p:nvPr>
        </p:nvSpPr>
        <p:spPr>
          <a:xfrm>
            <a:off x="865625" y="784725"/>
            <a:ext cx="3487200" cy="618048"/>
          </a:xfrm>
        </p:spPr>
        <p:txBody>
          <a:bodyPr/>
          <a:lstStyle/>
          <a:p>
            <a:r>
              <a:rPr lang="en-US"/>
              <a:t>CLASSES</a:t>
            </a:r>
          </a:p>
        </p:txBody>
      </p:sp>
      <p:sp>
        <p:nvSpPr>
          <p:cNvPr id="5" name="Subtitle 4">
            <a:extLst>
              <a:ext uri="{FF2B5EF4-FFF2-40B4-BE49-F238E27FC236}">
                <a16:creationId xmlns:a16="http://schemas.microsoft.com/office/drawing/2014/main" id="{CA636686-3B01-BDAB-1B90-6E5BB64F5A5C}"/>
              </a:ext>
            </a:extLst>
          </p:cNvPr>
          <p:cNvSpPr>
            <a:spLocks noGrp="1"/>
          </p:cNvSpPr>
          <p:nvPr>
            <p:ph type="subTitle" idx="1"/>
          </p:nvPr>
        </p:nvSpPr>
        <p:spPr>
          <a:xfrm>
            <a:off x="865625" y="1402773"/>
            <a:ext cx="2604939" cy="2816377"/>
          </a:xfrm>
        </p:spPr>
        <p:txBody>
          <a:bodyPr/>
          <a:lstStyle/>
          <a:p>
            <a:pPr>
              <a:buFont typeface="Arial" panose="020B0604020202020204" pitchFamily="34" charset="0"/>
              <a:buChar char="•"/>
            </a:pPr>
            <a:r>
              <a:rPr lang="en-US"/>
              <a:t>Ruby supports Getters and Setters</a:t>
            </a:r>
          </a:p>
          <a:p>
            <a:pPr>
              <a:buFont typeface="Arial" panose="020B0604020202020204" pitchFamily="34" charset="0"/>
              <a:buChar char="•"/>
            </a:pPr>
            <a:r>
              <a:rPr lang="en-US"/>
              <a:t>Define get and set methods inside the class</a:t>
            </a:r>
          </a:p>
          <a:p>
            <a:pPr>
              <a:buFont typeface="Arial" panose="020B0604020202020204" pitchFamily="34" charset="0"/>
              <a:buChar char="•"/>
            </a:pPr>
            <a:r>
              <a:rPr lang="en-US"/>
              <a:t>Access the getter and setter the same way as accessing a property</a:t>
            </a:r>
          </a:p>
        </p:txBody>
      </p:sp>
      <p:pic>
        <p:nvPicPr>
          <p:cNvPr id="7" name="Picture 6">
            <a:extLst>
              <a:ext uri="{FF2B5EF4-FFF2-40B4-BE49-F238E27FC236}">
                <a16:creationId xmlns:a16="http://schemas.microsoft.com/office/drawing/2014/main" id="{22D45737-101E-7D11-B5CD-2B91FCABD058}"/>
              </a:ext>
            </a:extLst>
          </p:cNvPr>
          <p:cNvPicPr>
            <a:picLocks noChangeAspect="1"/>
          </p:cNvPicPr>
          <p:nvPr/>
        </p:nvPicPr>
        <p:blipFill>
          <a:blip r:embed="rId2"/>
          <a:stretch>
            <a:fillRect/>
          </a:stretch>
        </p:blipFill>
        <p:spPr>
          <a:xfrm>
            <a:off x="3782289" y="160590"/>
            <a:ext cx="5013477" cy="4271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grpSp>
        <p:nvGrpSpPr>
          <p:cNvPr id="2666" name="Google Shape;2666;p43"/>
          <p:cNvGrpSpPr/>
          <p:nvPr/>
        </p:nvGrpSpPr>
        <p:grpSpPr>
          <a:xfrm>
            <a:off x="1008889" y="2691328"/>
            <a:ext cx="795537" cy="795537"/>
            <a:chOff x="851175" y="1582401"/>
            <a:chExt cx="964872" cy="964872"/>
          </a:xfrm>
        </p:grpSpPr>
        <p:sp>
          <p:nvSpPr>
            <p:cNvPr id="2667" name="Google Shape;266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68" name="Google Shape;2668;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69" name="Google Shape;2669;p43"/>
          <p:cNvGrpSpPr/>
          <p:nvPr/>
        </p:nvGrpSpPr>
        <p:grpSpPr>
          <a:xfrm>
            <a:off x="986360" y="3663748"/>
            <a:ext cx="795537" cy="795537"/>
            <a:chOff x="851175" y="1582401"/>
            <a:chExt cx="964872" cy="964872"/>
          </a:xfrm>
        </p:grpSpPr>
        <p:sp>
          <p:nvSpPr>
            <p:cNvPr id="2670" name="Google Shape;2670;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1" name="Google Shape;2671;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2" name="Google Shape;2672;p43"/>
          <p:cNvGrpSpPr/>
          <p:nvPr/>
        </p:nvGrpSpPr>
        <p:grpSpPr>
          <a:xfrm>
            <a:off x="1021597" y="1745066"/>
            <a:ext cx="795537" cy="795537"/>
            <a:chOff x="851175" y="1582401"/>
            <a:chExt cx="964872" cy="964872"/>
          </a:xfrm>
        </p:grpSpPr>
        <p:sp>
          <p:nvSpPr>
            <p:cNvPr id="2673" name="Google Shape;2673;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4" name="Google Shape;2674;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2675" name="Google Shape;2675;p43"/>
          <p:cNvGrpSpPr/>
          <p:nvPr/>
        </p:nvGrpSpPr>
        <p:grpSpPr>
          <a:xfrm>
            <a:off x="1025833" y="754322"/>
            <a:ext cx="795537" cy="795537"/>
            <a:chOff x="851175" y="1582401"/>
            <a:chExt cx="964872" cy="964872"/>
          </a:xfrm>
        </p:grpSpPr>
        <p:sp>
          <p:nvSpPr>
            <p:cNvPr id="2676" name="Google Shape;2676;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677" name="Google Shape;2677;p43"/>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678" name="Google Shape;2678;p43"/>
          <p:cNvSpPr txBox="1">
            <a:spLocks noGrp="1"/>
          </p:cNvSpPr>
          <p:nvPr>
            <p:ph type="title"/>
          </p:nvPr>
        </p:nvSpPr>
        <p:spPr>
          <a:xfrm>
            <a:off x="804034" y="125376"/>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680" name="Google Shape;2680;p43"/>
          <p:cNvSpPr txBox="1">
            <a:spLocks noGrp="1"/>
          </p:cNvSpPr>
          <p:nvPr>
            <p:ph type="subTitle" idx="2"/>
          </p:nvPr>
        </p:nvSpPr>
        <p:spPr>
          <a:xfrm>
            <a:off x="1930992" y="2680920"/>
            <a:ext cx="2196350" cy="79553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600" dirty="0"/>
              <a:t>Activity Time: Ruby exercises in playground</a:t>
            </a:r>
          </a:p>
        </p:txBody>
      </p:sp>
      <p:sp>
        <p:nvSpPr>
          <p:cNvPr id="2681" name="Google Shape;2681;p43"/>
          <p:cNvSpPr txBox="1">
            <a:spLocks noGrp="1"/>
          </p:cNvSpPr>
          <p:nvPr>
            <p:ph type="title" idx="3"/>
          </p:nvPr>
        </p:nvSpPr>
        <p:spPr>
          <a:xfrm>
            <a:off x="1004653" y="280979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2682" name="Google Shape;2682;p43"/>
          <p:cNvSpPr txBox="1">
            <a:spLocks noGrp="1"/>
          </p:cNvSpPr>
          <p:nvPr>
            <p:ph type="title" idx="4"/>
          </p:nvPr>
        </p:nvSpPr>
        <p:spPr>
          <a:xfrm>
            <a:off x="982124" y="3782212"/>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04</a:t>
            </a:r>
            <a:endParaRPr sz="1600"/>
          </a:p>
        </p:txBody>
      </p:sp>
      <p:sp>
        <p:nvSpPr>
          <p:cNvPr id="2683" name="Google Shape;2683;p43"/>
          <p:cNvSpPr txBox="1">
            <a:spLocks noGrp="1"/>
          </p:cNvSpPr>
          <p:nvPr>
            <p:ph type="title" idx="5"/>
          </p:nvPr>
        </p:nvSpPr>
        <p:spPr>
          <a:xfrm>
            <a:off x="1021597" y="872774"/>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2684" name="Google Shape;2684;p43"/>
          <p:cNvSpPr txBox="1">
            <a:spLocks noGrp="1"/>
          </p:cNvSpPr>
          <p:nvPr>
            <p:ph type="title" idx="6"/>
          </p:nvPr>
        </p:nvSpPr>
        <p:spPr>
          <a:xfrm>
            <a:off x="1017361" y="1863530"/>
            <a:ext cx="804000" cy="55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02</a:t>
            </a:r>
            <a:endParaRPr sz="1600"/>
          </a:p>
        </p:txBody>
      </p:sp>
      <p:sp>
        <p:nvSpPr>
          <p:cNvPr id="2686" name="Google Shape;2686;p43"/>
          <p:cNvSpPr txBox="1">
            <a:spLocks noGrp="1"/>
          </p:cNvSpPr>
          <p:nvPr>
            <p:ph type="subTitle" idx="8"/>
          </p:nvPr>
        </p:nvSpPr>
        <p:spPr>
          <a:xfrm>
            <a:off x="1908463" y="1001774"/>
            <a:ext cx="2409600" cy="300600"/>
          </a:xfrm>
          <a:prstGeom prst="rect">
            <a:avLst/>
          </a:prstGeom>
        </p:spPr>
        <p:txBody>
          <a:bodyPr spcFirstLastPara="1" wrap="square" lIns="91425" tIns="0" rIns="91425" bIns="91425" anchor="t" anchorCtr="0">
            <a:noAutofit/>
          </a:bodyPr>
          <a:lstStyle/>
          <a:p>
            <a:pPr marL="285750" indent="-285750">
              <a:lnSpc>
                <a:spcPct val="100000"/>
              </a:lnSpc>
              <a:buClr>
                <a:schemeClr val="hlink"/>
              </a:buClr>
              <a:buSzPts val="1100"/>
            </a:pPr>
            <a:r>
              <a:rPr lang="en-US" sz="1600"/>
              <a:t>History of Ruby</a:t>
            </a:r>
          </a:p>
        </p:txBody>
      </p:sp>
      <p:sp>
        <p:nvSpPr>
          <p:cNvPr id="2688" name="Google Shape;2688;p43"/>
          <p:cNvSpPr txBox="1">
            <a:spLocks noGrp="1"/>
          </p:cNvSpPr>
          <p:nvPr>
            <p:ph type="subTitle" idx="13"/>
          </p:nvPr>
        </p:nvSpPr>
        <p:spPr>
          <a:xfrm>
            <a:off x="1908463" y="3841127"/>
            <a:ext cx="2409600" cy="558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CA" sz="1600"/>
              <a:t>Ruby on Rails Revolution</a:t>
            </a:r>
          </a:p>
        </p:txBody>
      </p:sp>
      <p:sp>
        <p:nvSpPr>
          <p:cNvPr id="2690" name="Google Shape;2690;p43"/>
          <p:cNvSpPr txBox="1">
            <a:spLocks noGrp="1"/>
          </p:cNvSpPr>
          <p:nvPr>
            <p:ph type="subTitle" idx="15"/>
          </p:nvPr>
        </p:nvSpPr>
        <p:spPr>
          <a:xfrm>
            <a:off x="1943700" y="1734670"/>
            <a:ext cx="2409600" cy="68746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endParaRPr lang="en-CA" sz="1600"/>
          </a:p>
          <a:p>
            <a:pPr marL="0" lvl="0" indent="0" algn="l" rtl="0">
              <a:spcBef>
                <a:spcPts val="0"/>
              </a:spcBef>
              <a:spcAft>
                <a:spcPts val="0"/>
              </a:spcAft>
              <a:buNone/>
            </a:pPr>
            <a:r>
              <a:rPr lang="en-CA" sz="1600"/>
              <a:t>Ruby Fundamentals</a:t>
            </a:r>
          </a:p>
        </p:txBody>
      </p:sp>
      <p:grpSp>
        <p:nvGrpSpPr>
          <p:cNvPr id="11" name="Google Shape;2672;p43">
            <a:extLst>
              <a:ext uri="{FF2B5EF4-FFF2-40B4-BE49-F238E27FC236}">
                <a16:creationId xmlns:a16="http://schemas.microsoft.com/office/drawing/2014/main" id="{3C370AAD-120C-9D58-7161-01134C4B3FF7}"/>
              </a:ext>
            </a:extLst>
          </p:cNvPr>
          <p:cNvGrpSpPr/>
          <p:nvPr/>
        </p:nvGrpSpPr>
        <p:grpSpPr>
          <a:xfrm>
            <a:off x="4994575" y="810605"/>
            <a:ext cx="795537" cy="795537"/>
            <a:chOff x="851175" y="1582401"/>
            <a:chExt cx="964872" cy="964872"/>
          </a:xfrm>
        </p:grpSpPr>
        <p:sp>
          <p:nvSpPr>
            <p:cNvPr id="12" name="Google Shape;2673;p43">
              <a:extLst>
                <a:ext uri="{FF2B5EF4-FFF2-40B4-BE49-F238E27FC236}">
                  <a16:creationId xmlns:a16="http://schemas.microsoft.com/office/drawing/2014/main" id="{4BB0BB27-45A2-96CA-0037-F9BB5576221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3" name="Google Shape;2674;p43">
              <a:extLst>
                <a:ext uri="{FF2B5EF4-FFF2-40B4-BE49-F238E27FC236}">
                  <a16:creationId xmlns:a16="http://schemas.microsoft.com/office/drawing/2014/main" id="{5153157E-A878-7320-AFF6-5CF0DB3D4BB7}"/>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4" name="Google Shape;2684;p43">
            <a:extLst>
              <a:ext uri="{FF2B5EF4-FFF2-40B4-BE49-F238E27FC236}">
                <a16:creationId xmlns:a16="http://schemas.microsoft.com/office/drawing/2014/main" id="{58237B2F-10B2-A307-21C7-EA8EC370EB3C}"/>
              </a:ext>
            </a:extLst>
          </p:cNvPr>
          <p:cNvSpPr txBox="1">
            <a:spLocks/>
          </p:cNvSpPr>
          <p:nvPr/>
        </p:nvSpPr>
        <p:spPr>
          <a:xfrm>
            <a:off x="4990339" y="929069"/>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05</a:t>
            </a:r>
          </a:p>
        </p:txBody>
      </p:sp>
      <p:sp>
        <p:nvSpPr>
          <p:cNvPr id="15" name="Google Shape;2690;p43">
            <a:extLst>
              <a:ext uri="{FF2B5EF4-FFF2-40B4-BE49-F238E27FC236}">
                <a16:creationId xmlns:a16="http://schemas.microsoft.com/office/drawing/2014/main" id="{EDF0664B-CB2F-F94B-8343-B59657909C54}"/>
              </a:ext>
            </a:extLst>
          </p:cNvPr>
          <p:cNvSpPr txBox="1">
            <a:spLocks/>
          </p:cNvSpPr>
          <p:nvPr/>
        </p:nvSpPr>
        <p:spPr>
          <a:xfrm>
            <a:off x="5888382" y="8106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CA" sz="1600"/>
              <a:t>Install Ruby on Rails</a:t>
            </a:r>
          </a:p>
        </p:txBody>
      </p:sp>
      <p:grpSp>
        <p:nvGrpSpPr>
          <p:cNvPr id="16" name="Google Shape;2672;p43">
            <a:extLst>
              <a:ext uri="{FF2B5EF4-FFF2-40B4-BE49-F238E27FC236}">
                <a16:creationId xmlns:a16="http://schemas.microsoft.com/office/drawing/2014/main" id="{7516C079-0A42-CD1E-CF67-77705ABAB7C5}"/>
              </a:ext>
            </a:extLst>
          </p:cNvPr>
          <p:cNvGrpSpPr/>
          <p:nvPr/>
        </p:nvGrpSpPr>
        <p:grpSpPr>
          <a:xfrm>
            <a:off x="5003047" y="1782012"/>
            <a:ext cx="795537" cy="795537"/>
            <a:chOff x="851175" y="1582401"/>
            <a:chExt cx="964872" cy="964872"/>
          </a:xfrm>
        </p:grpSpPr>
        <p:sp>
          <p:nvSpPr>
            <p:cNvPr id="17" name="Google Shape;2673;p43">
              <a:extLst>
                <a:ext uri="{FF2B5EF4-FFF2-40B4-BE49-F238E27FC236}">
                  <a16:creationId xmlns:a16="http://schemas.microsoft.com/office/drawing/2014/main" id="{5E655640-E3C8-C6C0-03CF-F58CD94F1920}"/>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 name="Google Shape;2674;p43">
              <a:extLst>
                <a:ext uri="{FF2B5EF4-FFF2-40B4-BE49-F238E27FC236}">
                  <a16:creationId xmlns:a16="http://schemas.microsoft.com/office/drawing/2014/main" id="{426238AB-75EF-0E34-46BB-6B92711B7D9E}"/>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9" name="Google Shape;2684;p43">
            <a:extLst>
              <a:ext uri="{FF2B5EF4-FFF2-40B4-BE49-F238E27FC236}">
                <a16:creationId xmlns:a16="http://schemas.microsoft.com/office/drawing/2014/main" id="{EB344B1D-97F0-16DB-01CA-32A0375B3E5C}"/>
              </a:ext>
            </a:extLst>
          </p:cNvPr>
          <p:cNvSpPr txBox="1">
            <a:spLocks/>
          </p:cNvSpPr>
          <p:nvPr/>
        </p:nvSpPr>
        <p:spPr>
          <a:xfrm>
            <a:off x="4998811" y="1900476"/>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06</a:t>
            </a:r>
          </a:p>
        </p:txBody>
      </p:sp>
      <p:sp>
        <p:nvSpPr>
          <p:cNvPr id="20" name="Google Shape;2690;p43">
            <a:extLst>
              <a:ext uri="{FF2B5EF4-FFF2-40B4-BE49-F238E27FC236}">
                <a16:creationId xmlns:a16="http://schemas.microsoft.com/office/drawing/2014/main" id="{36F4E78F-283A-18B7-0F84-7613CA919EB5}"/>
              </a:ext>
            </a:extLst>
          </p:cNvPr>
          <p:cNvSpPr txBox="1">
            <a:spLocks/>
          </p:cNvSpPr>
          <p:nvPr/>
        </p:nvSpPr>
        <p:spPr>
          <a:xfrm>
            <a:off x="5925150" y="1674889"/>
            <a:ext cx="2409600" cy="7841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CA" sz="1600"/>
          </a:p>
          <a:p>
            <a:pPr marL="0" indent="0"/>
            <a:r>
              <a:rPr lang="en-US" sz="1600"/>
              <a:t>Structure of Ruby on Rails Project</a:t>
            </a:r>
          </a:p>
        </p:txBody>
      </p:sp>
      <p:grpSp>
        <p:nvGrpSpPr>
          <p:cNvPr id="21" name="Google Shape;2672;p43">
            <a:extLst>
              <a:ext uri="{FF2B5EF4-FFF2-40B4-BE49-F238E27FC236}">
                <a16:creationId xmlns:a16="http://schemas.microsoft.com/office/drawing/2014/main" id="{6627B899-FA35-280F-0542-7E12603BDF7A}"/>
              </a:ext>
            </a:extLst>
          </p:cNvPr>
          <p:cNvGrpSpPr/>
          <p:nvPr/>
        </p:nvGrpSpPr>
        <p:grpSpPr>
          <a:xfrm>
            <a:off x="4994575" y="2676501"/>
            <a:ext cx="795537" cy="795537"/>
            <a:chOff x="851175" y="1582401"/>
            <a:chExt cx="964872" cy="964872"/>
          </a:xfrm>
        </p:grpSpPr>
        <p:sp>
          <p:nvSpPr>
            <p:cNvPr id="22" name="Google Shape;2673;p43">
              <a:extLst>
                <a:ext uri="{FF2B5EF4-FFF2-40B4-BE49-F238E27FC236}">
                  <a16:creationId xmlns:a16="http://schemas.microsoft.com/office/drawing/2014/main" id="{3BD000BC-5A65-A7FD-A0CD-41F437B8A39B}"/>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3" name="Google Shape;2674;p43">
              <a:extLst>
                <a:ext uri="{FF2B5EF4-FFF2-40B4-BE49-F238E27FC236}">
                  <a16:creationId xmlns:a16="http://schemas.microsoft.com/office/drawing/2014/main" id="{6EB71A84-DE14-6A20-F207-F8471CE7F5FC}"/>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4" name="Google Shape;2684;p43">
            <a:extLst>
              <a:ext uri="{FF2B5EF4-FFF2-40B4-BE49-F238E27FC236}">
                <a16:creationId xmlns:a16="http://schemas.microsoft.com/office/drawing/2014/main" id="{0C580FB5-5989-B86F-A925-67C1993D0382}"/>
              </a:ext>
            </a:extLst>
          </p:cNvPr>
          <p:cNvSpPr txBox="1">
            <a:spLocks/>
          </p:cNvSpPr>
          <p:nvPr/>
        </p:nvSpPr>
        <p:spPr>
          <a:xfrm>
            <a:off x="4990339" y="2794965"/>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07</a:t>
            </a:r>
          </a:p>
        </p:txBody>
      </p:sp>
      <p:sp>
        <p:nvSpPr>
          <p:cNvPr id="25" name="Google Shape;2690;p43">
            <a:extLst>
              <a:ext uri="{FF2B5EF4-FFF2-40B4-BE49-F238E27FC236}">
                <a16:creationId xmlns:a16="http://schemas.microsoft.com/office/drawing/2014/main" id="{F05C986A-DBBF-8242-F233-E049C392356F}"/>
              </a:ext>
            </a:extLst>
          </p:cNvPr>
          <p:cNvSpPr txBox="1">
            <a:spLocks/>
          </p:cNvSpPr>
          <p:nvPr/>
        </p:nvSpPr>
        <p:spPr>
          <a:xfrm>
            <a:off x="5916678" y="2666105"/>
            <a:ext cx="2409600"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endParaRPr lang="en-US" sz="1600"/>
          </a:p>
          <a:p>
            <a:pPr marL="0" indent="0"/>
            <a:r>
              <a:rPr lang="en-US" sz="1600"/>
              <a:t>Demo</a:t>
            </a:r>
            <a:endParaRPr lang="en-CA" sz="1600"/>
          </a:p>
        </p:txBody>
      </p:sp>
      <p:grpSp>
        <p:nvGrpSpPr>
          <p:cNvPr id="26" name="Google Shape;2672;p43">
            <a:extLst>
              <a:ext uri="{FF2B5EF4-FFF2-40B4-BE49-F238E27FC236}">
                <a16:creationId xmlns:a16="http://schemas.microsoft.com/office/drawing/2014/main" id="{B6291365-C05E-D0F2-2FA1-90D59AEEFC0F}"/>
              </a:ext>
            </a:extLst>
          </p:cNvPr>
          <p:cNvGrpSpPr/>
          <p:nvPr/>
        </p:nvGrpSpPr>
        <p:grpSpPr>
          <a:xfrm>
            <a:off x="4998811" y="3604190"/>
            <a:ext cx="795537" cy="795537"/>
            <a:chOff x="851175" y="1582401"/>
            <a:chExt cx="964872" cy="964872"/>
          </a:xfrm>
        </p:grpSpPr>
        <p:sp>
          <p:nvSpPr>
            <p:cNvPr id="27" name="Google Shape;2673;p43">
              <a:extLst>
                <a:ext uri="{FF2B5EF4-FFF2-40B4-BE49-F238E27FC236}">
                  <a16:creationId xmlns:a16="http://schemas.microsoft.com/office/drawing/2014/main" id="{D5BB81E4-CACC-CB19-76FD-99936E0DE62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28" name="Google Shape;2674;p43">
              <a:extLst>
                <a:ext uri="{FF2B5EF4-FFF2-40B4-BE49-F238E27FC236}">
                  <a16:creationId xmlns:a16="http://schemas.microsoft.com/office/drawing/2014/main" id="{68CE5428-082B-DD40-1316-210BBB3E395F}"/>
                </a:ext>
              </a:extLst>
            </p:cNvPr>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9" name="Google Shape;2684;p43">
            <a:extLst>
              <a:ext uri="{FF2B5EF4-FFF2-40B4-BE49-F238E27FC236}">
                <a16:creationId xmlns:a16="http://schemas.microsoft.com/office/drawing/2014/main" id="{436B6703-144A-C32E-B317-1330686677AF}"/>
              </a:ext>
            </a:extLst>
          </p:cNvPr>
          <p:cNvSpPr txBox="1">
            <a:spLocks/>
          </p:cNvSpPr>
          <p:nvPr/>
        </p:nvSpPr>
        <p:spPr>
          <a:xfrm>
            <a:off x="4994575" y="3722654"/>
            <a:ext cx="804000" cy="55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1pPr>
            <a:lvl2pPr marR="0" lvl="1"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2pPr>
            <a:lvl3pPr marR="0" lvl="2"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3pPr>
            <a:lvl4pPr marR="0" lvl="3"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4pPr>
            <a:lvl5pPr marR="0" lvl="4"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5pPr>
            <a:lvl6pPr marR="0" lvl="5"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6pPr>
            <a:lvl7pPr marR="0" lvl="6"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7pPr>
            <a:lvl8pPr marR="0" lvl="7"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8pPr>
            <a:lvl9pPr marR="0" lvl="8" algn="ctr" rtl="0">
              <a:lnSpc>
                <a:spcPct val="100000"/>
              </a:lnSpc>
              <a:spcBef>
                <a:spcPts val="0"/>
              </a:spcBef>
              <a:spcAft>
                <a:spcPts val="0"/>
              </a:spcAft>
              <a:buClr>
                <a:schemeClr val="lt1"/>
              </a:buClr>
              <a:buSzPts val="3700"/>
              <a:buFont typeface="Play"/>
              <a:buNone/>
              <a:defRPr sz="3700" b="1" i="0" u="none" strike="noStrike" cap="none">
                <a:solidFill>
                  <a:schemeClr val="lt1"/>
                </a:solidFill>
                <a:latin typeface="Play"/>
                <a:ea typeface="Play"/>
                <a:cs typeface="Play"/>
                <a:sym typeface="Play"/>
              </a:defRPr>
            </a:lvl9pPr>
          </a:lstStyle>
          <a:p>
            <a:r>
              <a:rPr lang="en" sz="1600"/>
              <a:t>08</a:t>
            </a:r>
          </a:p>
        </p:txBody>
      </p:sp>
      <p:sp>
        <p:nvSpPr>
          <p:cNvPr id="30" name="Google Shape;2690;p43">
            <a:extLst>
              <a:ext uri="{FF2B5EF4-FFF2-40B4-BE49-F238E27FC236}">
                <a16:creationId xmlns:a16="http://schemas.microsoft.com/office/drawing/2014/main" id="{FCF88BB4-135B-420A-A717-BE1B1847C688}"/>
              </a:ext>
            </a:extLst>
          </p:cNvPr>
          <p:cNvSpPr txBox="1">
            <a:spLocks/>
          </p:cNvSpPr>
          <p:nvPr/>
        </p:nvSpPr>
        <p:spPr>
          <a:xfrm>
            <a:off x="5920914" y="3593794"/>
            <a:ext cx="2884114" cy="68746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l"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pPr marL="0" indent="0"/>
            <a:r>
              <a:rPr lang="en-US" sz="1600" dirty="0"/>
              <a:t>Activity Time: Ruby on Rails exercises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06D113-590A-BC35-9C76-2CBAA14C83C5}"/>
              </a:ext>
            </a:extLst>
          </p:cNvPr>
          <p:cNvSpPr>
            <a:spLocks noGrp="1"/>
          </p:cNvSpPr>
          <p:nvPr>
            <p:ph type="title"/>
          </p:nvPr>
        </p:nvSpPr>
        <p:spPr>
          <a:xfrm>
            <a:off x="713225" y="539525"/>
            <a:ext cx="3588611" cy="478200"/>
          </a:xfrm>
        </p:spPr>
        <p:txBody>
          <a:bodyPr/>
          <a:lstStyle/>
          <a:p>
            <a:r>
              <a:rPr lang="en-US"/>
              <a:t>INHERITANCE</a:t>
            </a:r>
          </a:p>
        </p:txBody>
      </p:sp>
      <p:sp>
        <p:nvSpPr>
          <p:cNvPr id="9" name="Subtitle 8">
            <a:extLst>
              <a:ext uri="{FF2B5EF4-FFF2-40B4-BE49-F238E27FC236}">
                <a16:creationId xmlns:a16="http://schemas.microsoft.com/office/drawing/2014/main" id="{34827146-5469-D8D4-2DE3-C3D1F0E4FEF3}"/>
              </a:ext>
            </a:extLst>
          </p:cNvPr>
          <p:cNvSpPr>
            <a:spLocks noGrp="1"/>
          </p:cNvSpPr>
          <p:nvPr>
            <p:ph type="subTitle" idx="5"/>
          </p:nvPr>
        </p:nvSpPr>
        <p:spPr>
          <a:xfrm>
            <a:off x="4147638" y="365330"/>
            <a:ext cx="3739061" cy="1089397"/>
          </a:xfrm>
        </p:spPr>
        <p:txBody>
          <a:bodyPr/>
          <a:lstStyle/>
          <a:p>
            <a:pPr algn="l">
              <a:buFont typeface="Arial" panose="020B0604020202020204" pitchFamily="34" charset="0"/>
              <a:buChar char="•"/>
            </a:pPr>
            <a:r>
              <a:rPr lang="en-US"/>
              <a:t>Classes can inherit from other classes using &gt;</a:t>
            </a:r>
          </a:p>
          <a:p>
            <a:pPr algn="l">
              <a:buFont typeface="Arial" panose="020B0604020202020204" pitchFamily="34" charset="0"/>
              <a:buChar char="•"/>
            </a:pPr>
            <a:r>
              <a:rPr lang="en-US"/>
              <a:t>To override a parent method, simply create a method with the same name</a:t>
            </a:r>
          </a:p>
        </p:txBody>
      </p:sp>
      <p:pic>
        <p:nvPicPr>
          <p:cNvPr id="12" name="Picture 11">
            <a:extLst>
              <a:ext uri="{FF2B5EF4-FFF2-40B4-BE49-F238E27FC236}">
                <a16:creationId xmlns:a16="http://schemas.microsoft.com/office/drawing/2014/main" id="{9CC18409-E79D-80FD-4C0E-717A87A6B707}"/>
              </a:ext>
            </a:extLst>
          </p:cNvPr>
          <p:cNvPicPr>
            <a:picLocks noChangeAspect="1"/>
          </p:cNvPicPr>
          <p:nvPr/>
        </p:nvPicPr>
        <p:blipFill>
          <a:blip r:embed="rId3"/>
          <a:stretch>
            <a:fillRect/>
          </a:stretch>
        </p:blipFill>
        <p:spPr>
          <a:xfrm>
            <a:off x="127527" y="1426148"/>
            <a:ext cx="4020111" cy="29722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ECC16E7F-749D-BE40-FE7D-152E29A16E36}"/>
              </a:ext>
            </a:extLst>
          </p:cNvPr>
          <p:cNvPicPr>
            <a:picLocks noChangeAspect="1"/>
          </p:cNvPicPr>
          <p:nvPr/>
        </p:nvPicPr>
        <p:blipFill>
          <a:blip r:embed="rId4"/>
          <a:stretch>
            <a:fillRect/>
          </a:stretch>
        </p:blipFill>
        <p:spPr>
          <a:xfrm>
            <a:off x="4572000" y="1454727"/>
            <a:ext cx="3839111" cy="2943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3981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EXERCISE</a:t>
            </a:r>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a:p>
          <a:p>
            <a:pPr marL="0" lvl="0" indent="0" rtl="0">
              <a:spcBef>
                <a:spcPts val="0"/>
              </a:spcBef>
              <a:spcAft>
                <a:spcPts val="0"/>
              </a:spcAft>
              <a:buNone/>
            </a:pPr>
            <a:r>
              <a:rPr lang="en-US"/>
              <a:t>“Ruby is super easy to read (syntactically) and write. You don’t have to know Ruby to figure out what this does:</a:t>
            </a:r>
          </a:p>
          <a:p>
            <a:pPr marL="0" lvl="0" indent="0" rtl="0">
              <a:spcBef>
                <a:spcPts val="0"/>
              </a:spcBef>
              <a:spcAft>
                <a:spcPts val="0"/>
              </a:spcAft>
              <a:buNone/>
            </a:pPr>
            <a:endParaRPr lang="en-US"/>
          </a:p>
          <a:p>
            <a:pPr marL="0" lvl="0" indent="0" rtl="0">
              <a:spcBef>
                <a:spcPts val="0"/>
              </a:spcBef>
              <a:spcAft>
                <a:spcPts val="0"/>
              </a:spcAft>
              <a:buNone/>
            </a:pPr>
            <a:r>
              <a:rPr lang="en-US"/>
              <a:t>    5.times { print “Hi! It’s the year #{Time.now.year}” }”</a:t>
            </a:r>
          </a:p>
          <a:p>
            <a:pPr marL="0" lvl="0" indent="0" rtl="0">
              <a:spcBef>
                <a:spcPts val="0"/>
              </a:spcBef>
              <a:spcAft>
                <a:spcPts val="0"/>
              </a:spcAft>
              <a:buNone/>
            </a:pPr>
            <a:endParaRPr lang="en"/>
          </a:p>
          <a:p>
            <a:pPr marL="0" lvl="0" indent="0" rtl="0">
              <a:spcBef>
                <a:spcPts val="0"/>
              </a:spcBef>
              <a:spcAft>
                <a:spcPts val="0"/>
              </a:spcAft>
              <a:buNone/>
            </a:pPr>
            <a:r>
              <a:rPr lang="en"/>
              <a:t>-  Aaron Hill, Quora</a:t>
            </a:r>
            <a:endParaRPr/>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7103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5D76C-33B5-1242-8863-692094244FEB}"/>
              </a:ext>
            </a:extLst>
          </p:cNvPr>
          <p:cNvSpPr>
            <a:spLocks noGrp="1"/>
          </p:cNvSpPr>
          <p:nvPr>
            <p:ph type="title"/>
          </p:nvPr>
        </p:nvSpPr>
        <p:spPr/>
        <p:txBody>
          <a:bodyPr/>
          <a:lstStyle/>
          <a:p>
            <a:r>
              <a:rPr lang="en-US" dirty="0"/>
              <a:t>ONLINE PLAYGROUND</a:t>
            </a:r>
            <a:br>
              <a:rPr lang="en-US" dirty="0"/>
            </a:br>
            <a:r>
              <a:rPr lang="en-US" dirty="0"/>
              <a:t>https://runrb.io/</a:t>
            </a:r>
          </a:p>
        </p:txBody>
      </p:sp>
      <p:sp>
        <p:nvSpPr>
          <p:cNvPr id="6" name="Text Placeholder 5">
            <a:extLst>
              <a:ext uri="{FF2B5EF4-FFF2-40B4-BE49-F238E27FC236}">
                <a16:creationId xmlns:a16="http://schemas.microsoft.com/office/drawing/2014/main" id="{28C04E23-5570-DEAD-A54C-974A72FDE269}"/>
              </a:ext>
            </a:extLst>
          </p:cNvPr>
          <p:cNvSpPr>
            <a:spLocks noGrp="1"/>
          </p:cNvSpPr>
          <p:nvPr>
            <p:ph type="body" idx="1"/>
          </p:nvPr>
        </p:nvSpPr>
        <p:spPr/>
        <p:txBody>
          <a:bodyPr/>
          <a:lstStyle/>
          <a:p>
            <a:r>
              <a:rPr lang="en-US" dirty="0"/>
              <a:t>Code along with my Ruby language demo</a:t>
            </a:r>
          </a:p>
          <a:p>
            <a:endParaRPr lang="en-US" dirty="0"/>
          </a:p>
          <a:p>
            <a:endParaRPr lang="en-US" dirty="0"/>
          </a:p>
          <a:p>
            <a:r>
              <a:rPr lang="en-US" dirty="0"/>
              <a:t>Complete Ruby practice exercise</a:t>
            </a:r>
          </a:p>
        </p:txBody>
      </p:sp>
    </p:spTree>
    <p:extLst>
      <p:ext uri="{BB962C8B-B14F-4D97-AF65-F5344CB8AC3E}">
        <p14:creationId xmlns:p14="http://schemas.microsoft.com/office/powerpoint/2010/main" val="389970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3942015" y="304237"/>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143725" y="1710562"/>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Ruby on Rails Revolution</a:t>
            </a:r>
          </a:p>
        </p:txBody>
      </p:sp>
      <p:sp>
        <p:nvSpPr>
          <p:cNvPr id="2699" name="Google Shape;2699;p44"/>
          <p:cNvSpPr txBox="1">
            <a:spLocks noGrp="1"/>
          </p:cNvSpPr>
          <p:nvPr>
            <p:ph type="subTitle" idx="1"/>
          </p:nvPr>
        </p:nvSpPr>
        <p:spPr>
          <a:xfrm>
            <a:off x="1284890" y="2781432"/>
            <a:ext cx="6306206" cy="21544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a:t>What Is Rails?</a:t>
            </a:r>
          </a:p>
          <a:p>
            <a:pPr marL="0" lvl="0" indent="0" algn="ctr" rtl="0">
              <a:spcBef>
                <a:spcPts val="0"/>
              </a:spcBef>
              <a:spcAft>
                <a:spcPts val="0"/>
              </a:spcAft>
              <a:buNone/>
            </a:pPr>
            <a:r>
              <a:rPr lang="en-US"/>
              <a:t>“A web-application framework that </a:t>
            </a:r>
          </a:p>
          <a:p>
            <a:pPr marL="0" lvl="0" indent="0" algn="ctr" rtl="0">
              <a:spcBef>
                <a:spcPts val="0"/>
              </a:spcBef>
              <a:spcAft>
                <a:spcPts val="0"/>
              </a:spcAft>
              <a:buNone/>
            </a:pPr>
            <a:r>
              <a:rPr lang="en-US"/>
              <a:t>includes everything needed to create </a:t>
            </a:r>
          </a:p>
          <a:p>
            <a:pPr marL="0" lvl="0" indent="0" algn="ctr" rtl="0">
              <a:spcBef>
                <a:spcPts val="0"/>
              </a:spcBef>
              <a:spcAft>
                <a:spcPts val="0"/>
              </a:spcAft>
              <a:buNone/>
            </a:pPr>
            <a:r>
              <a:rPr lang="en-US"/>
              <a:t>database-backed web applications </a:t>
            </a:r>
          </a:p>
          <a:p>
            <a:pPr marL="0" lvl="0" indent="0" algn="ctr" rtl="0">
              <a:spcBef>
                <a:spcPts val="0"/>
              </a:spcBef>
              <a:spcAft>
                <a:spcPts val="0"/>
              </a:spcAft>
              <a:buNone/>
            </a:pPr>
            <a:r>
              <a:rPr lang="en-US"/>
              <a:t>according to the Model-View-Controller (MVC) pattern.”</a:t>
            </a:r>
          </a:p>
          <a:p>
            <a:pPr marL="0" lvl="0" indent="0" algn="ctr" rtl="0">
              <a:spcBef>
                <a:spcPts val="0"/>
              </a:spcBef>
              <a:spcAft>
                <a:spcPts val="0"/>
              </a:spcAft>
              <a:buNone/>
            </a:pPr>
            <a:r>
              <a:rPr lang="en-US"/>
              <a:t>rubyonrails.org</a:t>
            </a:r>
            <a:endParaRPr/>
          </a:p>
        </p:txBody>
      </p:sp>
      <p:sp>
        <p:nvSpPr>
          <p:cNvPr id="2700" name="Google Shape;2700;p44"/>
          <p:cNvSpPr txBox="1">
            <a:spLocks noGrp="1"/>
          </p:cNvSpPr>
          <p:nvPr>
            <p:ph type="title" idx="2"/>
          </p:nvPr>
        </p:nvSpPr>
        <p:spPr>
          <a:xfrm>
            <a:off x="2143725" y="459247"/>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701" name="Google Shape;2701;p44"/>
          <p:cNvCxnSpPr/>
          <p:nvPr/>
        </p:nvCxnSpPr>
        <p:spPr>
          <a:xfrm rot="10800000" flipH="1">
            <a:off x="2430663" y="264613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953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87163" y="258523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30663" y="2652882"/>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Ruby on Rails</a:t>
            </a:r>
            <a:endParaRPr/>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hlink"/>
              </a:buClr>
              <a:buSzPts val="1100"/>
              <a:buFont typeface="Arial"/>
              <a:buNone/>
            </a:pPr>
            <a:r>
              <a:rPr lang="en-US" sz="1600"/>
              <a:t>Ruby on Rails, also known as Rails, is a popular open-source web development framework that has taken the software industry by storm. Since its initial release in 2004, Rails has experienced a revolution that has transformed the way web applications are developed and deployed.</a:t>
            </a:r>
          </a:p>
          <a:p>
            <a:pPr marL="0" lvl="0" indent="0" algn="l" rtl="0">
              <a:lnSpc>
                <a:spcPct val="100000"/>
              </a:lnSpc>
              <a:spcBef>
                <a:spcPts val="0"/>
              </a:spcBef>
              <a:spcAft>
                <a:spcPts val="0"/>
              </a:spcAft>
              <a:buClr>
                <a:schemeClr val="hlink"/>
              </a:buClr>
              <a:buSzPts val="1100"/>
              <a:buFont typeface="Arial"/>
              <a:buNone/>
            </a:pPr>
            <a:endParaRPr lang="en-US" sz="1600"/>
          </a:p>
          <a:p>
            <a:pPr marL="0" lvl="0" indent="0" algn="l" rtl="0">
              <a:lnSpc>
                <a:spcPct val="100000"/>
              </a:lnSpc>
              <a:spcBef>
                <a:spcPts val="0"/>
              </a:spcBef>
              <a:spcAft>
                <a:spcPts val="0"/>
              </a:spcAft>
              <a:buClr>
                <a:schemeClr val="hlink"/>
              </a:buClr>
              <a:buSzPts val="1100"/>
              <a:buFont typeface="Arial"/>
              <a:buNone/>
            </a:pPr>
            <a:r>
              <a:rPr lang="en-US" sz="1600"/>
              <a:t>Before Rails, web development was a tedious and time-consuming process that involved writing lots of boilerplate code to handle common tasks like managing databases and handling HTTP requests. This often resulted in slow development cycles and made it difficult to scale applications.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1435928" y="100693"/>
            <a:ext cx="5763900" cy="11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Ruby on Rails now</a:t>
            </a:r>
            <a:endParaRPr dirty="0"/>
          </a:p>
        </p:txBody>
      </p:sp>
      <p:sp>
        <p:nvSpPr>
          <p:cNvPr id="2721" name="Google Shape;2721;p46"/>
          <p:cNvSpPr txBox="1">
            <a:spLocks noGrp="1"/>
          </p:cNvSpPr>
          <p:nvPr>
            <p:ph type="body" idx="1"/>
          </p:nvPr>
        </p:nvSpPr>
        <p:spPr>
          <a:xfrm>
            <a:off x="1435928" y="1110343"/>
            <a:ext cx="6351814" cy="2873828"/>
          </a:xfrm>
          <a:prstGeom prst="rect">
            <a:avLst/>
          </a:prstGeom>
        </p:spPr>
        <p:txBody>
          <a:bodyPr spcFirstLastPara="1" wrap="square" lIns="91425" tIns="91425" rIns="91425" bIns="91425" anchor="t" anchorCtr="0">
            <a:noAutofit/>
          </a:bodyPr>
          <a:lstStyle/>
          <a:p>
            <a:pPr marL="285750" indent="-285750">
              <a:lnSpc>
                <a:spcPct val="100000"/>
              </a:lnSpc>
              <a:buClr>
                <a:schemeClr val="hlink"/>
              </a:buClr>
              <a:buSzPts val="1100"/>
            </a:pPr>
            <a:r>
              <a:rPr lang="en-US" sz="2000" dirty="0"/>
              <a:t>Ruby on Rails has been in use for over 15 years, and Version 7 was released in December of 2021. </a:t>
            </a:r>
          </a:p>
          <a:p>
            <a:pPr marL="285750" indent="-285750">
              <a:lnSpc>
                <a:spcPct val="100000"/>
              </a:lnSpc>
              <a:buClr>
                <a:schemeClr val="hlink"/>
              </a:buClr>
              <a:buSzPts val="1100"/>
            </a:pPr>
            <a:r>
              <a:rPr lang="en-US" sz="2000" dirty="0"/>
              <a:t>Version 7 contains mostly new features and improvements, and there are few breaking changes from older versions. </a:t>
            </a:r>
          </a:p>
          <a:p>
            <a:pPr marL="285750" indent="-285750">
              <a:lnSpc>
                <a:spcPct val="100000"/>
              </a:lnSpc>
              <a:buClr>
                <a:schemeClr val="hlink"/>
              </a:buClr>
              <a:buSzPts val="1100"/>
            </a:pPr>
            <a:r>
              <a:rPr lang="en-US" sz="2000" dirty="0"/>
              <a:t>The features a beginner uses have been pretty stable for many years. </a:t>
            </a:r>
          </a:p>
        </p:txBody>
      </p:sp>
    </p:spTree>
    <p:extLst>
      <p:ext uri="{BB962C8B-B14F-4D97-AF65-F5344CB8AC3E}">
        <p14:creationId xmlns:p14="http://schemas.microsoft.com/office/powerpoint/2010/main" val="63877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6" name="Google Shape;2726;p47"/>
          <p:cNvGrpSpPr/>
          <p:nvPr/>
        </p:nvGrpSpPr>
        <p:grpSpPr>
          <a:xfrm>
            <a:off x="2687660" y="1520842"/>
            <a:ext cx="795537" cy="795537"/>
            <a:chOff x="851175" y="1582401"/>
            <a:chExt cx="964872" cy="964872"/>
          </a:xfrm>
        </p:grpSpPr>
        <p:sp>
          <p:nvSpPr>
            <p:cNvPr id="2727" name="Google Shape;2727;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9" name="Google Shape;2729;p47"/>
          <p:cNvGrpSpPr/>
          <p:nvPr/>
        </p:nvGrpSpPr>
        <p:grpSpPr>
          <a:xfrm>
            <a:off x="5587331" y="1534325"/>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 Key factors that contributed to the success of Rails </a:t>
            </a:r>
            <a:endParaRPr/>
          </a:p>
        </p:txBody>
      </p:sp>
      <p:sp>
        <p:nvSpPr>
          <p:cNvPr id="2733" name="Google Shape;2733;p47"/>
          <p:cNvSpPr txBox="1">
            <a:spLocks noGrp="1"/>
          </p:cNvSpPr>
          <p:nvPr>
            <p:ph type="subTitle" idx="1"/>
          </p:nvPr>
        </p:nvSpPr>
        <p:spPr>
          <a:xfrm>
            <a:off x="1592036" y="3104827"/>
            <a:ext cx="3030605" cy="149914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aimed to make web development more accessible to developers of all skill levels, by providing a consistent and intuitive framework that made it easier to learn and get started with. </a:t>
            </a:r>
            <a:endParaRPr/>
          </a:p>
        </p:txBody>
      </p:sp>
      <p:sp>
        <p:nvSpPr>
          <p:cNvPr id="2734" name="Google Shape;2734;p47"/>
          <p:cNvSpPr txBox="1">
            <a:spLocks noGrp="1"/>
          </p:cNvSpPr>
          <p:nvPr>
            <p:ph type="subTitle" idx="2"/>
          </p:nvPr>
        </p:nvSpPr>
        <p:spPr>
          <a:xfrm>
            <a:off x="1718608" y="2416207"/>
            <a:ext cx="2733633" cy="68862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CA"/>
              <a:t>Focus on developer productivity</a:t>
            </a:r>
            <a:endParaRPr/>
          </a:p>
        </p:txBody>
      </p:sp>
      <p:sp>
        <p:nvSpPr>
          <p:cNvPr id="2735" name="Google Shape;2735;p47"/>
          <p:cNvSpPr txBox="1">
            <a:spLocks noGrp="1"/>
          </p:cNvSpPr>
          <p:nvPr>
            <p:ph type="subTitle" idx="3"/>
          </p:nvPr>
        </p:nvSpPr>
        <p:spPr>
          <a:xfrm>
            <a:off x="4797942" y="3104827"/>
            <a:ext cx="2896057" cy="114385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Rails quickly gained a following of enthusiastic developers who contributed to the framework, built plugins and extensions, and created a vast ecosystem of tools and resources. </a:t>
            </a:r>
            <a:endParaRPr/>
          </a:p>
        </p:txBody>
      </p:sp>
      <p:sp>
        <p:nvSpPr>
          <p:cNvPr id="2736" name="Google Shape;2736;p47"/>
          <p:cNvSpPr txBox="1">
            <a:spLocks noGrp="1"/>
          </p:cNvSpPr>
          <p:nvPr>
            <p:ph type="subTitle" idx="4"/>
          </p:nvPr>
        </p:nvSpPr>
        <p:spPr>
          <a:xfrm>
            <a:off x="4827846" y="2442553"/>
            <a:ext cx="2733632"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a:t>Vibrant community that grew around it</a:t>
            </a:r>
            <a:endParaRPr/>
          </a:p>
        </p:txBody>
      </p:sp>
      <p:grpSp>
        <p:nvGrpSpPr>
          <p:cNvPr id="2737" name="Google Shape;2737;p47"/>
          <p:cNvGrpSpPr/>
          <p:nvPr/>
        </p:nvGrpSpPr>
        <p:grpSpPr>
          <a:xfrm>
            <a:off x="2861398" y="1748454"/>
            <a:ext cx="448061" cy="340315"/>
            <a:chOff x="1164350" y="-1483000"/>
            <a:chExt cx="660175" cy="503275"/>
          </a:xfrm>
        </p:grpSpPr>
        <p:sp>
          <p:nvSpPr>
            <p:cNvPr id="2738" name="Google Shape;2738;p47"/>
            <p:cNvSpPr/>
            <p:nvPr/>
          </p:nvSpPr>
          <p:spPr>
            <a:xfrm>
              <a:off x="1397675" y="-1324450"/>
              <a:ext cx="39050" cy="79700"/>
            </a:xfrm>
            <a:custGeom>
              <a:avLst/>
              <a:gdLst/>
              <a:ahLst/>
              <a:cxnLst/>
              <a:rect l="l" t="t" r="r" b="b"/>
              <a:pathLst>
                <a:path w="1562" h="3188" extrusionOk="0">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7"/>
            <p:cNvSpPr/>
            <p:nvPr/>
          </p:nvSpPr>
          <p:spPr>
            <a:xfrm>
              <a:off x="1320425" y="-1324450"/>
              <a:ext cx="82950" cy="113025"/>
            </a:xfrm>
            <a:custGeom>
              <a:avLst/>
              <a:gdLst/>
              <a:ahLst/>
              <a:cxnLst/>
              <a:rect l="l" t="t" r="r" b="b"/>
              <a:pathLst>
                <a:path w="3318" h="4521" extrusionOk="0">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7"/>
            <p:cNvSpPr/>
            <p:nvPr/>
          </p:nvSpPr>
          <p:spPr>
            <a:xfrm>
              <a:off x="1203375" y="-1483000"/>
              <a:ext cx="582125" cy="387025"/>
            </a:xfrm>
            <a:custGeom>
              <a:avLst/>
              <a:gdLst/>
              <a:ahLst/>
              <a:cxnLst/>
              <a:rect l="l" t="t" r="r" b="b"/>
              <a:pathLst>
                <a:path w="23285" h="15481" extrusionOk="0">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7"/>
            <p:cNvSpPr/>
            <p:nvPr/>
          </p:nvSpPr>
          <p:spPr>
            <a:xfrm>
              <a:off x="1164350" y="-1056975"/>
              <a:ext cx="660175" cy="77250"/>
            </a:xfrm>
            <a:custGeom>
              <a:avLst/>
              <a:gdLst/>
              <a:ahLst/>
              <a:cxnLst/>
              <a:rect l="l" t="t" r="r" b="b"/>
              <a:pathLst>
                <a:path w="26407" h="3090" extrusionOk="0">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47"/>
          <p:cNvGrpSpPr/>
          <p:nvPr/>
        </p:nvGrpSpPr>
        <p:grpSpPr>
          <a:xfrm>
            <a:off x="5806446" y="1708075"/>
            <a:ext cx="357305" cy="448038"/>
            <a:chOff x="1950500" y="-1481350"/>
            <a:chExt cx="428475" cy="539025"/>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950500" y="-1481350"/>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132926"/>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799" y="2621764"/>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Install Ruby on Rails</a:t>
            </a:r>
          </a:p>
        </p:txBody>
      </p:sp>
      <p:sp>
        <p:nvSpPr>
          <p:cNvPr id="2700" name="Google Shape;2700;p44"/>
          <p:cNvSpPr txBox="1">
            <a:spLocks noGrp="1"/>
          </p:cNvSpPr>
          <p:nvPr>
            <p:ph type="title" idx="2"/>
          </p:nvPr>
        </p:nvSpPr>
        <p:spPr>
          <a:xfrm>
            <a:off x="2206812" y="1287936"/>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cxnSp>
        <p:nvCxnSpPr>
          <p:cNvPr id="2701" name="Google Shape;2701;p44"/>
          <p:cNvCxnSpPr/>
          <p:nvPr/>
        </p:nvCxnSpPr>
        <p:spPr>
          <a:xfrm rot="10800000" flipH="1">
            <a:off x="2493737" y="3557334"/>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7" y="349643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7" y="356408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930566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311750" y="1934575"/>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1: Install Ruby</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2400" dirty="0"/>
              <a:t>Download an installation package from rubyinstaller.org. Follow the download link,</a:t>
            </a:r>
          </a:p>
          <a:p>
            <a:pPr marL="0" lvl="0" indent="0" algn="l" rtl="0">
              <a:spcBef>
                <a:spcPts val="0"/>
              </a:spcBef>
              <a:spcAft>
                <a:spcPts val="0"/>
              </a:spcAft>
              <a:buNone/>
            </a:pPr>
            <a:r>
              <a:rPr lang="en-US" sz="2400" dirty="0"/>
              <a:t> and run the resulting installer. </a:t>
            </a:r>
            <a:endParaRPr sz="24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dirty="0"/>
              <a:t>Step 2: Install Rails</a:t>
            </a:r>
          </a:p>
          <a:p>
            <a:pPr marL="0" lvl="0" indent="0" algn="l" rtl="0">
              <a:spcBef>
                <a:spcPts val="0"/>
              </a:spcBef>
              <a:spcAft>
                <a:spcPts val="0"/>
              </a:spcAft>
              <a:buNone/>
            </a:pPr>
            <a:endParaRPr lang="en-US" b="1" dirty="0"/>
          </a:p>
          <a:p>
            <a:pPr marL="0" lvl="0" indent="0" algn="l" rtl="0">
              <a:spcBef>
                <a:spcPts val="0"/>
              </a:spcBef>
              <a:spcAft>
                <a:spcPts val="0"/>
              </a:spcAft>
              <a:buNone/>
            </a:pPr>
            <a:r>
              <a:rPr lang="en-US" sz="1800" dirty="0"/>
              <a:t>Install Rails − With </a:t>
            </a:r>
            <a:r>
              <a:rPr lang="en-US" sz="1800" dirty="0" err="1"/>
              <a:t>Rubygems</a:t>
            </a:r>
            <a:r>
              <a:rPr lang="en-US" sz="1800" dirty="0"/>
              <a:t> loaded, you can install all of Rails and its dependencies using the following command through the command line</a:t>
            </a:r>
            <a:r>
              <a:rPr lang="en-US" sz="1800" b="1" dirty="0"/>
              <a:t> −</a:t>
            </a:r>
          </a:p>
          <a:p>
            <a:pPr marL="0" lvl="0" indent="0" algn="l" rtl="0">
              <a:spcBef>
                <a:spcPts val="0"/>
              </a:spcBef>
              <a:spcAft>
                <a:spcPts val="0"/>
              </a:spcAft>
              <a:buNone/>
            </a:pPr>
            <a:endParaRPr sz="1800" dirty="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3" name="Picture 2">
            <a:extLst>
              <a:ext uri="{FF2B5EF4-FFF2-40B4-BE49-F238E27FC236}">
                <a16:creationId xmlns:a16="http://schemas.microsoft.com/office/drawing/2014/main" id="{CDA61649-699A-DF08-F06C-C491FD16E1C3}"/>
              </a:ext>
            </a:extLst>
          </p:cNvPr>
          <p:cNvPicPr>
            <a:picLocks noChangeAspect="1"/>
          </p:cNvPicPr>
          <p:nvPr/>
        </p:nvPicPr>
        <p:blipFill>
          <a:blip r:embed="rId4"/>
          <a:stretch>
            <a:fillRect/>
          </a:stretch>
        </p:blipFill>
        <p:spPr>
          <a:xfrm>
            <a:off x="1312941" y="3458468"/>
            <a:ext cx="5734345" cy="577880"/>
          </a:xfrm>
          <a:prstGeom prst="rect">
            <a:avLst/>
          </a:prstGeom>
        </p:spPr>
      </p:pic>
    </p:spTree>
    <p:extLst>
      <p:ext uri="{BB962C8B-B14F-4D97-AF65-F5344CB8AC3E}">
        <p14:creationId xmlns:p14="http://schemas.microsoft.com/office/powerpoint/2010/main" val="340088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 of Ruby</a:t>
            </a:r>
            <a:endParaRPr/>
          </a:p>
        </p:txBody>
      </p:sp>
      <p:sp>
        <p:nvSpPr>
          <p:cNvPr id="2699" name="Google Shape;2699;p44"/>
          <p:cNvSpPr txBox="1">
            <a:spLocks noGrp="1"/>
          </p:cNvSpPr>
          <p:nvPr>
            <p:ph type="subTitle" idx="1"/>
          </p:nvPr>
        </p:nvSpPr>
        <p:spPr>
          <a:xfrm>
            <a:off x="2358438" y="3519024"/>
            <a:ext cx="4427100" cy="1217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“Ruby is simple in appearance, but is very complex inside, just like our human body.”</a:t>
            </a:r>
          </a:p>
          <a:p>
            <a:pPr marL="0" lvl="0" indent="0" algn="ctr" rtl="0">
              <a:spcBef>
                <a:spcPts val="0"/>
              </a:spcBef>
              <a:spcAft>
                <a:spcPts val="0"/>
              </a:spcAft>
              <a:buNone/>
            </a:pPr>
            <a:r>
              <a:rPr lang="en" dirty="0"/>
              <a:t>- Yukihiro “Matz” Matsumoto</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2701" name="Google Shape;2701;p44"/>
          <p:cNvCxnSpPr/>
          <p:nvPr/>
        </p:nvCxnSpPr>
        <p:spPr>
          <a:xfrm rot="10800000" flipH="1">
            <a:off x="2493738" y="330972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248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331647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483706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b="1"/>
              <a:t>Step 3: Check Rails Version</a:t>
            </a:r>
          </a:p>
          <a:p>
            <a:pPr marL="0" lvl="0" indent="0" algn="l" rtl="0">
              <a:spcBef>
                <a:spcPts val="0"/>
              </a:spcBef>
              <a:spcAft>
                <a:spcPts val="0"/>
              </a:spcAft>
              <a:buNone/>
            </a:pPr>
            <a:endParaRPr lang="en-US" sz="1800"/>
          </a:p>
          <a:p>
            <a:pPr marL="0" lvl="0" indent="0" algn="l" rtl="0">
              <a:spcBef>
                <a:spcPts val="0"/>
              </a:spcBef>
              <a:spcAft>
                <a:spcPts val="0"/>
              </a:spcAft>
              <a:buNone/>
            </a:pPr>
            <a:r>
              <a:rPr lang="en-US" sz="1800"/>
              <a:t>Use the following command to check the rails version.</a:t>
            </a:r>
            <a:r>
              <a:rPr lang="en-US" sz="1100" b="0" i="0">
                <a:solidFill>
                  <a:srgbClr val="000000"/>
                </a:solidFill>
                <a:effectLst/>
                <a:latin typeface="Nunito" pitchFamily="2" charset="0"/>
              </a:rPr>
              <a:t>er Windows.</a:t>
            </a:r>
            <a:endParaRPr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pic>
        <p:nvPicPr>
          <p:cNvPr id="5" name="Picture 4">
            <a:extLst>
              <a:ext uri="{FF2B5EF4-FFF2-40B4-BE49-F238E27FC236}">
                <a16:creationId xmlns:a16="http://schemas.microsoft.com/office/drawing/2014/main" id="{6BFA8F2C-4395-EAB9-A8C5-27DAA258686C}"/>
              </a:ext>
            </a:extLst>
          </p:cNvPr>
          <p:cNvPicPr>
            <a:picLocks noChangeAspect="1"/>
          </p:cNvPicPr>
          <p:nvPr/>
        </p:nvPicPr>
        <p:blipFill>
          <a:blip r:embed="rId4"/>
          <a:stretch>
            <a:fillRect/>
          </a:stretch>
        </p:blipFill>
        <p:spPr>
          <a:xfrm>
            <a:off x="1284403" y="2691989"/>
            <a:ext cx="5753396" cy="573726"/>
          </a:xfrm>
          <a:prstGeom prst="rect">
            <a:avLst/>
          </a:prstGeom>
        </p:spPr>
      </p:pic>
    </p:spTree>
    <p:extLst>
      <p:ext uri="{BB962C8B-B14F-4D97-AF65-F5344CB8AC3E}">
        <p14:creationId xmlns:p14="http://schemas.microsoft.com/office/powerpoint/2010/main" val="74767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4" y="4667540"/>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4" y="4599890"/>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238272" y="1625096"/>
            <a:ext cx="6520500" cy="2221046"/>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endParaRPr lang="en-US" b="1"/>
          </a:p>
          <a:p>
            <a:pPr marL="0" lvl="0" indent="0" rtl="0">
              <a:spcBef>
                <a:spcPts val="0"/>
              </a:spcBef>
              <a:spcAft>
                <a:spcPts val="0"/>
              </a:spcAft>
              <a:buNone/>
            </a:pPr>
            <a:r>
              <a:rPr lang="en-US" b="1"/>
              <a:t>Congratulations! You are now on Rails over Windows.</a:t>
            </a:r>
          </a:p>
          <a:p>
            <a:pPr marL="0" lvl="0" indent="0" algn="l" rtl="0">
              <a:spcBef>
                <a:spcPts val="0"/>
              </a:spcBef>
              <a:spcAft>
                <a:spcPts val="0"/>
              </a:spcAft>
              <a:buNone/>
            </a:pPr>
            <a:endParaRPr lang="en-US" sz="1800"/>
          </a:p>
          <a:p>
            <a:pPr marL="0" lvl="0" indent="0" algn="l" rtl="0">
              <a:spcBef>
                <a:spcPts val="0"/>
              </a:spcBef>
              <a:spcAft>
                <a:spcPts val="0"/>
              </a:spcAft>
              <a:buNone/>
            </a:pPr>
            <a:r>
              <a:rPr lang="en-US" sz="1100" b="0" i="0">
                <a:solidFill>
                  <a:srgbClr val="000000"/>
                </a:solidFill>
                <a:effectLst/>
                <a:latin typeface="Nunito" pitchFamily="2" charset="0"/>
              </a:rPr>
              <a:t>er Windows.</a:t>
            </a:r>
            <a:endParaRPr lang="en-US" sz="1800"/>
          </a:p>
        </p:txBody>
      </p:sp>
      <p:pic>
        <p:nvPicPr>
          <p:cNvPr id="4" name="Picture 3">
            <a:extLst>
              <a:ext uri="{FF2B5EF4-FFF2-40B4-BE49-F238E27FC236}">
                <a16:creationId xmlns:a16="http://schemas.microsoft.com/office/drawing/2014/main" id="{18D080E5-8508-8DDC-AE0C-C8C610A30C81}"/>
              </a:ext>
            </a:extLst>
          </p:cNvPr>
          <p:cNvPicPr>
            <a:picLocks noChangeAspect="1"/>
          </p:cNvPicPr>
          <p:nvPr/>
        </p:nvPicPr>
        <p:blipFill>
          <a:blip r:embed="rId3"/>
          <a:stretch>
            <a:fillRect/>
          </a:stretch>
        </p:blipFill>
        <p:spPr>
          <a:xfrm>
            <a:off x="3878316" y="558204"/>
            <a:ext cx="1060796" cy="1066892"/>
          </a:xfrm>
          <a:prstGeom prst="rect">
            <a:avLst/>
          </a:prstGeom>
        </p:spPr>
      </p:pic>
    </p:spTree>
    <p:extLst>
      <p:ext uri="{BB962C8B-B14F-4D97-AF65-F5344CB8AC3E}">
        <p14:creationId xmlns:p14="http://schemas.microsoft.com/office/powerpoint/2010/main" val="62997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48999" y="2928497"/>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Structure of Ruby on Rails Project</a:t>
            </a:r>
          </a:p>
        </p:txBody>
      </p:sp>
      <p:sp>
        <p:nvSpPr>
          <p:cNvPr id="2700" name="Google Shape;2700;p44"/>
          <p:cNvSpPr txBox="1">
            <a:spLocks noGrp="1"/>
          </p:cNvSpPr>
          <p:nvPr>
            <p:ph type="title" idx="2"/>
          </p:nvPr>
        </p:nvSpPr>
        <p:spPr>
          <a:xfrm>
            <a:off x="2206800" y="1223888"/>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2701" name="Google Shape;2701;p44"/>
          <p:cNvCxnSpPr/>
          <p:nvPr/>
        </p:nvCxnSpPr>
        <p:spPr>
          <a:xfrm rot="10800000" flipH="1">
            <a:off x="2556800" y="460249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430701" y="454834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45650" y="4534842"/>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900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756394"/>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CA" sz="3200" dirty="0">
                <a:solidFill>
                  <a:schemeClr val="lt2"/>
                </a:solidFill>
              </a:rPr>
              <a:t>Rail MVC Architecture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2AE66654-24A7-3FA8-9130-D75A8DE85EDB}"/>
              </a:ext>
            </a:extLst>
          </p:cNvPr>
          <p:cNvPicPr>
            <a:picLocks noChangeAspect="1"/>
          </p:cNvPicPr>
          <p:nvPr/>
        </p:nvPicPr>
        <p:blipFill>
          <a:blip r:embed="rId3"/>
          <a:stretch>
            <a:fillRect/>
          </a:stretch>
        </p:blipFill>
        <p:spPr>
          <a:xfrm>
            <a:off x="1469571" y="1199459"/>
            <a:ext cx="6340887" cy="31606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2345" y="3059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3200" dirty="0">
                <a:solidFill>
                  <a:schemeClr val="tx2"/>
                </a:solidFill>
              </a:rPr>
              <a:t>Rail MVC Architecture</a:t>
            </a:r>
            <a:endParaRPr sz="3200" dirty="0">
              <a:solidFill>
                <a:schemeClr val="tx2"/>
              </a:solidFill>
            </a:endParaRPr>
          </a:p>
        </p:txBody>
      </p:sp>
      <p:sp>
        <p:nvSpPr>
          <p:cNvPr id="2710" name="Google Shape;2710;p45"/>
          <p:cNvSpPr txBox="1">
            <a:spLocks noGrp="1"/>
          </p:cNvSpPr>
          <p:nvPr>
            <p:ph type="subTitle" idx="1"/>
          </p:nvPr>
        </p:nvSpPr>
        <p:spPr>
          <a:xfrm>
            <a:off x="1738993" y="1137074"/>
            <a:ext cx="5894614" cy="394111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t>Ruby on Rails uses an </a:t>
            </a:r>
            <a:r>
              <a:rPr lang="en-US" sz="1400" dirty="0">
                <a:solidFill>
                  <a:schemeClr val="bg1"/>
                </a:solidFill>
              </a:rPr>
              <a:t>MVC architecture</a:t>
            </a:r>
            <a:r>
              <a:rPr lang="en-US" sz="1400" dirty="0"/>
              <a:t>. It's fundamental to how the framework is structured and is designed to help us not repeat ourselves. </a:t>
            </a:r>
            <a:r>
              <a:rPr lang="en-US" sz="1400" dirty="0">
                <a:solidFill>
                  <a:schemeClr val="tx2"/>
                </a:solidFill>
              </a:rPr>
              <a:t>The M stands for model, the V stands for view, and the C stands for controller. </a:t>
            </a:r>
          </a:p>
          <a:p>
            <a:pPr marL="285750" lvl="0" indent="-285750" algn="l" rtl="0">
              <a:spcBef>
                <a:spcPts val="0"/>
              </a:spcBef>
              <a:spcAft>
                <a:spcPts val="0"/>
              </a:spcAft>
              <a:buFont typeface="Arial" panose="020B0604020202020204" pitchFamily="34" charset="0"/>
              <a:buChar char="•"/>
            </a:pPr>
            <a:r>
              <a:rPr lang="en-US" sz="1400" dirty="0"/>
              <a:t>The MVC web architecture breaks up single page by function. The browser communicates with the controller</a:t>
            </a:r>
            <a:r>
              <a:rPr lang="en-US" sz="1400" dirty="0">
                <a:solidFill>
                  <a:schemeClr val="bg1"/>
                </a:solidFill>
              </a:rPr>
              <a:t>. The controller </a:t>
            </a:r>
            <a:r>
              <a:rPr lang="en-US" sz="1400" dirty="0"/>
              <a:t>processes and responds to user events, such as clicking on links and submitting forms. The controller makes decisions based on the request and controls what happens in response. If the controller needs to interact with the database, it will talk to our models. </a:t>
            </a:r>
          </a:p>
          <a:p>
            <a:pPr marL="285750" lvl="0" indent="-285750" algn="l" rtl="0">
              <a:spcBef>
                <a:spcPts val="0"/>
              </a:spcBef>
              <a:spcAft>
                <a:spcPts val="0"/>
              </a:spcAft>
              <a:buFont typeface="Arial" panose="020B0604020202020204" pitchFamily="34" charset="0"/>
              <a:buChar char="•"/>
            </a:pPr>
            <a:r>
              <a:rPr lang="en-US" sz="1400" dirty="0">
                <a:solidFill>
                  <a:schemeClr val="bg1"/>
                </a:solidFill>
              </a:rPr>
              <a:t>The models are </a:t>
            </a:r>
            <a:r>
              <a:rPr lang="en-US" sz="1400" dirty="0"/>
              <a:t>objects for storing and working with data. The model will return its results back to the controller. The controller may go back to the model several times while making its decisions and constructing a response.  And then finally, the controller will send its results </a:t>
            </a:r>
            <a:r>
              <a:rPr lang="en-US" sz="1400" dirty="0">
                <a:solidFill>
                  <a:schemeClr val="bg1"/>
                </a:solidFill>
              </a:rPr>
              <a:t>to the view</a:t>
            </a:r>
            <a:r>
              <a:rPr lang="en-US" sz="1400" dirty="0"/>
              <a:t>, the presentation layer. It's what the user sees and interacts with. The webpages, HTML, CSS, and JavaScript. </a:t>
            </a:r>
            <a:r>
              <a:rPr lang="en-US" sz="1400" dirty="0">
                <a:solidFill>
                  <a:schemeClr val="bg1"/>
                </a:solidFill>
              </a:rPr>
              <a:t>Decision code goes in the controller. Data code goes in the model. And presentation code goes in the view.</a:t>
            </a:r>
          </a:p>
        </p:txBody>
      </p:sp>
      <p:cxnSp>
        <p:nvCxnSpPr>
          <p:cNvPr id="2711" name="Google Shape;2711;p45"/>
          <p:cNvCxnSpPr>
            <a:stCxn id="2712" idx="6"/>
            <a:endCxn id="2713" idx="2"/>
          </p:cNvCxnSpPr>
          <p:nvPr/>
        </p:nvCxnSpPr>
        <p:spPr>
          <a:xfrm>
            <a:off x="2477645" y="1001774"/>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42345" y="934124"/>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70505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dirty="0">
                <a:solidFill>
                  <a:schemeClr val="lt2"/>
                </a:solidFill>
              </a:rPr>
              <a:t>Rails Folder Structure</a:t>
            </a:r>
            <a:br>
              <a:rPr lang="en-CA" sz="7200" dirty="0">
                <a:solidFill>
                  <a:schemeClr val="lt2"/>
                </a:solidFill>
              </a:rPr>
            </a:br>
            <a:endParaRPr sz="7200" dirty="0">
              <a:solidFill>
                <a:schemeClr val="lt2"/>
              </a:solidFill>
            </a:endParaRPr>
          </a:p>
        </p:txBody>
      </p:sp>
      <p:pic>
        <p:nvPicPr>
          <p:cNvPr id="4" name="Picture 3">
            <a:extLst>
              <a:ext uri="{FF2B5EF4-FFF2-40B4-BE49-F238E27FC236}">
                <a16:creationId xmlns:a16="http://schemas.microsoft.com/office/drawing/2014/main" id="{6D60FA43-0CFA-176E-77B9-806B45B55E4A}"/>
              </a:ext>
            </a:extLst>
          </p:cNvPr>
          <p:cNvPicPr>
            <a:picLocks noChangeAspect="1"/>
          </p:cNvPicPr>
          <p:nvPr/>
        </p:nvPicPr>
        <p:blipFill>
          <a:blip r:embed="rId3"/>
          <a:stretch>
            <a:fillRect/>
          </a:stretch>
        </p:blipFill>
        <p:spPr>
          <a:xfrm>
            <a:off x="3229818" y="1153560"/>
            <a:ext cx="2521080" cy="3532740"/>
          </a:xfrm>
          <a:prstGeom prst="rect">
            <a:avLst/>
          </a:prstGeom>
        </p:spPr>
      </p:pic>
    </p:spTree>
    <p:extLst>
      <p:ext uri="{BB962C8B-B14F-4D97-AF65-F5344CB8AC3E}">
        <p14:creationId xmlns:p14="http://schemas.microsoft.com/office/powerpoint/2010/main" val="3975987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1170258" y="640063"/>
            <a:ext cx="6640200" cy="682550"/>
          </a:xfrm>
          <a:prstGeom prst="rect">
            <a:avLst/>
          </a:prstGeo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3200">
                <a:solidFill>
                  <a:schemeClr val="lt2"/>
                </a:solidFill>
              </a:rPr>
              <a:t>Rails Conventions &amp; Defaults</a:t>
            </a:r>
            <a:br>
              <a:rPr lang="en-CA" sz="7200">
                <a:solidFill>
                  <a:schemeClr val="lt2"/>
                </a:solidFill>
              </a:rPr>
            </a:br>
            <a:endParaRPr sz="7200">
              <a:solidFill>
                <a:schemeClr val="lt2"/>
              </a:solidFill>
            </a:endParaRPr>
          </a:p>
        </p:txBody>
      </p:sp>
      <p:pic>
        <p:nvPicPr>
          <p:cNvPr id="3" name="Picture 2">
            <a:extLst>
              <a:ext uri="{FF2B5EF4-FFF2-40B4-BE49-F238E27FC236}">
                <a16:creationId xmlns:a16="http://schemas.microsoft.com/office/drawing/2014/main" id="{6E7A1D3D-1926-09CB-EF47-CAC01CE10F37}"/>
              </a:ext>
            </a:extLst>
          </p:cNvPr>
          <p:cNvPicPr>
            <a:picLocks noChangeAspect="1"/>
          </p:cNvPicPr>
          <p:nvPr/>
        </p:nvPicPr>
        <p:blipFill>
          <a:blip r:embed="rId3"/>
          <a:stretch>
            <a:fillRect/>
          </a:stretch>
        </p:blipFill>
        <p:spPr>
          <a:xfrm>
            <a:off x="1420434" y="1322613"/>
            <a:ext cx="6303132" cy="3037116"/>
          </a:xfrm>
          <a:prstGeom prst="rect">
            <a:avLst/>
          </a:prstGeom>
        </p:spPr>
      </p:pic>
    </p:spTree>
    <p:extLst>
      <p:ext uri="{BB962C8B-B14F-4D97-AF65-F5344CB8AC3E}">
        <p14:creationId xmlns:p14="http://schemas.microsoft.com/office/powerpoint/2010/main" val="2884693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en-US" sz="3200" b="1" dirty="0">
                <a:solidFill>
                  <a:schemeClr val="lt2"/>
                </a:solidFill>
                <a:latin typeface="Play"/>
                <a:sym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a:t>Shopify is one of the most successful companies using Ruby on Rails globally. The company has been scaling massively within the framework and boasts about being able to address 80,000 requests per second. </a:t>
            </a:r>
            <a:endParaRPr sz="1800" dirty="0"/>
          </a:p>
        </p:txBody>
      </p:sp>
      <p:pic>
        <p:nvPicPr>
          <p:cNvPr id="5" name="Picture 4">
            <a:extLst>
              <a:ext uri="{FF2B5EF4-FFF2-40B4-BE49-F238E27FC236}">
                <a16:creationId xmlns:a16="http://schemas.microsoft.com/office/drawing/2014/main" id="{4B27E1BD-D85F-CF97-9A97-ACF7E129536B}"/>
              </a:ext>
            </a:extLst>
          </p:cNvPr>
          <p:cNvPicPr>
            <a:picLocks noChangeAspect="1"/>
          </p:cNvPicPr>
          <p:nvPr/>
        </p:nvPicPr>
        <p:blipFill>
          <a:blip r:embed="rId3"/>
          <a:stretch>
            <a:fillRect/>
          </a:stretch>
        </p:blipFill>
        <p:spPr>
          <a:xfrm>
            <a:off x="2856966" y="931607"/>
            <a:ext cx="3168813" cy="1092256"/>
          </a:xfrm>
          <a:prstGeom prst="rect">
            <a:avLst/>
          </a:prstGeom>
        </p:spPr>
      </p:pic>
    </p:spTree>
    <p:extLst>
      <p:ext uri="{BB962C8B-B14F-4D97-AF65-F5344CB8AC3E}">
        <p14:creationId xmlns:p14="http://schemas.microsoft.com/office/powerpoint/2010/main" val="247684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48"/>
        <p:cNvGrpSpPr/>
        <p:nvPr/>
      </p:nvGrpSpPr>
      <p:grpSpPr>
        <a:xfrm>
          <a:off x="0" y="0"/>
          <a:ext cx="0" cy="0"/>
          <a:chOff x="0" y="0"/>
          <a:chExt cx="0" cy="0"/>
        </a:xfrm>
      </p:grpSpPr>
      <p:cxnSp>
        <p:nvCxnSpPr>
          <p:cNvPr id="2754" name="Google Shape;2754;p48"/>
          <p:cNvCxnSpPr>
            <a:stCxn id="2755" idx="6"/>
            <a:endCxn id="2756" idx="2"/>
          </p:cNvCxnSpPr>
          <p:nvPr/>
        </p:nvCxnSpPr>
        <p:spPr>
          <a:xfrm>
            <a:off x="1748975" y="4661812"/>
            <a:ext cx="56460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57" name="Google Shape;2757;p48"/>
          <p:cNvGrpSpPr/>
          <p:nvPr/>
        </p:nvGrpSpPr>
        <p:grpSpPr>
          <a:xfrm>
            <a:off x="1613675" y="4594162"/>
            <a:ext cx="5916650" cy="135300"/>
            <a:chOff x="1620488" y="3644670"/>
            <a:chExt cx="5916650" cy="135300"/>
          </a:xfrm>
        </p:grpSpPr>
        <p:sp>
          <p:nvSpPr>
            <p:cNvPr id="2755" name="Google Shape;2755;p48"/>
            <p:cNvSpPr/>
            <p:nvPr/>
          </p:nvSpPr>
          <p:spPr>
            <a:xfrm>
              <a:off x="162048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8"/>
            <p:cNvSpPr/>
            <p:nvPr/>
          </p:nvSpPr>
          <p:spPr>
            <a:xfrm>
              <a:off x="7401838" y="36446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8" name="Google Shape;2758;p48"/>
            <p:cNvCxnSpPr>
              <a:stCxn id="2755" idx="6"/>
              <a:endCxn id="2756" idx="2"/>
            </p:cNvCxnSpPr>
            <p:nvPr/>
          </p:nvCxnSpPr>
          <p:spPr>
            <a:xfrm>
              <a:off x="1755788" y="3712320"/>
              <a:ext cx="5646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759" name="Google Shape;2759;p48"/>
          <p:cNvSpPr txBox="1">
            <a:spLocks noGrp="1"/>
          </p:cNvSpPr>
          <p:nvPr>
            <p:ph type="subTitle" idx="1"/>
          </p:nvPr>
        </p:nvSpPr>
        <p:spPr>
          <a:xfrm>
            <a:off x="1181123" y="334374"/>
            <a:ext cx="6520500" cy="3682453"/>
          </a:xfrm>
          <a:prstGeom prst="rect">
            <a:avLst/>
          </a:prstGeom>
        </p:spPr>
        <p:txBody>
          <a:bodyPr spcFirstLastPara="1" wrap="square" lIns="91425" tIns="0" rIns="91425" bIns="91425" anchor="t" anchorCtr="0">
            <a:noAutofit/>
          </a:bodyPr>
          <a:lstStyle/>
          <a:p>
            <a:pPr marL="0" indent="0"/>
            <a:r>
              <a:rPr lang="en-US" sz="3200" b="1" dirty="0">
                <a:solidFill>
                  <a:schemeClr val="lt2"/>
                </a:solidFill>
                <a:latin typeface="Play"/>
              </a:rPr>
              <a:t>Ruby on Rails Companies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rtl="0">
              <a:spcBef>
                <a:spcPts val="0"/>
              </a:spcBef>
              <a:spcAft>
                <a:spcPts val="0"/>
              </a:spcAft>
              <a:buNone/>
            </a:pPr>
            <a:r>
              <a:rPr lang="en-US" sz="1800" dirty="0" err="1"/>
              <a:t>Github</a:t>
            </a:r>
            <a:r>
              <a:rPr lang="en-US" sz="1800" dirty="0"/>
              <a:t> is now used by over 1.8 million companies, software development businesses, and startups. </a:t>
            </a:r>
          </a:p>
          <a:p>
            <a:pPr marL="0" lvl="0" indent="0" rtl="0">
              <a:spcBef>
                <a:spcPts val="0"/>
              </a:spcBef>
              <a:spcAft>
                <a:spcPts val="0"/>
              </a:spcAft>
              <a:buNone/>
            </a:pPr>
            <a:r>
              <a:rPr lang="en-US" sz="1800" dirty="0"/>
              <a:t>From a technological viewpoint, Ruby on Rails accounts for nearly all of GitHub’s code. As of August 2019, the Rails 6.0 version of GitHub was launched.</a:t>
            </a:r>
          </a:p>
          <a:p>
            <a:pPr marL="0" lvl="0" indent="0" rtl="0">
              <a:spcBef>
                <a:spcPts val="0"/>
              </a:spcBef>
              <a:spcAft>
                <a:spcPts val="0"/>
              </a:spcAft>
              <a:buNone/>
            </a:pPr>
            <a:endParaRPr sz="1800" dirty="0"/>
          </a:p>
        </p:txBody>
      </p:sp>
      <p:pic>
        <p:nvPicPr>
          <p:cNvPr id="3" name="Picture 2">
            <a:extLst>
              <a:ext uri="{FF2B5EF4-FFF2-40B4-BE49-F238E27FC236}">
                <a16:creationId xmlns:a16="http://schemas.microsoft.com/office/drawing/2014/main" id="{D147DED4-9F1D-5546-3743-F94A80D8A71A}"/>
              </a:ext>
            </a:extLst>
          </p:cNvPr>
          <p:cNvPicPr>
            <a:picLocks noChangeAspect="1"/>
          </p:cNvPicPr>
          <p:nvPr/>
        </p:nvPicPr>
        <p:blipFill>
          <a:blip r:embed="rId3"/>
          <a:stretch>
            <a:fillRect/>
          </a:stretch>
        </p:blipFill>
        <p:spPr>
          <a:xfrm>
            <a:off x="2942696" y="893083"/>
            <a:ext cx="2997354" cy="1143059"/>
          </a:xfrm>
          <a:prstGeom prst="rect">
            <a:avLst/>
          </a:prstGeom>
        </p:spPr>
      </p:pic>
    </p:spTree>
    <p:extLst>
      <p:ext uri="{BB962C8B-B14F-4D97-AF65-F5344CB8AC3E}">
        <p14:creationId xmlns:p14="http://schemas.microsoft.com/office/powerpoint/2010/main" val="90126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1561780"/>
            <a:ext cx="4730400" cy="681000"/>
          </a:xfrm>
          <a:prstGeom prst="rect">
            <a:avLst/>
          </a:prstGeom>
        </p:spPr>
        <p:txBody>
          <a:bodyPr spcFirstLastPara="1" wrap="square" lIns="91425" tIns="91425" rIns="91425" bIns="91425" anchor="ctr" anchorCtr="0">
            <a:noAutofit/>
          </a:bodyPr>
          <a:lstStyle/>
          <a:p>
            <a:pPr>
              <a:buSzPts val="3200"/>
            </a:pPr>
            <a:r>
              <a:rPr lang="en" sz="3200" dirty="0">
                <a:solidFill>
                  <a:schemeClr val="lt2"/>
                </a:solidFill>
                <a:ea typeface="Source Sans Pro"/>
                <a:sym typeface="Source Sans Pro"/>
              </a:rPr>
              <a:t>RUBY ON RAILS DEMO</a:t>
            </a:r>
            <a:endParaRPr sz="3200" dirty="0">
              <a:solidFill>
                <a:schemeClr val="lt2"/>
              </a:solidFill>
              <a:ea typeface="Source Sans Pro"/>
              <a:sym typeface="Source Sans Pro"/>
            </a:endParaRPr>
          </a:p>
        </p:txBody>
      </p:sp>
      <p:sp>
        <p:nvSpPr>
          <p:cNvPr id="2699" name="Google Shape;2699;p44"/>
          <p:cNvSpPr txBox="1">
            <a:spLocks noGrp="1"/>
          </p:cNvSpPr>
          <p:nvPr>
            <p:ph type="subTitle" idx="1"/>
          </p:nvPr>
        </p:nvSpPr>
        <p:spPr>
          <a:xfrm>
            <a:off x="1896329" y="2407707"/>
            <a:ext cx="5351318" cy="209015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lang="en-US" sz="3200" dirty="0"/>
          </a:p>
          <a:p>
            <a:pPr marL="0" lvl="0" indent="0" rtl="0">
              <a:spcBef>
                <a:spcPts val="0"/>
              </a:spcBef>
              <a:spcAft>
                <a:spcPts val="0"/>
              </a:spcAft>
              <a:buNone/>
            </a:pPr>
            <a:r>
              <a:rPr lang="en-US" sz="3200"/>
              <a:t>Planter </a:t>
            </a:r>
            <a:endParaRPr lang="en-US" sz="3200"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2701" name="Google Shape;2701;p44"/>
          <p:cNvCxnSpPr/>
          <p:nvPr/>
        </p:nvCxnSpPr>
        <p:spPr>
          <a:xfrm rot="10800000" flipH="1">
            <a:off x="2493738" y="2497350"/>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243645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stCxn id="2702" idx="6"/>
            <a:endCxn id="2703" idx="2"/>
          </p:cNvCxnSpPr>
          <p:nvPr/>
        </p:nvCxnSpPr>
        <p:spPr>
          <a:xfrm>
            <a:off x="2493738" y="2504100"/>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424517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648824"/>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CREATION</a:t>
            </a:r>
            <a:endParaRPr/>
          </a:p>
        </p:txBody>
      </p:sp>
      <p:sp>
        <p:nvSpPr>
          <p:cNvPr id="2710" name="Google Shape;2710;p45"/>
          <p:cNvSpPr txBox="1">
            <a:spLocks noGrp="1"/>
          </p:cNvSpPr>
          <p:nvPr>
            <p:ph type="subTitle" idx="1"/>
          </p:nvPr>
        </p:nvSpPr>
        <p:spPr>
          <a:xfrm>
            <a:off x="2549400" y="1814935"/>
            <a:ext cx="4045200" cy="24842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Created by Yukihiro “Matz” Matsumoto in 1993, released in 1995</a:t>
            </a:r>
          </a:p>
          <a:p>
            <a:pPr marL="285750" lvl="0" indent="-285750" algn="l" rtl="0">
              <a:spcBef>
                <a:spcPts val="0"/>
              </a:spcBef>
              <a:spcAft>
                <a:spcPts val="0"/>
              </a:spcAft>
              <a:buFont typeface="Arial" panose="020B0604020202020204" pitchFamily="34" charset="0"/>
              <a:buChar char="•"/>
            </a:pPr>
            <a:r>
              <a:rPr lang="en-US" dirty="0"/>
              <a:t>Blended parts of his </a:t>
            </a:r>
            <a:r>
              <a:rPr lang="en-US" dirty="0" err="1"/>
              <a:t>favourite</a:t>
            </a:r>
            <a:r>
              <a:rPr lang="en-US" dirty="0"/>
              <a:t> languages</a:t>
            </a:r>
          </a:p>
          <a:p>
            <a:pPr marL="742950" lvl="1" indent="-285750" algn="l">
              <a:buFont typeface="Arial" panose="020B0604020202020204" pitchFamily="34" charset="0"/>
              <a:buChar char="•"/>
            </a:pPr>
            <a:r>
              <a:rPr lang="en-US" dirty="0"/>
              <a:t>Perl, Smalltalk, Eiffel, Ada and Lisp</a:t>
            </a:r>
          </a:p>
          <a:p>
            <a:pPr marL="285750" indent="-285750" algn="l">
              <a:buFont typeface="Arial" panose="020B0604020202020204" pitchFamily="34" charset="0"/>
              <a:buChar char="•"/>
            </a:pPr>
            <a:r>
              <a:rPr lang="en-US" dirty="0"/>
              <a:t>Balanced functional programming with imperative programming</a:t>
            </a:r>
          </a:p>
          <a:p>
            <a:pPr marL="285750" indent="-285750" algn="l">
              <a:buFont typeface="Arial" panose="020B0604020202020204" pitchFamily="34" charset="0"/>
              <a:buChar char="•"/>
            </a:pPr>
            <a:r>
              <a:rPr lang="en-US" dirty="0"/>
              <a:t>“Trying to make Ruby natural, not simple”</a:t>
            </a:r>
            <a:endParaRPr dirty="0"/>
          </a:p>
        </p:txBody>
      </p:sp>
      <p:cxnSp>
        <p:nvCxnSpPr>
          <p:cNvPr id="2711" name="Google Shape;2711;p45"/>
          <p:cNvCxnSpPr>
            <a:stCxn id="2712" idx="6"/>
            <a:endCxn id="2713" idx="2"/>
          </p:cNvCxnSpPr>
          <p:nvPr/>
        </p:nvCxnSpPr>
        <p:spPr>
          <a:xfrm>
            <a:off x="2493738" y="1619882"/>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1552232"/>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810028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sp>
        <p:nvSpPr>
          <p:cNvPr id="2698" name="Google Shape;2698;p44"/>
          <p:cNvSpPr txBox="1">
            <a:spLocks noGrp="1"/>
          </p:cNvSpPr>
          <p:nvPr>
            <p:ph type="title"/>
          </p:nvPr>
        </p:nvSpPr>
        <p:spPr>
          <a:xfrm>
            <a:off x="2206788" y="305139"/>
            <a:ext cx="4730400" cy="681000"/>
          </a:xfrm>
          <a:prstGeom prst="rect">
            <a:avLst/>
          </a:prstGeom>
        </p:spPr>
        <p:txBody>
          <a:bodyPr spcFirstLastPara="1" wrap="square" lIns="91425" tIns="91425" rIns="91425" bIns="91425" anchor="ctr" anchorCtr="0">
            <a:noAutofit/>
          </a:bodyPr>
          <a:lstStyle/>
          <a:p>
            <a:pPr marL="0" lvl="0" indent="0">
              <a:buSzPts val="3200"/>
            </a:pPr>
            <a:r>
              <a:rPr lang="en-CA" sz="3600" dirty="0">
                <a:solidFill>
                  <a:schemeClr val="lt2"/>
                </a:solidFill>
                <a:ea typeface="Source Sans Pro"/>
              </a:rPr>
              <a:t>Summary</a:t>
            </a:r>
            <a:endParaRPr sz="3600" dirty="0">
              <a:solidFill>
                <a:schemeClr val="lt2"/>
              </a:solidFill>
              <a:ea typeface="Source Sans Pro"/>
            </a:endParaRPr>
          </a:p>
        </p:txBody>
      </p:sp>
      <p:sp>
        <p:nvSpPr>
          <p:cNvPr id="2699" name="Google Shape;2699;p44"/>
          <p:cNvSpPr txBox="1">
            <a:spLocks noGrp="1"/>
          </p:cNvSpPr>
          <p:nvPr>
            <p:ph type="subTitle" idx="1"/>
          </p:nvPr>
        </p:nvSpPr>
        <p:spPr>
          <a:xfrm>
            <a:off x="1896329" y="986139"/>
            <a:ext cx="5351318" cy="3767164"/>
          </a:xfrm>
          <a:prstGeom prst="rect">
            <a:avLst/>
          </a:prstGeom>
        </p:spPr>
        <p:txBody>
          <a:bodyPr spcFirstLastPara="1" wrap="square" lIns="91425" tIns="91425" rIns="91425" bIns="91425" anchor="t" anchorCtr="0">
            <a:noAutofit/>
          </a:bodyPr>
          <a:lstStyle/>
          <a:p>
            <a:pPr marL="0" indent="0" algn="just">
              <a:buSzPts val="3200"/>
            </a:pPr>
            <a:r>
              <a:rPr lang="en-US" sz="2000" dirty="0"/>
              <a:t>1) </a:t>
            </a:r>
            <a:r>
              <a:rPr lang="en-US" sz="1800" b="1" dirty="0">
                <a:solidFill>
                  <a:schemeClr val="lt2"/>
                </a:solidFill>
                <a:latin typeface="Play"/>
                <a:sym typeface="Play"/>
              </a:rPr>
              <a:t>rails new &lt;</a:t>
            </a:r>
            <a:r>
              <a:rPr lang="en-US" sz="1800" b="1" dirty="0" err="1">
                <a:solidFill>
                  <a:schemeClr val="lt2"/>
                </a:solidFill>
                <a:latin typeface="Play"/>
                <a:sym typeface="Play"/>
              </a:rPr>
              <a:t>application_name</a:t>
            </a:r>
            <a:r>
              <a:rPr lang="en-US" sz="1800" b="1" dirty="0">
                <a:solidFill>
                  <a:schemeClr val="lt2"/>
                </a:solidFill>
                <a:latin typeface="Play"/>
                <a:sym typeface="Play"/>
              </a:rPr>
              <a:t>&gt; </a:t>
            </a:r>
          </a:p>
          <a:p>
            <a:pPr marL="0" lvl="0" indent="0" algn="just" rtl="0">
              <a:spcBef>
                <a:spcPts val="0"/>
              </a:spcBef>
              <a:spcAft>
                <a:spcPts val="0"/>
              </a:spcAft>
              <a:buNone/>
            </a:pPr>
            <a:r>
              <a:rPr lang="en-US" sz="2000" dirty="0"/>
              <a:t>     • create application &amp; install dependencies</a:t>
            </a:r>
          </a:p>
          <a:p>
            <a:pPr marL="0" lvl="0" indent="0" algn="just" rtl="0">
              <a:spcBef>
                <a:spcPts val="0"/>
              </a:spcBef>
              <a:spcAft>
                <a:spcPts val="0"/>
              </a:spcAft>
              <a:buNone/>
            </a:pPr>
            <a:r>
              <a:rPr lang="en-US" sz="2000" dirty="0"/>
              <a:t>2) </a:t>
            </a:r>
            <a:r>
              <a:rPr lang="en-US" sz="1800" b="1" dirty="0">
                <a:solidFill>
                  <a:schemeClr val="lt2"/>
                </a:solidFill>
                <a:latin typeface="Play"/>
              </a:rPr>
              <a:t>rails generate scaffold &lt;name&gt; &lt;attribute&gt; </a:t>
            </a:r>
          </a:p>
          <a:p>
            <a:pPr marL="0" lvl="0" indent="0" algn="just" rtl="0">
              <a:spcBef>
                <a:spcPts val="0"/>
              </a:spcBef>
              <a:spcAft>
                <a:spcPts val="0"/>
              </a:spcAft>
              <a:buNone/>
            </a:pPr>
            <a:r>
              <a:rPr lang="en-US" sz="2000" dirty="0"/>
              <a:t>     • create a full model-to-views prototype</a:t>
            </a:r>
          </a:p>
          <a:p>
            <a:pPr marL="0" lvl="0" indent="0" algn="just">
              <a:buSzPts val="3200"/>
            </a:pPr>
            <a:r>
              <a:rPr lang="en-US" sz="2000" dirty="0"/>
              <a:t>3) </a:t>
            </a:r>
            <a:r>
              <a:rPr lang="en-US" sz="1800" b="1" dirty="0">
                <a:solidFill>
                  <a:schemeClr val="lt2"/>
                </a:solidFill>
                <a:latin typeface="Play"/>
              </a:rPr>
              <a:t>rails server </a:t>
            </a:r>
          </a:p>
          <a:p>
            <a:pPr marL="0" lvl="0" indent="0" algn="just" rtl="0">
              <a:spcBef>
                <a:spcPts val="0"/>
              </a:spcBef>
              <a:spcAft>
                <a:spcPts val="0"/>
              </a:spcAft>
              <a:buNone/>
            </a:pPr>
            <a:r>
              <a:rPr lang="en-US" sz="2000" dirty="0"/>
              <a:t>     • start local server and display request logs </a:t>
            </a:r>
          </a:p>
          <a:p>
            <a:pPr marL="0" indent="0" algn="just">
              <a:buSzPts val="3200"/>
            </a:pPr>
            <a:r>
              <a:rPr lang="en-US" sz="2000" dirty="0"/>
              <a:t>4) </a:t>
            </a:r>
            <a:r>
              <a:rPr lang="en-US" sz="1800" b="1" dirty="0">
                <a:solidFill>
                  <a:schemeClr val="lt2"/>
                </a:solidFill>
                <a:latin typeface="Play"/>
              </a:rPr>
              <a:t>rails </a:t>
            </a:r>
            <a:r>
              <a:rPr lang="en-US" sz="1800" b="1" dirty="0" err="1">
                <a:solidFill>
                  <a:schemeClr val="lt2"/>
                </a:solidFill>
                <a:latin typeface="Play"/>
              </a:rPr>
              <a:t>db:migrate</a:t>
            </a:r>
            <a:r>
              <a:rPr lang="en-US" sz="1800" b="1" dirty="0">
                <a:solidFill>
                  <a:schemeClr val="lt2"/>
                </a:solidFill>
                <a:latin typeface="Play"/>
              </a:rPr>
              <a:t> </a:t>
            </a:r>
          </a:p>
          <a:p>
            <a:pPr marL="0" lvl="0" indent="0" algn="just" rtl="0">
              <a:spcBef>
                <a:spcPts val="0"/>
              </a:spcBef>
              <a:spcAft>
                <a:spcPts val="0"/>
              </a:spcAft>
              <a:buNone/>
            </a:pPr>
            <a:r>
              <a:rPr lang="en-US" sz="2000" dirty="0"/>
              <a:t>     • run any pending database migration </a:t>
            </a:r>
          </a:p>
          <a:p>
            <a:pPr marL="0" lvl="0" indent="0" algn="just">
              <a:buSzPts val="3200"/>
            </a:pPr>
            <a:r>
              <a:rPr lang="en-US" sz="2000" dirty="0"/>
              <a:t>5) </a:t>
            </a:r>
            <a:r>
              <a:rPr lang="en-US" sz="1800" b="1" dirty="0">
                <a:solidFill>
                  <a:schemeClr val="lt2"/>
                </a:solidFill>
                <a:latin typeface="Play"/>
              </a:rPr>
              <a:t>rails routes </a:t>
            </a:r>
          </a:p>
          <a:p>
            <a:pPr marL="0" lvl="0" indent="0" algn="just" rtl="0">
              <a:spcBef>
                <a:spcPts val="0"/>
              </a:spcBef>
              <a:spcAft>
                <a:spcPts val="0"/>
              </a:spcAft>
              <a:buNone/>
            </a:pPr>
            <a:r>
              <a:rPr lang="en-US" sz="2000" dirty="0"/>
              <a:t>    • lists all routes &amp; route helper methods </a:t>
            </a:r>
          </a:p>
          <a:p>
            <a:pPr marL="0" indent="0" algn="just">
              <a:buSzPts val="3200"/>
            </a:pPr>
            <a:r>
              <a:rPr lang="en-US" sz="2000" dirty="0"/>
              <a:t>6) </a:t>
            </a:r>
            <a:r>
              <a:rPr lang="en-US" sz="1800" b="1" dirty="0">
                <a:solidFill>
                  <a:schemeClr val="lt2"/>
                </a:solidFill>
                <a:latin typeface="Play"/>
              </a:rPr>
              <a:t>rails help </a:t>
            </a:r>
          </a:p>
          <a:p>
            <a:pPr marL="0" lvl="0" indent="0" algn="just" rtl="0">
              <a:spcBef>
                <a:spcPts val="0"/>
              </a:spcBef>
              <a:spcAft>
                <a:spcPts val="0"/>
              </a:spcAft>
              <a:buNone/>
            </a:pPr>
            <a:r>
              <a:rPr lang="en-US" sz="2000" dirty="0"/>
              <a:t>    • find more rails commands</a:t>
            </a:r>
          </a:p>
        </p:txBody>
      </p:sp>
    </p:spTree>
    <p:extLst>
      <p:ext uri="{BB962C8B-B14F-4D97-AF65-F5344CB8AC3E}">
        <p14:creationId xmlns:p14="http://schemas.microsoft.com/office/powerpoint/2010/main" val="636601518"/>
      </p:ext>
    </p:extLst>
  </p:cSld>
  <p:clrMapOvr>
    <a:overrideClrMapping bg1="lt1" tx1="dk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4005089" y="25639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231250"/>
            <a:ext cx="473040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RUBY ON RAILS EXERCISE</a:t>
            </a:r>
            <a:endParaRPr dirty="0"/>
          </a:p>
        </p:txBody>
      </p:sp>
      <p:sp>
        <p:nvSpPr>
          <p:cNvPr id="2700" name="Google Shape;2700;p44"/>
          <p:cNvSpPr txBox="1">
            <a:spLocks noGrp="1"/>
          </p:cNvSpPr>
          <p:nvPr>
            <p:ph type="title" idx="2"/>
          </p:nvPr>
        </p:nvSpPr>
        <p:spPr>
          <a:xfrm>
            <a:off x="2206800" y="41151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2701" name="Google Shape;2701;p44"/>
          <p:cNvCxnSpPr/>
          <p:nvPr/>
        </p:nvCxnSpPr>
        <p:spPr>
          <a:xfrm rot="10800000" flipH="1">
            <a:off x="2493749" y="3545757"/>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92766"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49" y="3491608"/>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p:cNvCxnSpPr>
          <p:nvPr/>
        </p:nvCxnSpPr>
        <p:spPr>
          <a:xfrm>
            <a:off x="2493750" y="3552507"/>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175081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1"/>
        <p:cNvGrpSpPr/>
        <p:nvPr/>
      </p:nvGrpSpPr>
      <p:grpSpPr>
        <a:xfrm>
          <a:off x="0" y="0"/>
          <a:ext cx="0" cy="0"/>
          <a:chOff x="0" y="0"/>
          <a:chExt cx="0" cy="0"/>
        </a:xfrm>
      </p:grpSpPr>
      <p:sp>
        <p:nvSpPr>
          <p:cNvPr id="3342" name="Google Shape;3342;p69"/>
          <p:cNvSpPr txBox="1">
            <a:spLocks noGrp="1"/>
          </p:cNvSpPr>
          <p:nvPr>
            <p:ph type="title"/>
          </p:nvPr>
        </p:nvSpPr>
        <p:spPr>
          <a:xfrm>
            <a:off x="713250" y="289617"/>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sp>
        <p:nvSpPr>
          <p:cNvPr id="3343" name="Google Shape;3343;p69"/>
          <p:cNvSpPr txBox="1">
            <a:spLocks noGrp="1"/>
          </p:cNvSpPr>
          <p:nvPr>
            <p:ph type="body" idx="1"/>
          </p:nvPr>
        </p:nvSpPr>
        <p:spPr>
          <a:xfrm>
            <a:off x="2511900" y="767817"/>
            <a:ext cx="4120200" cy="3836158"/>
          </a:xfrm>
          <a:prstGeom prst="rect">
            <a:avLst/>
          </a:prstGeom>
        </p:spPr>
        <p:txBody>
          <a:bodyPr spcFirstLastPara="1" wrap="square" lIns="91425" tIns="91425" rIns="91425" bIns="91425" anchor="t" anchorCtr="0">
            <a:noAutofit/>
          </a:bodyPr>
          <a:lstStyle/>
          <a:p>
            <a:pPr marL="457200" lvl="0" indent="-317500" rtl="0">
              <a:lnSpc>
                <a:spcPct val="120000"/>
              </a:lnSpc>
              <a:spcBef>
                <a:spcPts val="0"/>
              </a:spcBef>
              <a:spcAft>
                <a:spcPts val="0"/>
              </a:spcAft>
              <a:buClr>
                <a:schemeClr val="lt2"/>
              </a:buClr>
              <a:buSzPts val="1400"/>
              <a:buFont typeface="Source Sans Pro"/>
              <a:buChar char="●"/>
            </a:pPr>
            <a:r>
              <a:rPr lang="en-US" sz="1200" dirty="0"/>
              <a:t>Ruby on Rails 6: Getting Started</a:t>
            </a:r>
            <a:r>
              <a:rPr lang="en" sz="1200" i="1" dirty="0"/>
              <a:t>.</a:t>
            </a:r>
            <a:r>
              <a:rPr lang="en" sz="1200" dirty="0"/>
              <a:t> Author: </a:t>
            </a:r>
            <a:r>
              <a:rPr lang="en-CA" sz="1200" dirty="0"/>
              <a:t>	</a:t>
            </a:r>
          </a:p>
          <a:p>
            <a:pPr marL="139700" lvl="0" indent="0" rtl="0">
              <a:lnSpc>
                <a:spcPct val="120000"/>
              </a:lnSpc>
              <a:spcBef>
                <a:spcPts val="0"/>
              </a:spcBef>
              <a:spcAft>
                <a:spcPts val="0"/>
              </a:spcAft>
              <a:buClr>
                <a:schemeClr val="lt2"/>
              </a:buClr>
              <a:buSzPts val="1400"/>
              <a:buNone/>
            </a:pPr>
            <a:r>
              <a:rPr lang="en-CA" sz="1200" dirty="0"/>
              <a:t>           Anthony </a:t>
            </a:r>
            <a:r>
              <a:rPr lang="en-CA" sz="1200" dirty="0" err="1"/>
              <a:t>Alampi</a:t>
            </a:r>
            <a:r>
              <a:rPr lang="en-CA" sz="1200" dirty="0"/>
              <a:t>. Released: 19 Oct 2021. </a:t>
            </a:r>
          </a:p>
          <a:p>
            <a:pPr marL="139700" lvl="0" indent="0" rtl="0">
              <a:lnSpc>
                <a:spcPct val="120000"/>
              </a:lnSpc>
              <a:spcBef>
                <a:spcPts val="0"/>
              </a:spcBef>
              <a:spcAft>
                <a:spcPts val="0"/>
              </a:spcAft>
              <a:buClr>
                <a:schemeClr val="lt2"/>
              </a:buClr>
              <a:buSzPts val="1400"/>
              <a:buNone/>
            </a:pPr>
            <a:r>
              <a:rPr lang="en" sz="1200" dirty="0"/>
              <a:t>           Publisher:  Pluralsight </a:t>
            </a:r>
            <a:endParaRPr lang="en-US" sz="1200" dirty="0"/>
          </a:p>
          <a:p>
            <a:pPr marL="457200" lvl="0" indent="-317500" rtl="0">
              <a:lnSpc>
                <a:spcPct val="120000"/>
              </a:lnSpc>
              <a:spcBef>
                <a:spcPts val="0"/>
              </a:spcBef>
              <a:spcAft>
                <a:spcPts val="0"/>
              </a:spcAft>
              <a:buClr>
                <a:schemeClr val="lt2"/>
              </a:buClr>
              <a:buSzPts val="1400"/>
              <a:buFont typeface="Source Sans Pro"/>
              <a:buChar char="●"/>
            </a:pPr>
            <a:r>
              <a:rPr lang="en-US" sz="1200" dirty="0"/>
              <a:t>Ruby on Rails: The Big Picture. </a:t>
            </a:r>
            <a:r>
              <a:rPr lang="en" sz="1200" dirty="0"/>
              <a:t>Author: </a:t>
            </a:r>
            <a:r>
              <a:rPr lang="en-CA" sz="1200" dirty="0"/>
              <a:t>	</a:t>
            </a:r>
          </a:p>
          <a:p>
            <a:pPr marL="139700" lvl="0" indent="0" rtl="0">
              <a:lnSpc>
                <a:spcPct val="120000"/>
              </a:lnSpc>
              <a:spcBef>
                <a:spcPts val="0"/>
              </a:spcBef>
              <a:spcAft>
                <a:spcPts val="0"/>
              </a:spcAft>
              <a:buClr>
                <a:schemeClr val="lt2"/>
              </a:buClr>
              <a:buSzPts val="1400"/>
              <a:buNone/>
            </a:pPr>
            <a:r>
              <a:rPr lang="en-CA" sz="1200" dirty="0"/>
              <a:t>          Olivier Lacan. Released: 22 Jan 2021. </a:t>
            </a:r>
            <a:r>
              <a:rPr lang="en" sz="1200" dirty="0"/>
              <a:t>Publisher:</a:t>
            </a:r>
          </a:p>
          <a:p>
            <a:pPr marL="139700" lvl="0" indent="0" rtl="0">
              <a:lnSpc>
                <a:spcPct val="120000"/>
              </a:lnSpc>
              <a:spcBef>
                <a:spcPts val="0"/>
              </a:spcBef>
              <a:spcAft>
                <a:spcPts val="0"/>
              </a:spcAft>
              <a:buClr>
                <a:schemeClr val="lt2"/>
              </a:buClr>
              <a:buSzPts val="1400"/>
              <a:buNone/>
            </a:pPr>
            <a:r>
              <a:rPr lang="en" sz="1200" dirty="0"/>
              <a:t>          Pluralsight </a:t>
            </a:r>
          </a:p>
          <a:p>
            <a:pPr>
              <a:lnSpc>
                <a:spcPct val="120000"/>
              </a:lnSpc>
              <a:buClr>
                <a:schemeClr val="lt2"/>
              </a:buClr>
            </a:pPr>
            <a:r>
              <a:rPr lang="en-US" sz="1200" dirty="0"/>
              <a:t>Fireship (Director). (2022, January 31). Ruby in 100 Seconds. </a:t>
            </a:r>
            <a:r>
              <a:rPr lang="en-US" sz="1200" dirty="0">
                <a:hlinkClick r:id="rId3"/>
              </a:rPr>
              <a:t>https://www.youtube.com/watch?v=UYm0kfnRTJk</a:t>
            </a:r>
            <a:endParaRPr lang="en-US" sz="1200" dirty="0"/>
          </a:p>
          <a:p>
            <a:pPr>
              <a:lnSpc>
                <a:spcPct val="120000"/>
              </a:lnSpc>
              <a:buClr>
                <a:schemeClr val="lt2"/>
              </a:buClr>
            </a:pPr>
            <a:r>
              <a:rPr lang="en-US" sz="1200" dirty="0" err="1"/>
              <a:t>Grullon</a:t>
            </a:r>
            <a:r>
              <a:rPr lang="en-US" sz="1200" dirty="0"/>
              <a:t>, M. (2018, March 27). Blurred Lines: Is Ruby an interpreted language and what does that even mean? Medium. </a:t>
            </a:r>
            <a:r>
              <a:rPr lang="en-US" sz="1200" dirty="0">
                <a:hlinkClick r:id="rId4"/>
              </a:rPr>
              <a:t>https://medium.com/@astermanuelg/blurred-lines-is-ruby-an-interpreted-language-2d3d6bca3d37</a:t>
            </a:r>
            <a:endParaRPr lang="en-US" sz="1200" dirty="0"/>
          </a:p>
          <a:p>
            <a:pPr>
              <a:lnSpc>
                <a:spcPct val="120000"/>
              </a:lnSpc>
              <a:buClr>
                <a:schemeClr val="lt2"/>
              </a:buClr>
            </a:pPr>
            <a:r>
              <a:rPr lang="en-US" sz="1200" dirty="0"/>
              <a:t>Ruby on Rails Tutorial: Learn Web Development with Rails, 7th Edition. (n.d.). Retrieved March 7, 2023, from https://learning.oreilly.com/library/view/ruby-on-rails/9780138050061/</a:t>
            </a:r>
          </a:p>
          <a:p>
            <a:pPr marL="139700" lvl="0" indent="0" rtl="0">
              <a:lnSpc>
                <a:spcPct val="120000"/>
              </a:lnSpc>
              <a:spcBef>
                <a:spcPts val="0"/>
              </a:spcBef>
              <a:spcAft>
                <a:spcPts val="0"/>
              </a:spcAft>
              <a:buClr>
                <a:schemeClr val="lt2"/>
              </a:buClr>
              <a:buSzPts val="1400"/>
              <a:buNone/>
            </a:pPr>
            <a:endParaRPr lang="en" sz="1200" dirty="0"/>
          </a:p>
          <a:p>
            <a:pPr marL="139700" lvl="0" indent="0" rtl="0">
              <a:lnSpc>
                <a:spcPct val="120000"/>
              </a:lnSpc>
              <a:spcBef>
                <a:spcPts val="0"/>
              </a:spcBef>
              <a:spcAft>
                <a:spcPts val="0"/>
              </a:spcAft>
              <a:buClr>
                <a:schemeClr val="lt2"/>
              </a:buClr>
              <a:buSzPts val="1400"/>
              <a:buNone/>
            </a:pPr>
            <a:endParaRPr lang="en" dirty="0"/>
          </a:p>
          <a:p>
            <a:pPr>
              <a:lnSpc>
                <a:spcPct val="120000"/>
              </a:lnSpc>
              <a:buClr>
                <a:schemeClr val="lt2"/>
              </a:buCl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81EE19-FE9B-A31A-C2CC-ED959894D4ED}"/>
              </a:ext>
            </a:extLst>
          </p:cNvPr>
          <p:cNvSpPr>
            <a:spLocks noGrp="1"/>
          </p:cNvSpPr>
          <p:nvPr>
            <p:ph type="title"/>
          </p:nvPr>
        </p:nvSpPr>
        <p:spPr/>
        <p:txBody>
          <a:bodyPr/>
          <a:lstStyle/>
          <a:p>
            <a:r>
              <a:rPr lang="en-US" dirty="0"/>
              <a:t>FEATURES</a:t>
            </a:r>
          </a:p>
        </p:txBody>
      </p:sp>
      <p:sp>
        <p:nvSpPr>
          <p:cNvPr id="5" name="Subtitle 4">
            <a:extLst>
              <a:ext uri="{FF2B5EF4-FFF2-40B4-BE49-F238E27FC236}">
                <a16:creationId xmlns:a16="http://schemas.microsoft.com/office/drawing/2014/main" id="{A3797D4E-6F9D-35F6-AD66-5114B7673F2C}"/>
              </a:ext>
            </a:extLst>
          </p:cNvPr>
          <p:cNvSpPr>
            <a:spLocks noGrp="1"/>
          </p:cNvSpPr>
          <p:nvPr>
            <p:ph type="subTitle" idx="1"/>
          </p:nvPr>
        </p:nvSpPr>
        <p:spPr>
          <a:xfrm>
            <a:off x="1917235" y="2054038"/>
            <a:ext cx="2314500" cy="784500"/>
          </a:xfrm>
        </p:spPr>
        <p:txBody>
          <a:bodyPr/>
          <a:lstStyle/>
          <a:p>
            <a:pPr marL="139700" indent="0" algn="l"/>
            <a:r>
              <a:rPr lang="en-US" dirty="0"/>
              <a:t>Each and every value is an object</a:t>
            </a:r>
          </a:p>
        </p:txBody>
      </p:sp>
      <p:sp>
        <p:nvSpPr>
          <p:cNvPr id="6" name="Subtitle 5">
            <a:extLst>
              <a:ext uri="{FF2B5EF4-FFF2-40B4-BE49-F238E27FC236}">
                <a16:creationId xmlns:a16="http://schemas.microsoft.com/office/drawing/2014/main" id="{6DB335A4-2E31-A87B-8B52-B3CB66C7781D}"/>
              </a:ext>
            </a:extLst>
          </p:cNvPr>
          <p:cNvSpPr>
            <a:spLocks noGrp="1"/>
          </p:cNvSpPr>
          <p:nvPr>
            <p:ph type="subTitle" idx="2"/>
          </p:nvPr>
        </p:nvSpPr>
        <p:spPr>
          <a:xfrm>
            <a:off x="1917235" y="1596600"/>
            <a:ext cx="2314500" cy="381300"/>
          </a:xfrm>
        </p:spPr>
        <p:txBody>
          <a:bodyPr/>
          <a:lstStyle/>
          <a:p>
            <a:r>
              <a:rPr lang="en-US" dirty="0"/>
              <a:t>Object Oriented</a:t>
            </a:r>
          </a:p>
        </p:txBody>
      </p:sp>
      <p:sp>
        <p:nvSpPr>
          <p:cNvPr id="7" name="Subtitle 6">
            <a:extLst>
              <a:ext uri="{FF2B5EF4-FFF2-40B4-BE49-F238E27FC236}">
                <a16:creationId xmlns:a16="http://schemas.microsoft.com/office/drawing/2014/main" id="{1D6C87E4-407B-E934-CF9F-E4B624196693}"/>
              </a:ext>
            </a:extLst>
          </p:cNvPr>
          <p:cNvSpPr>
            <a:spLocks noGrp="1"/>
          </p:cNvSpPr>
          <p:nvPr>
            <p:ph type="subTitle" idx="3"/>
          </p:nvPr>
        </p:nvSpPr>
        <p:spPr>
          <a:xfrm>
            <a:off x="4912265" y="2054038"/>
            <a:ext cx="2314500" cy="784500"/>
          </a:xfrm>
        </p:spPr>
        <p:txBody>
          <a:bodyPr/>
          <a:lstStyle/>
          <a:p>
            <a:pPr marL="139700" indent="0" algn="l"/>
            <a:r>
              <a:rPr lang="en-US" dirty="0"/>
              <a:t>While Ruby only supports single inheritance, it also supports modules using “include”</a:t>
            </a:r>
          </a:p>
        </p:txBody>
      </p:sp>
      <p:sp>
        <p:nvSpPr>
          <p:cNvPr id="8" name="Subtitle 7">
            <a:extLst>
              <a:ext uri="{FF2B5EF4-FFF2-40B4-BE49-F238E27FC236}">
                <a16:creationId xmlns:a16="http://schemas.microsoft.com/office/drawing/2014/main" id="{7FB5F32D-4AC6-13DE-F2D6-2274114A8C96}"/>
              </a:ext>
            </a:extLst>
          </p:cNvPr>
          <p:cNvSpPr>
            <a:spLocks noGrp="1"/>
          </p:cNvSpPr>
          <p:nvPr>
            <p:ph type="subTitle" idx="4"/>
          </p:nvPr>
        </p:nvSpPr>
        <p:spPr>
          <a:xfrm>
            <a:off x="4912265" y="1596600"/>
            <a:ext cx="2314500" cy="381300"/>
          </a:xfrm>
        </p:spPr>
        <p:txBody>
          <a:bodyPr/>
          <a:lstStyle/>
          <a:p>
            <a:r>
              <a:rPr lang="en-US" dirty="0" err="1"/>
              <a:t>Mixins</a:t>
            </a:r>
            <a:endParaRPr lang="en-US" dirty="0"/>
          </a:p>
        </p:txBody>
      </p:sp>
      <p:sp>
        <p:nvSpPr>
          <p:cNvPr id="9" name="Subtitle 4">
            <a:extLst>
              <a:ext uri="{FF2B5EF4-FFF2-40B4-BE49-F238E27FC236}">
                <a16:creationId xmlns:a16="http://schemas.microsoft.com/office/drawing/2014/main" id="{BC75E497-375E-4AA8-596E-1D80ECCFE3B4}"/>
              </a:ext>
            </a:extLst>
          </p:cNvPr>
          <p:cNvSpPr txBox="1">
            <a:spLocks/>
          </p:cNvSpPr>
          <p:nvPr/>
        </p:nvSpPr>
        <p:spPr>
          <a:xfrm>
            <a:off x="1917235" y="3677276"/>
            <a:ext cx="2314500" cy="7845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When a method is called on an object, Ruby looks for the name irrespective of the object type.</a:t>
            </a:r>
          </a:p>
        </p:txBody>
      </p:sp>
      <p:sp>
        <p:nvSpPr>
          <p:cNvPr id="10" name="Subtitle 5">
            <a:extLst>
              <a:ext uri="{FF2B5EF4-FFF2-40B4-BE49-F238E27FC236}">
                <a16:creationId xmlns:a16="http://schemas.microsoft.com/office/drawing/2014/main" id="{CDFF9225-E426-3B10-5835-CD68F3A8F9F9}"/>
              </a:ext>
            </a:extLst>
          </p:cNvPr>
          <p:cNvSpPr txBox="1">
            <a:spLocks/>
          </p:cNvSpPr>
          <p:nvPr/>
        </p:nvSpPr>
        <p:spPr>
          <a:xfrm>
            <a:off x="191723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Duck Typing</a:t>
            </a:r>
          </a:p>
        </p:txBody>
      </p:sp>
      <p:sp>
        <p:nvSpPr>
          <p:cNvPr id="11" name="Subtitle 4">
            <a:extLst>
              <a:ext uri="{FF2B5EF4-FFF2-40B4-BE49-F238E27FC236}">
                <a16:creationId xmlns:a16="http://schemas.microsoft.com/office/drawing/2014/main" id="{B99230AF-CB35-4BE8-36AE-F098BB2179A1}"/>
              </a:ext>
            </a:extLst>
          </p:cNvPr>
          <p:cNvSpPr txBox="1">
            <a:spLocks/>
          </p:cNvSpPr>
          <p:nvPr/>
        </p:nvSpPr>
        <p:spPr>
          <a:xfrm>
            <a:off x="4912265" y="3677275"/>
            <a:ext cx="2314500" cy="109658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400"/>
              <a:buFont typeface="Source Sans Pro"/>
              <a:buNone/>
              <a:defRPr sz="1400" b="0" i="0" u="none" strike="noStrike" cap="none">
                <a:solidFill>
                  <a:schemeClr val="lt1"/>
                </a:solidFill>
                <a:latin typeface="Source Sans Pro"/>
                <a:ea typeface="Source Sans Pro"/>
                <a:cs typeface="Source Sans Pro"/>
                <a:sym typeface="Source Sans Pro"/>
              </a:defRPr>
            </a:lvl9pPr>
          </a:lstStyle>
          <a:p>
            <a:pPr marL="139700" indent="0" algn="l"/>
            <a:r>
              <a:rPr lang="en-US" dirty="0"/>
              <a:t>Syntax and naming conventions are made to be human-readable.</a:t>
            </a:r>
          </a:p>
          <a:p>
            <a:pPr marL="139700" indent="0" algn="l"/>
            <a:r>
              <a:rPr lang="en-US" dirty="0"/>
              <a:t>Example: methods that return a Boolean end in a ?</a:t>
            </a:r>
          </a:p>
        </p:txBody>
      </p:sp>
      <p:sp>
        <p:nvSpPr>
          <p:cNvPr id="12" name="Subtitle 5">
            <a:extLst>
              <a:ext uri="{FF2B5EF4-FFF2-40B4-BE49-F238E27FC236}">
                <a16:creationId xmlns:a16="http://schemas.microsoft.com/office/drawing/2014/main" id="{1BBD6593-0DC1-E095-34AA-EB93ABF63075}"/>
              </a:ext>
            </a:extLst>
          </p:cNvPr>
          <p:cNvSpPr txBox="1">
            <a:spLocks/>
          </p:cNvSpPr>
          <p:nvPr/>
        </p:nvSpPr>
        <p:spPr>
          <a:xfrm>
            <a:off x="4912265" y="3219838"/>
            <a:ext cx="2314500" cy="381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1pPr>
            <a:lvl2pPr marL="914400" marR="0" lvl="1"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2pPr>
            <a:lvl3pPr marL="1371600" marR="0" lvl="2"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3pPr>
            <a:lvl4pPr marL="1828800" marR="0" lvl="3"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4pPr>
            <a:lvl5pPr marL="2286000" marR="0" lvl="4"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5pPr>
            <a:lvl6pPr marL="2743200" marR="0" lvl="5"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6pPr>
            <a:lvl7pPr marL="3200400" marR="0" lvl="6"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7pPr>
            <a:lvl8pPr marL="3657600" marR="0" lvl="7"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8pPr>
            <a:lvl9pPr marL="4114800" marR="0" lvl="8" indent="-317500" algn="ctr" rtl="0">
              <a:lnSpc>
                <a:spcPct val="100000"/>
              </a:lnSpc>
              <a:spcBef>
                <a:spcPts val="0"/>
              </a:spcBef>
              <a:spcAft>
                <a:spcPts val="0"/>
              </a:spcAft>
              <a:buClr>
                <a:schemeClr val="lt1"/>
              </a:buClr>
              <a:buSzPts val="2000"/>
              <a:buFont typeface="Play"/>
              <a:buNone/>
              <a:defRPr sz="2000" b="1" i="0" u="none" strike="noStrike" cap="none">
                <a:solidFill>
                  <a:schemeClr val="lt1"/>
                </a:solidFill>
                <a:latin typeface="Play"/>
                <a:ea typeface="Play"/>
                <a:cs typeface="Play"/>
                <a:sym typeface="Play"/>
              </a:defRPr>
            </a:lvl9pPr>
          </a:lstStyle>
          <a:p>
            <a:r>
              <a:rPr lang="en-US" dirty="0"/>
              <a:t>Simplicity</a:t>
            </a:r>
          </a:p>
        </p:txBody>
      </p:sp>
    </p:spTree>
    <p:extLst>
      <p:ext uri="{BB962C8B-B14F-4D97-AF65-F5344CB8AC3E}">
        <p14:creationId xmlns:p14="http://schemas.microsoft.com/office/powerpoint/2010/main" val="221813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57548" y="164750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622248" y="1579850"/>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4281397" y="311730"/>
            <a:ext cx="42222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a:t>GROWTH</a:t>
            </a:r>
            <a:r>
              <a:rPr lang="en" sz="6600">
                <a:solidFill>
                  <a:schemeClr val="lt2"/>
                </a:solidFill>
              </a:rPr>
              <a:t>!</a:t>
            </a:r>
            <a:endParaRPr sz="6600">
              <a:solidFill>
                <a:schemeClr val="lt2"/>
              </a:solidFill>
            </a:endParaRPr>
          </a:p>
        </p:txBody>
      </p:sp>
      <p:sp>
        <p:nvSpPr>
          <p:cNvPr id="2661" name="Google Shape;2661;p42"/>
          <p:cNvSpPr txBox="1">
            <a:spLocks noGrp="1"/>
          </p:cNvSpPr>
          <p:nvPr>
            <p:ph type="subTitle" idx="1"/>
          </p:nvPr>
        </p:nvSpPr>
        <p:spPr>
          <a:xfrm>
            <a:off x="4281397" y="1937104"/>
            <a:ext cx="4222200" cy="2894664"/>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Since release, Ruby has drawn a devoted community worldwide.</a:t>
            </a:r>
          </a:p>
          <a:p>
            <a:pPr marL="285750" lvl="0" indent="-285750" algn="l" rtl="0">
              <a:spcBef>
                <a:spcPts val="0"/>
              </a:spcBef>
              <a:spcAft>
                <a:spcPts val="0"/>
              </a:spcAft>
              <a:buFont typeface="Arial" panose="020B0604020202020204" pitchFamily="34" charset="0"/>
              <a:buChar char="•"/>
            </a:pPr>
            <a:r>
              <a:rPr lang="en-US"/>
              <a:t>Gained mass-acceptance in 2004-2006 with the launch of Ruby on Rails</a:t>
            </a:r>
          </a:p>
          <a:p>
            <a:pPr marL="285750" lvl="0" indent="-285750" algn="l" rtl="0">
              <a:spcBef>
                <a:spcPts val="0"/>
              </a:spcBef>
              <a:spcAft>
                <a:spcPts val="0"/>
              </a:spcAft>
              <a:buFont typeface="Arial" panose="020B0604020202020204" pitchFamily="34" charset="0"/>
              <a:buChar char="•"/>
            </a:pPr>
            <a:r>
              <a:rPr lang="en-US"/>
              <a:t>Ranked in the top 10 or top 20 most popular programming language, depending on the survey</a:t>
            </a:r>
          </a:p>
          <a:p>
            <a:pPr marL="285750" lvl="0" indent="-285750" algn="l" rtl="0">
              <a:spcBef>
                <a:spcPts val="0"/>
              </a:spcBef>
              <a:spcAft>
                <a:spcPts val="0"/>
              </a:spcAft>
              <a:buFont typeface="Arial" panose="020B0604020202020204" pitchFamily="34" charset="0"/>
              <a:buChar char="•"/>
            </a:pPr>
            <a:r>
              <a:rPr lang="en-US"/>
              <a:t>Ruby is free to use – not just free of charge, but free to copy, modify and distribute</a:t>
            </a:r>
            <a:endParaRPr/>
          </a:p>
        </p:txBody>
      </p:sp>
    </p:spTree>
    <p:extLst>
      <p:ext uri="{BB962C8B-B14F-4D97-AF65-F5344CB8AC3E}">
        <p14:creationId xmlns:p14="http://schemas.microsoft.com/office/powerpoint/2010/main" val="219595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68"/>
          <p:cNvSpPr txBox="1">
            <a:spLocks noGrp="1"/>
          </p:cNvSpPr>
          <p:nvPr>
            <p:ph type="title"/>
          </p:nvPr>
        </p:nvSpPr>
        <p:spPr>
          <a:xfrm>
            <a:off x="3840745" y="521220"/>
            <a:ext cx="38646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IN 2023</a:t>
            </a:r>
            <a:endParaRPr/>
          </a:p>
        </p:txBody>
      </p:sp>
      <p:grpSp>
        <p:nvGrpSpPr>
          <p:cNvPr id="3332" name="Google Shape;3332;p68"/>
          <p:cNvGrpSpPr/>
          <p:nvPr/>
        </p:nvGrpSpPr>
        <p:grpSpPr>
          <a:xfrm>
            <a:off x="4240145" y="1187940"/>
            <a:ext cx="3065775" cy="135300"/>
            <a:chOff x="4308725" y="1999470"/>
            <a:chExt cx="3065775" cy="135300"/>
          </a:xfrm>
        </p:grpSpPr>
        <p:cxnSp>
          <p:nvCxnSpPr>
            <p:cNvPr id="3333" name="Google Shape;3333;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334" name="Google Shape;3334;p68"/>
            <p:cNvSpPr/>
            <p:nvPr/>
          </p:nvSpPr>
          <p:spPr>
            <a:xfrm>
              <a:off x="4308725"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8"/>
            <p:cNvSpPr/>
            <p:nvPr/>
          </p:nvSpPr>
          <p:spPr>
            <a:xfrm>
              <a:off x="7239200" y="19994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6" name="Google Shape;3336;p68"/>
            <p:cNvCxnSpPr>
              <a:stCxn id="3334" idx="6"/>
              <a:endCxn id="3335" idx="2"/>
            </p:cNvCxnSpPr>
            <p:nvPr/>
          </p:nvCxnSpPr>
          <p:spPr>
            <a:xfrm>
              <a:off x="4444025" y="2067120"/>
              <a:ext cx="27951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337" name="Google Shape;3337;p68"/>
          <p:cNvSpPr txBox="1">
            <a:spLocks noGrp="1"/>
          </p:cNvSpPr>
          <p:nvPr>
            <p:ph type="subTitle" idx="1"/>
          </p:nvPr>
        </p:nvSpPr>
        <p:spPr>
          <a:xfrm>
            <a:off x="4088995" y="1511769"/>
            <a:ext cx="3368100" cy="2911639"/>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#16 in TIOBE programming popularity survey</a:t>
            </a:r>
          </a:p>
          <a:p>
            <a:pPr marL="285750" lvl="0" indent="-285750" algn="l" rtl="0">
              <a:spcBef>
                <a:spcPts val="0"/>
              </a:spcBef>
              <a:spcAft>
                <a:spcPts val="0"/>
              </a:spcAft>
              <a:buFont typeface="Arial" panose="020B0604020202020204" pitchFamily="34" charset="0"/>
              <a:buChar char="•"/>
            </a:pPr>
            <a:r>
              <a:rPr lang="en-US"/>
              <a:t>Rails is still popular, but lacks  “latest innovation” status</a:t>
            </a:r>
          </a:p>
          <a:p>
            <a:pPr marL="285750" lvl="0" indent="-285750" algn="l" rtl="0">
              <a:spcBef>
                <a:spcPts val="0"/>
              </a:spcBef>
              <a:spcAft>
                <a:spcPts val="0"/>
              </a:spcAft>
              <a:buFont typeface="Arial" panose="020B0604020202020204" pitchFamily="34" charset="0"/>
              <a:buChar char="•"/>
            </a:pPr>
            <a:r>
              <a:rPr lang="en-US"/>
              <a:t>Rails still used by large companies like Shopify and </a:t>
            </a:r>
            <a:r>
              <a:rPr lang="en-US" err="1"/>
              <a:t>Github</a:t>
            </a:r>
            <a:endParaRPr lang="en-US"/>
          </a:p>
          <a:p>
            <a:pPr marL="742950" lvl="1" indent="-285750" algn="l">
              <a:buFont typeface="Arial" panose="020B0604020202020204" pitchFamily="34" charset="0"/>
              <a:buChar char="•"/>
            </a:pPr>
            <a:r>
              <a:rPr lang="en-US"/>
              <a:t>Twitter started with Rails, but moved to Scala for better scalability</a:t>
            </a:r>
          </a:p>
          <a:p>
            <a:pPr marL="285750" indent="-285750" algn="l">
              <a:buFont typeface="Arial" panose="020B0604020202020204" pitchFamily="34" charset="0"/>
              <a:buChar char="•"/>
            </a:pPr>
            <a:r>
              <a:rPr lang="en-US"/>
              <a:t>Still a high demand for Ruby and Ruby on Rails developers</a:t>
            </a:r>
          </a:p>
          <a:p>
            <a:pPr marL="285750" lvl="0" indent="-285750" algn="l" rtl="0">
              <a:spcBef>
                <a:spcPts val="0"/>
              </a:spcBef>
              <a:spcAft>
                <a:spcPts val="0"/>
              </a:spcAft>
              <a:buFont typeface="Arial" panose="020B0604020202020204" pitchFamily="34" charset="0"/>
              <a:buChar char="•"/>
            </a:pPr>
            <a:endParaRPr/>
          </a:p>
        </p:txBody>
      </p:sp>
    </p:spTree>
    <p:extLst>
      <p:ext uri="{BB962C8B-B14F-4D97-AF65-F5344CB8AC3E}">
        <p14:creationId xmlns:p14="http://schemas.microsoft.com/office/powerpoint/2010/main" val="362110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grpSp>
        <p:nvGrpSpPr>
          <p:cNvPr id="2695" name="Google Shape;2695;p44"/>
          <p:cNvGrpSpPr/>
          <p:nvPr/>
        </p:nvGrpSpPr>
        <p:grpSpPr>
          <a:xfrm>
            <a:off x="3921962" y="275934"/>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42778" y="1727833"/>
            <a:ext cx="6092190" cy="6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RUBY FUNDAMENTALS</a:t>
            </a:r>
            <a:endParaRPr/>
          </a:p>
        </p:txBody>
      </p:sp>
      <p:sp>
        <p:nvSpPr>
          <p:cNvPr id="2699" name="Google Shape;2699;p44"/>
          <p:cNvSpPr txBox="1">
            <a:spLocks noGrp="1"/>
          </p:cNvSpPr>
          <p:nvPr>
            <p:ph type="subTitle" idx="1"/>
          </p:nvPr>
        </p:nvSpPr>
        <p:spPr>
          <a:xfrm>
            <a:off x="2123673" y="2989087"/>
            <a:ext cx="4730400" cy="17803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“I believe that the purpose of life is, at least in part, to be happy. Based on this belief, Ruby is designed to make programming not only easy but also fun. It allows you to concentrate on the creative side of programming, with less stress.”</a:t>
            </a:r>
          </a:p>
          <a:p>
            <a:pPr marL="0" lvl="0" indent="0" algn="l" rtl="0">
              <a:spcBef>
                <a:spcPts val="0"/>
              </a:spcBef>
              <a:spcAft>
                <a:spcPts val="0"/>
              </a:spcAft>
              <a:buNone/>
            </a:pPr>
            <a:r>
              <a:rPr lang="en-US"/>
              <a:t>- Yukihiro Matsumoto</a:t>
            </a:r>
            <a:endParaRPr/>
          </a:p>
        </p:txBody>
      </p:sp>
      <p:sp>
        <p:nvSpPr>
          <p:cNvPr id="2700" name="Google Shape;2700;p44"/>
          <p:cNvSpPr txBox="1">
            <a:spLocks noGrp="1"/>
          </p:cNvSpPr>
          <p:nvPr>
            <p:ph type="title" idx="2"/>
          </p:nvPr>
        </p:nvSpPr>
        <p:spPr>
          <a:xfrm>
            <a:off x="2123673" y="431061"/>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2701" name="Google Shape;2701;p44"/>
          <p:cNvCxnSpPr/>
          <p:nvPr/>
        </p:nvCxnSpPr>
        <p:spPr>
          <a:xfrm rot="10800000" flipH="1">
            <a:off x="2410611" y="2779783"/>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2753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567111" y="271888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a:cxnSpLocks/>
            <a:stCxn id="2702" idx="6"/>
            <a:endCxn id="2703" idx="2"/>
          </p:cNvCxnSpPr>
          <p:nvPr/>
        </p:nvCxnSpPr>
        <p:spPr>
          <a:xfrm>
            <a:off x="2410611" y="278653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extLst>
      <p:ext uri="{BB962C8B-B14F-4D97-AF65-F5344CB8AC3E}">
        <p14:creationId xmlns:p14="http://schemas.microsoft.com/office/powerpoint/2010/main" val="2357929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92" name="Google Shape;3292;p65"/>
          <p:cNvSpPr txBox="1">
            <a:spLocks noGrp="1"/>
          </p:cNvSpPr>
          <p:nvPr>
            <p:ph type="title"/>
          </p:nvPr>
        </p:nvSpPr>
        <p:spPr>
          <a:xfrm>
            <a:off x="865625" y="784725"/>
            <a:ext cx="3487200" cy="981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 </a:t>
            </a:r>
            <a:r>
              <a:rPr lang="en">
                <a:solidFill>
                  <a:srgbClr val="FFC000"/>
                </a:solidFill>
              </a:rPr>
              <a:t>AND</a:t>
            </a:r>
            <a:r>
              <a:rPr lang="en"/>
              <a:t> PRINT</a:t>
            </a:r>
            <a:endParaRPr/>
          </a:p>
        </p:txBody>
      </p:sp>
      <p:sp>
        <p:nvSpPr>
          <p:cNvPr id="3293" name="Google Shape;3293;p65"/>
          <p:cNvSpPr txBox="1">
            <a:spLocks noGrp="1"/>
          </p:cNvSpPr>
          <p:nvPr>
            <p:ph type="subTitle" idx="1"/>
          </p:nvPr>
        </p:nvSpPr>
        <p:spPr>
          <a:xfrm>
            <a:off x="865625" y="2134061"/>
            <a:ext cx="3487200" cy="2224711"/>
          </a:xfrm>
          <a:prstGeom prst="rect">
            <a:avLst/>
          </a:prstGeom>
        </p:spPr>
        <p:txBody>
          <a:bodyPr spcFirstLastPara="1" wrap="square" lIns="91425" tIns="0"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t>“puts” will print and add a new line</a:t>
            </a:r>
          </a:p>
          <a:p>
            <a:pPr marL="285750" lvl="0" indent="-285750" algn="l" rtl="0">
              <a:spcBef>
                <a:spcPts val="0"/>
              </a:spcBef>
              <a:spcAft>
                <a:spcPts val="0"/>
              </a:spcAft>
              <a:buFont typeface="Arial" panose="020B0604020202020204" pitchFamily="34" charset="0"/>
              <a:buChar char="•"/>
            </a:pPr>
            <a:r>
              <a:rPr lang="en-US"/>
              <a:t>“print” will print without a new line</a:t>
            </a:r>
          </a:p>
          <a:p>
            <a:pPr marL="285750" lvl="0" indent="-285750" algn="l" rtl="0">
              <a:spcBef>
                <a:spcPts val="0"/>
              </a:spcBef>
              <a:spcAft>
                <a:spcPts val="0"/>
              </a:spcAft>
              <a:buFont typeface="Arial" panose="020B0604020202020204" pitchFamily="34" charset="0"/>
              <a:buChar char="•"/>
            </a:pPr>
            <a:r>
              <a:rPr lang="en-US"/>
              <a:t># for single line comment</a:t>
            </a:r>
          </a:p>
          <a:p>
            <a:pPr marL="285750" lvl="0" indent="-285750" algn="l" rtl="0">
              <a:spcBef>
                <a:spcPts val="0"/>
              </a:spcBef>
              <a:spcAft>
                <a:spcPts val="0"/>
              </a:spcAft>
              <a:buFont typeface="Arial" panose="020B0604020202020204" pitchFamily="34" charset="0"/>
              <a:buChar char="•"/>
            </a:pPr>
            <a:r>
              <a:rPr lang="en-US"/>
              <a:t>=begin and =end to wrap multi-line comments</a:t>
            </a:r>
            <a:endParaRPr/>
          </a:p>
        </p:txBody>
      </p:sp>
      <p:grpSp>
        <p:nvGrpSpPr>
          <p:cNvPr id="3294" name="Google Shape;3294;p65"/>
          <p:cNvGrpSpPr/>
          <p:nvPr/>
        </p:nvGrpSpPr>
        <p:grpSpPr>
          <a:xfrm>
            <a:off x="947863" y="1878123"/>
            <a:ext cx="2943000" cy="135300"/>
            <a:chOff x="947863" y="2846311"/>
            <a:chExt cx="2943000" cy="135300"/>
          </a:xfrm>
        </p:grpSpPr>
        <p:cxnSp>
          <p:nvCxnSpPr>
            <p:cNvPr id="3295" name="Google Shape;3295;p65"/>
            <p:cNvCxnSpPr>
              <a:stCxn id="3296" idx="6"/>
              <a:endCxn id="3297" idx="2"/>
            </p:cNvCxnSpPr>
            <p:nvPr/>
          </p:nvCxnSpPr>
          <p:spPr>
            <a:xfrm>
              <a:off x="1083163" y="2913961"/>
              <a:ext cx="26724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3296" name="Google Shape;3296;p65"/>
            <p:cNvSpPr/>
            <p:nvPr/>
          </p:nvSpPr>
          <p:spPr>
            <a:xfrm>
              <a:off x="9478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5"/>
            <p:cNvSpPr/>
            <p:nvPr/>
          </p:nvSpPr>
          <p:spPr>
            <a:xfrm>
              <a:off x="3755563" y="2846311"/>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557898C-8212-5538-57EF-9C86414CB006}"/>
              </a:ext>
            </a:extLst>
          </p:cNvPr>
          <p:cNvPicPr>
            <a:picLocks noChangeAspect="1"/>
          </p:cNvPicPr>
          <p:nvPr/>
        </p:nvPicPr>
        <p:blipFill>
          <a:blip r:embed="rId3"/>
          <a:stretch>
            <a:fillRect/>
          </a:stretch>
        </p:blipFill>
        <p:spPr>
          <a:xfrm>
            <a:off x="4634843" y="782279"/>
            <a:ext cx="4066025" cy="3376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1077624"/>
      </p:ext>
    </p:extLst>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907a55-b877-4d50-ac05-a54d3a26d72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3E8180BA2FE14B930693BD03FE6818" ma:contentTypeVersion="15" ma:contentTypeDescription="Create a new document." ma:contentTypeScope="" ma:versionID="884a8bba8bf5e4fa2b143bde0319249f">
  <xsd:schema xmlns:xsd="http://www.w3.org/2001/XMLSchema" xmlns:xs="http://www.w3.org/2001/XMLSchema" xmlns:p="http://schemas.microsoft.com/office/2006/metadata/properties" xmlns:ns3="46907a55-b877-4d50-ac05-a54d3a26d72b" xmlns:ns4="42e75cad-2545-4c2f-90c5-4d196ae3dcc5" targetNamespace="http://schemas.microsoft.com/office/2006/metadata/properties" ma:root="true" ma:fieldsID="64debd053347b1b5af3b5d38f2cc3032" ns3:_="" ns4:_="">
    <xsd:import namespace="46907a55-b877-4d50-ac05-a54d3a26d72b"/>
    <xsd:import namespace="42e75cad-2545-4c2f-90c5-4d196ae3dc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907a55-b877-4d50-ac05-a54d3a26d7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e75cad-2545-4c2f-90c5-4d196ae3dc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1AA19D-74C2-4F53-B44B-DF1411A4306E}">
  <ds:schemaRefs>
    <ds:schemaRef ds:uri="42e75cad-2545-4c2f-90c5-4d196ae3dcc5"/>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6907a55-b877-4d50-ac05-a54d3a26d72b"/>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1AD1195-71C1-4327-8CF0-86FED0BD7F90}">
  <ds:schemaRefs>
    <ds:schemaRef ds:uri="http://schemas.microsoft.com/sharepoint/v3/contenttype/forms"/>
  </ds:schemaRefs>
</ds:datastoreItem>
</file>

<file path=customXml/itemProps3.xml><?xml version="1.0" encoding="utf-8"?>
<ds:datastoreItem xmlns:ds="http://schemas.openxmlformats.org/officeDocument/2006/customXml" ds:itemID="{649FBD8B-EEA2-49F0-83FC-56B18CDD9CDA}">
  <ds:schemaRefs>
    <ds:schemaRef ds:uri="42e75cad-2545-4c2f-90c5-4d196ae3dcc5"/>
    <ds:schemaRef ds:uri="46907a55-b877-4d50-ac05-a54d3a26d7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64</TotalTime>
  <Words>2471</Words>
  <Application>Microsoft Office PowerPoint</Application>
  <PresentationFormat>On-screen Show (16:9)</PresentationFormat>
  <Paragraphs>242</Paragraphs>
  <Slides>42</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Nunito</vt:lpstr>
      <vt:lpstr>Source Sans Pro</vt:lpstr>
      <vt:lpstr>Play</vt:lpstr>
      <vt:lpstr>Computer Science &amp; Mathematics Major For College: Computer Science &amp; Programming by Slidesgo</vt:lpstr>
      <vt:lpstr> Advanced Topics - Web Dev:  Ruby on Rails</vt:lpstr>
      <vt:lpstr>TABLE OF CONTENTS</vt:lpstr>
      <vt:lpstr>History of Ruby</vt:lpstr>
      <vt:lpstr>CREATION</vt:lpstr>
      <vt:lpstr>FEATURES</vt:lpstr>
      <vt:lpstr>GROWTH!</vt:lpstr>
      <vt:lpstr>RUBY IN 2023</vt:lpstr>
      <vt:lpstr>RUBY FUNDAMENTALS</vt:lpstr>
      <vt:lpstr>COMMENTS AND PRINT</vt:lpstr>
      <vt:lpstr>USER INPUT</vt:lpstr>
      <vt:lpstr>STRINGS</vt:lpstr>
      <vt:lpstr>VARIABLES</vt:lpstr>
      <vt:lpstr>NUMBERS AND ARITHMETIC</vt:lpstr>
      <vt:lpstr>LOOPS</vt:lpstr>
      <vt:lpstr>CONDITIONALS</vt:lpstr>
      <vt:lpstr>METHODS</vt:lpstr>
      <vt:lpstr>CLASSES</vt:lpstr>
      <vt:lpstr>CLASSES</vt:lpstr>
      <vt:lpstr>CLASSES</vt:lpstr>
      <vt:lpstr>INHERITANCE</vt:lpstr>
      <vt:lpstr>RUBY EXERCISE</vt:lpstr>
      <vt:lpstr>ONLINE PLAYGROUND https://runrb.io/</vt:lpstr>
      <vt:lpstr>Ruby on Rails Revolution</vt:lpstr>
      <vt:lpstr>Ruby on Rails</vt:lpstr>
      <vt:lpstr>Ruby on Rails now</vt:lpstr>
      <vt:lpstr> Key factors that contributed to the success of Rails </vt:lpstr>
      <vt:lpstr>Install Ruby on Rails</vt:lpstr>
      <vt:lpstr>PowerPoint Presentation</vt:lpstr>
      <vt:lpstr>PowerPoint Presentation</vt:lpstr>
      <vt:lpstr>PowerPoint Presentation</vt:lpstr>
      <vt:lpstr>PowerPoint Presentation</vt:lpstr>
      <vt:lpstr>Structure of Ruby on Rails Project</vt:lpstr>
      <vt:lpstr>Rail MVC Architecture </vt:lpstr>
      <vt:lpstr>Rail MVC Architecture</vt:lpstr>
      <vt:lpstr>Rails Folder Structure </vt:lpstr>
      <vt:lpstr>Rails Conventions &amp; Defaults </vt:lpstr>
      <vt:lpstr>PowerPoint Presentation</vt:lpstr>
      <vt:lpstr>PowerPoint Presentation</vt:lpstr>
      <vt:lpstr>RUBY ON RAILS DEMO</vt:lpstr>
      <vt:lpstr>Summary</vt:lpstr>
      <vt:lpstr>RUBY ON RAILS EXERCISE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 - Web Dev:  Ruby on Rails</dc:title>
  <dc:creator>Ramil Sharapov</dc:creator>
  <cp:lastModifiedBy>Sharapova, Shaira</cp:lastModifiedBy>
  <cp:revision>8</cp:revision>
  <dcterms:modified xsi:type="dcterms:W3CDTF">2023-03-07T20:23:45Z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0x010100F23E8180BA2FE14B930693BD03FE6818</vt:lpwstr>
  </property>
</Properties>
</file>