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588D6-D3C5-E74F-A120-B7D3B70570F9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3A70-BA2E-474B-9B75-EE16264E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93A70-BA2E-474B-9B75-EE16264E1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7F8612-04E1-4AEB-91B9-2BF89DB917F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CE4961-B5D1-487F-B9EB-A6B183A38BB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Society For </a:t>
            </a:r>
          </a:p>
          <a:p>
            <a:r>
              <a:rPr lang="en-US" dirty="0" smtClean="0"/>
              <a:t>INDUSTRIAL &amp; APPLIED </a:t>
            </a:r>
          </a:p>
          <a:p>
            <a:r>
              <a:rPr lang="en-US" dirty="0" smtClean="0"/>
              <a:t>MATHEMATICS</a:t>
            </a:r>
          </a:p>
          <a:p>
            <a:endParaRPr lang="en-US" dirty="0"/>
          </a:p>
          <a:p>
            <a:r>
              <a:rPr lang="en-US" dirty="0" smtClean="0"/>
              <a:t>10</a:t>
            </a:r>
            <a:r>
              <a:rPr lang="en-US" dirty="0" smtClean="0"/>
              <a:t>/28/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  <a:r>
              <a:rPr lang="en-US" dirty="0" smtClean="0"/>
              <a:t>Mentor 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2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Date/Time and Location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Monday, November 14</a:t>
            </a:r>
            <a:endParaRPr lang="en-US" dirty="0" smtClean="0"/>
          </a:p>
          <a:p>
            <a:pPr lvl="1"/>
            <a:r>
              <a:rPr lang="en-US" dirty="0" smtClean="0"/>
              <a:t>11am</a:t>
            </a:r>
            <a:r>
              <a:rPr lang="en-US" dirty="0" smtClean="0"/>
              <a:t>-</a:t>
            </a:r>
            <a:r>
              <a:rPr lang="en-US" dirty="0" smtClean="0"/>
              <a:t>2</a:t>
            </a:r>
            <a:r>
              <a:rPr lang="en-US" dirty="0" smtClean="0"/>
              <a:t>pm</a:t>
            </a:r>
            <a:endParaRPr lang="en-US" dirty="0" smtClean="0"/>
          </a:p>
          <a:p>
            <a:r>
              <a:rPr lang="en-US" dirty="0" smtClean="0"/>
              <a:t>SC Bldg. 4021</a:t>
            </a:r>
          </a:p>
          <a:p>
            <a:pPr lvl="1"/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Floor East Lounge)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Expected Attendance: </a:t>
            </a:r>
            <a:r>
              <a:rPr lang="en-US" dirty="0" smtClean="0"/>
              <a:t>20 students</a:t>
            </a:r>
            <a:endParaRPr lang="en-US" dirty="0" smtClean="0"/>
          </a:p>
          <a:p>
            <a:r>
              <a:rPr lang="en-US" dirty="0" smtClean="0"/>
              <a:t>Target Audience:</a:t>
            </a:r>
          </a:p>
          <a:p>
            <a:pPr lvl="1"/>
            <a:r>
              <a:rPr lang="en-US" dirty="0" smtClean="0"/>
              <a:t>UG’s seeking math </a:t>
            </a:r>
            <a:r>
              <a:rPr lang="en-US" dirty="0" smtClean="0"/>
              <a:t>major or minor</a:t>
            </a:r>
          </a:p>
          <a:p>
            <a:pPr lvl="1"/>
            <a:r>
              <a:rPr lang="en-US" dirty="0" smtClean="0"/>
              <a:t>Particularly those without established ties to profs.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0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undergrads </a:t>
            </a:r>
            <a:r>
              <a:rPr lang="en-US" dirty="0" smtClean="0"/>
              <a:t>informal but extremely personalized advising</a:t>
            </a:r>
          </a:p>
          <a:p>
            <a:r>
              <a:rPr lang="en-US" dirty="0" smtClean="0"/>
              <a:t>Target talented students and bring them into the fold of our community</a:t>
            </a:r>
          </a:p>
          <a:p>
            <a:r>
              <a:rPr lang="en-US" dirty="0" smtClean="0"/>
              <a:t>Foster connections that will continue to reap benefits for students in the future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/>
              <a:t>course </a:t>
            </a:r>
            <a:r>
              <a:rPr lang="en-US" dirty="0" smtClean="0"/>
              <a:t>trajectory based on goals and available offerings/rotations</a:t>
            </a:r>
          </a:p>
          <a:p>
            <a:r>
              <a:rPr lang="en-US" dirty="0" smtClean="0"/>
              <a:t>Clarify new degree requirements (in effect next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9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10:30-11 – Have lunches delivered, room set up</a:t>
            </a:r>
          </a:p>
          <a:p>
            <a:pPr lvl="1"/>
            <a:r>
              <a:rPr lang="en-US" dirty="0" smtClean="0"/>
              <a:t>Welcome area by both doors, help identify student’s need and pair them with an available mentor (or two, depending on availability).</a:t>
            </a:r>
          </a:p>
          <a:p>
            <a:pPr lvl="1"/>
            <a:r>
              <a:rPr lang="en-US" dirty="0" smtClean="0"/>
              <a:t>About a dozen small tables spaced around room for semi-private conversations and to give a more intimate feeling during advising session.</a:t>
            </a:r>
          </a:p>
          <a:p>
            <a:r>
              <a:rPr lang="en-US" dirty="0" smtClean="0"/>
              <a:t>11-2 – Advising</a:t>
            </a:r>
          </a:p>
          <a:p>
            <a:pPr lvl="1"/>
            <a:r>
              <a:rPr lang="en-US" dirty="0" smtClean="0"/>
              <a:t>As students come in and are paired with mentors, they have conversations for ~30 minutes (or longer if there isn’t too much demand at the moment)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80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Itemized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0910368"/>
              </p:ext>
            </p:extLst>
          </p:nvPr>
        </p:nvGraphicFramePr>
        <p:xfrm>
          <a:off x="5638800" y="4191000"/>
          <a:ext cx="2991644" cy="1360045"/>
        </p:xfrm>
        <a:graphic>
          <a:graphicData uri="http://schemas.openxmlformats.org/drawingml/2006/table">
            <a:tbl>
              <a:tblPr/>
              <a:tblGrid>
                <a:gridCol w="1295400"/>
                <a:gridCol w="716223"/>
                <a:gridCol w="498607"/>
                <a:gridCol w="481414"/>
              </a:tblGrid>
              <a:tr h="304800">
                <a:tc gridSpan="2">
                  <a:txBody>
                    <a:bodyPr/>
                    <a:lstStyle/>
                    <a:p>
                      <a:pPr algn="ctr" fontAlgn="b"/>
                      <a:endParaRPr lang="en-US" sz="2100" b="1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#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effectLst/>
                          <a:latin typeface="Arial"/>
                        </a:rPr>
                        <a:t>Name of Item</a:t>
                      </a: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Price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Lunch Boxes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$10.50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effectLst/>
                          <a:latin typeface="Arial"/>
                        </a:rPr>
                        <a:t>$315</a:t>
                      </a:r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56"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i="0" u="none" strike="noStrike" dirty="0" smtClean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18909" marR="18909" marT="18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00200"/>
            <a:ext cx="25146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5029200" cy="42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Facebook, </a:t>
            </a:r>
            <a:r>
              <a:rPr lang="en-US" dirty="0" err="1" smtClean="0"/>
              <a:t>Orgsync</a:t>
            </a:r>
            <a:endParaRPr lang="en-US" dirty="0" smtClean="0"/>
          </a:p>
          <a:p>
            <a:r>
              <a:rPr lang="en-US" dirty="0" smtClean="0"/>
              <a:t>Flyers</a:t>
            </a:r>
          </a:p>
          <a:p>
            <a:r>
              <a:rPr lang="en-US" b="1" dirty="0" smtClean="0"/>
              <a:t>Personalized Outreach</a:t>
            </a:r>
            <a:endParaRPr lang="en-US" b="1" dirty="0" smtClean="0"/>
          </a:p>
          <a:p>
            <a:pPr lvl="1"/>
            <a:r>
              <a:rPr lang="en-US" dirty="0" smtClean="0"/>
              <a:t>Teachers to </a:t>
            </a:r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UG Director</a:t>
            </a:r>
          </a:p>
          <a:p>
            <a:pPr lvl="2"/>
            <a:r>
              <a:rPr lang="en-US" dirty="0" smtClean="0"/>
              <a:t>Have support and commitment to press committee members and colleagues </a:t>
            </a:r>
          </a:p>
          <a:p>
            <a:pPr lvl="2"/>
            <a:r>
              <a:rPr lang="en-US" dirty="0" smtClean="0"/>
              <a:t>Reaching </a:t>
            </a:r>
            <a:r>
              <a:rPr lang="en-US" dirty="0" smtClean="0"/>
              <a:t>out to students and telling them they should consider seeking out this </a:t>
            </a:r>
            <a:r>
              <a:rPr lang="en-US" smtClean="0"/>
              <a:t>mentoring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Sign-</a:t>
            </a:r>
            <a:r>
              <a:rPr lang="en-US" dirty="0"/>
              <a:t>in sheet to measure attendance </a:t>
            </a:r>
          </a:p>
          <a:p>
            <a:r>
              <a:rPr lang="en-US" dirty="0" smtClean="0"/>
              <a:t>Encourage </a:t>
            </a:r>
            <a:r>
              <a:rPr lang="en-US" dirty="0"/>
              <a:t>people to sign up for our </a:t>
            </a:r>
            <a:r>
              <a:rPr lang="en-US" dirty="0" err="1"/>
              <a:t>orgsync</a:t>
            </a:r>
            <a:r>
              <a:rPr lang="en-US" dirty="0"/>
              <a:t> and </a:t>
            </a:r>
            <a:r>
              <a:rPr lang="en-US" dirty="0" err="1"/>
              <a:t>facebook</a:t>
            </a:r>
            <a:r>
              <a:rPr lang="en-US" dirty="0"/>
              <a:t> pages to receive emails about </a:t>
            </a:r>
            <a:r>
              <a:rPr lang="en-US" dirty="0" smtClean="0"/>
              <a:t>our other </a:t>
            </a:r>
            <a:r>
              <a:rPr lang="en-US" dirty="0" smtClean="0"/>
              <a:t>upcoming </a:t>
            </a:r>
            <a:r>
              <a:rPr lang="en-US" dirty="0"/>
              <a:t>events. </a:t>
            </a:r>
            <a:endParaRPr lang="en-US" dirty="0" smtClean="0"/>
          </a:p>
          <a:p>
            <a:r>
              <a:rPr lang="en-US" dirty="0" smtClean="0"/>
              <a:t>SIAM </a:t>
            </a:r>
            <a:r>
              <a:rPr lang="en-US" dirty="0"/>
              <a:t>newsletter that we are aiming to get ourselves mentioned 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We’ll send update to national org, hopefully get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#1 Criteria: Students keep showing up at professors’ 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 for your time and consideration.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623</TotalTime>
  <Words>341</Words>
  <Application>Microsoft Macintosh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Mathematics Mentor Lunch</vt:lpstr>
      <vt:lpstr>Event Details</vt:lpstr>
      <vt:lpstr>Goals</vt:lpstr>
      <vt:lpstr>Itinerary </vt:lpstr>
      <vt:lpstr>Itemized Budget</vt:lpstr>
      <vt:lpstr>Marketing</vt:lpstr>
      <vt:lpstr>Success Criteria </vt:lpstr>
      <vt:lpstr>Thank You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Tina</dc:creator>
  <cp:lastModifiedBy>Michael Pilosov</cp:lastModifiedBy>
  <cp:revision>15</cp:revision>
  <dcterms:created xsi:type="dcterms:W3CDTF">2016-08-18T04:19:08Z</dcterms:created>
  <dcterms:modified xsi:type="dcterms:W3CDTF">2016-10-28T18:29:10Z</dcterms:modified>
</cp:coreProperties>
</file>