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63" r:id="rId4"/>
    <p:sldId id="260" r:id="rId5"/>
    <p:sldId id="258" r:id="rId6"/>
    <p:sldId id="261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4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495A-CC5A-4205-93A4-E2BF871FE184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5972-5176-4D32-A9C9-08D7896F4B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495A-CC5A-4205-93A4-E2BF871FE184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5972-5176-4D32-A9C9-08D7896F4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495A-CC5A-4205-93A4-E2BF871FE184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5972-5176-4D32-A9C9-08D7896F4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495A-CC5A-4205-93A4-E2BF871FE184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5972-5176-4D32-A9C9-08D7896F4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495A-CC5A-4205-93A4-E2BF871FE184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5972-5176-4D32-A9C9-08D7896F4B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495A-CC5A-4205-93A4-E2BF871FE184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5972-5176-4D32-A9C9-08D7896F4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495A-CC5A-4205-93A4-E2BF871FE184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5972-5176-4D32-A9C9-08D7896F4B8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495A-CC5A-4205-93A4-E2BF871FE184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5972-5176-4D32-A9C9-08D7896F4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495A-CC5A-4205-93A4-E2BF871FE184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5972-5176-4D32-A9C9-08D7896F4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495A-CC5A-4205-93A4-E2BF871FE184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5972-5176-4D32-A9C9-08D7896F4B8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495A-CC5A-4205-93A4-E2BF871FE184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5972-5176-4D32-A9C9-08D7896F4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8CF5495A-CC5A-4205-93A4-E2BF871FE184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8A55972-5176-4D32-A9C9-08D7896F4B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Poker Night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UCD Math Club </a:t>
            </a:r>
          </a:p>
          <a:p>
            <a:r>
              <a:rPr lang="en-US" dirty="0" smtClean="0"/>
              <a:t>Spring 2016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871" t="42030" r="-13871" b="11950"/>
          <a:stretch/>
        </p:blipFill>
        <p:spPr>
          <a:xfrm>
            <a:off x="2362200" y="1142999"/>
            <a:ext cx="7010400" cy="172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04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Details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Place and Time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60648" cy="3928536"/>
          </a:xfrm>
        </p:spPr>
        <p:txBody>
          <a:bodyPr>
            <a:normAutofit/>
          </a:bodyPr>
          <a:lstStyle/>
          <a:p>
            <a:r>
              <a:rPr lang="en-US" b="1" dirty="0"/>
              <a:t>Event/Program Date:</a:t>
            </a:r>
          </a:p>
          <a:p>
            <a:pPr marL="0" indent="0">
              <a:buNone/>
            </a:pPr>
            <a:r>
              <a:rPr lang="en-US" dirty="0" smtClean="0"/>
              <a:t>	Thur. Jan </a:t>
            </a:r>
            <a:r>
              <a:rPr lang="en-US" dirty="0"/>
              <a:t>28, 2016</a:t>
            </a:r>
          </a:p>
          <a:p>
            <a:r>
              <a:rPr lang="en-US" b="1" dirty="0"/>
              <a:t>Event/Program Time:</a:t>
            </a:r>
          </a:p>
          <a:p>
            <a:pPr marL="0" indent="0">
              <a:buNone/>
            </a:pPr>
            <a:r>
              <a:rPr lang="en-US" dirty="0" smtClean="0"/>
              <a:t>	6:30 pm – 8:30pm</a:t>
            </a:r>
            <a:endParaRPr lang="en-US" dirty="0"/>
          </a:p>
          <a:p>
            <a:r>
              <a:rPr lang="en-US" b="1" dirty="0" smtClean="0"/>
              <a:t>Event Location:</a:t>
            </a:r>
          </a:p>
          <a:p>
            <a:pPr marL="0" indent="0">
              <a:buNone/>
            </a:pPr>
            <a:r>
              <a:rPr lang="en-US" dirty="0" smtClean="0"/>
              <a:t>	Academic </a:t>
            </a:r>
            <a:r>
              <a:rPr lang="en-US" dirty="0"/>
              <a:t>Building </a:t>
            </a:r>
            <a:r>
              <a:rPr lang="en-US" dirty="0" smtClean="0"/>
              <a:t>	Room 4021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Math </a:t>
            </a:r>
            <a:r>
              <a:rPr lang="en-US" dirty="0"/>
              <a:t>Department </a:t>
            </a:r>
            <a:r>
              <a:rPr lang="en-US" dirty="0" smtClean="0"/>
              <a:t>	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2099736"/>
          </a:xfrm>
        </p:spPr>
        <p:txBody>
          <a:bodyPr/>
          <a:lstStyle/>
          <a:p>
            <a:r>
              <a:rPr lang="en-US" dirty="0" smtClean="0"/>
              <a:t>Evening event allows for more attendance </a:t>
            </a:r>
          </a:p>
          <a:p>
            <a:r>
              <a:rPr lang="en-US" dirty="0" smtClean="0"/>
              <a:t>Space can accommodate up to 50 people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058" y="3429000"/>
            <a:ext cx="3363907" cy="254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86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6781800" cy="13716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Goals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85800"/>
            <a:ext cx="3657600" cy="4419600"/>
          </a:xfrm>
        </p:spPr>
        <p:txBody>
          <a:bodyPr>
            <a:normAutofit fontScale="92500"/>
          </a:bodyPr>
          <a:lstStyle/>
          <a:p>
            <a:r>
              <a:rPr lang="en-US" dirty="0"/>
              <a:t>Engage the student body outside the mathematics field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Foster </a:t>
            </a:r>
            <a:r>
              <a:rPr lang="en-US" dirty="0"/>
              <a:t>connections among </a:t>
            </a:r>
            <a:r>
              <a:rPr lang="en-US" dirty="0" smtClean="0"/>
              <a:t>students through play</a:t>
            </a:r>
            <a:endParaRPr lang="en-US" dirty="0"/>
          </a:p>
          <a:p>
            <a:r>
              <a:rPr lang="en-US" dirty="0" smtClean="0"/>
              <a:t>Discussion </a:t>
            </a:r>
            <a:r>
              <a:rPr lang="en-US" dirty="0"/>
              <a:t>and hands-on </a:t>
            </a:r>
            <a:r>
              <a:rPr lang="en-US" dirty="0" smtClean="0"/>
              <a:t>activities will leave students contemplating what “poker” means.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3657600" cy="2286000"/>
          </a:xfrm>
        </p:spPr>
        <p:txBody>
          <a:bodyPr>
            <a:normAutofit fontScale="92500"/>
          </a:bodyPr>
          <a:lstStyle/>
          <a:p>
            <a:r>
              <a:rPr lang="en-US" dirty="0"/>
              <a:t>Entertaining exploration of a fascinating and practical utilization of mathematical theory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266030"/>
            <a:ext cx="3561381" cy="267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4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Itinerary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Detailed Itinerary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3"/>
            <a:ext cx="3736848" cy="409013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6:30 pm - Sign-in </a:t>
            </a:r>
            <a:endParaRPr lang="en-US" sz="2800" dirty="0" smtClean="0"/>
          </a:p>
          <a:p>
            <a:r>
              <a:rPr lang="en-US" sz="2800" dirty="0" smtClean="0"/>
              <a:t>6:45 </a:t>
            </a:r>
            <a:r>
              <a:rPr lang="en-US" sz="2800" dirty="0"/>
              <a:t>pm - Presentation by Dr. Simon </a:t>
            </a:r>
            <a:endParaRPr lang="en-US" sz="2800" dirty="0" smtClean="0"/>
          </a:p>
          <a:p>
            <a:pPr lvl="1"/>
            <a:r>
              <a:rPr lang="en-US" sz="2400" dirty="0" smtClean="0"/>
              <a:t>Brief Overview of Game </a:t>
            </a:r>
            <a:r>
              <a:rPr lang="en-US" sz="2400" dirty="0" smtClean="0"/>
              <a:t>Theory/Poker </a:t>
            </a:r>
            <a:endParaRPr lang="en-US" sz="2400" dirty="0" smtClean="0"/>
          </a:p>
          <a:p>
            <a:r>
              <a:rPr lang="en-US" sz="2800" dirty="0" smtClean="0"/>
              <a:t>7:15 </a:t>
            </a:r>
            <a:r>
              <a:rPr lang="en-US" sz="2800" dirty="0"/>
              <a:t>pm - Games </a:t>
            </a:r>
            <a:endParaRPr lang="en-US" sz="2800" dirty="0" smtClean="0"/>
          </a:p>
          <a:p>
            <a:pPr lvl="1"/>
            <a:r>
              <a:rPr lang="en-US" sz="2400" dirty="0" smtClean="0"/>
              <a:t>Poker: Classic and “New”</a:t>
            </a:r>
          </a:p>
          <a:p>
            <a:r>
              <a:rPr lang="en-US" sz="2800" dirty="0" smtClean="0"/>
              <a:t>8:30 </a:t>
            </a:r>
            <a:r>
              <a:rPr lang="en-US" sz="2800" dirty="0"/>
              <a:t>pm - Cleanup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Dr. Burt Simon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60648" cy="3242736"/>
          </a:xfrm>
        </p:spPr>
        <p:txBody>
          <a:bodyPr/>
          <a:lstStyle/>
          <a:p>
            <a:r>
              <a:rPr lang="en-US" sz="2800" dirty="0"/>
              <a:t>A</a:t>
            </a:r>
            <a:r>
              <a:rPr lang="en-US" sz="2800" dirty="0" smtClean="0"/>
              <a:t>pplied </a:t>
            </a:r>
            <a:r>
              <a:rPr lang="en-US" sz="2800" dirty="0" err="1"/>
              <a:t>P</a:t>
            </a:r>
            <a:r>
              <a:rPr lang="en-US" sz="2800" dirty="0" err="1" smtClean="0"/>
              <a:t>robabilist</a:t>
            </a:r>
            <a:endParaRPr lang="en-US" sz="2800" dirty="0" smtClean="0"/>
          </a:p>
          <a:p>
            <a:r>
              <a:rPr lang="en-US" sz="2800" dirty="0" smtClean="0"/>
              <a:t>Academic interests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Evolutionary Biology</a:t>
            </a:r>
            <a:endParaRPr lang="en-US" sz="2400" dirty="0" smtClean="0"/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imulation</a:t>
            </a:r>
          </a:p>
          <a:p>
            <a:pPr lvl="1"/>
            <a:r>
              <a:rPr lang="en-US" sz="2400" dirty="0" smtClean="0"/>
              <a:t>Game theory</a:t>
            </a:r>
          </a:p>
          <a:p>
            <a:pPr lvl="1"/>
            <a:r>
              <a:rPr lang="en-US" sz="2400" dirty="0" err="1"/>
              <a:t>Q</a:t>
            </a:r>
            <a:r>
              <a:rPr lang="en-US" sz="2400" dirty="0" err="1" smtClean="0"/>
              <a:t>ueueing</a:t>
            </a:r>
            <a:r>
              <a:rPr lang="en-US" sz="2400" dirty="0" smtClean="0"/>
              <a:t> </a:t>
            </a:r>
            <a:r>
              <a:rPr lang="en-US" sz="2400" dirty="0" smtClean="0"/>
              <a:t>theory (optimization)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774" y="4739148"/>
            <a:ext cx="349782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6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Itemized Budget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318941"/>
              </p:ext>
            </p:extLst>
          </p:nvPr>
        </p:nvGraphicFramePr>
        <p:xfrm>
          <a:off x="762000" y="685800"/>
          <a:ext cx="7391400" cy="46103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8991"/>
                <a:gridCol w="2207064"/>
                <a:gridCol w="1228842"/>
                <a:gridCol w="1196503"/>
              </a:tblGrid>
              <a:tr h="41930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Estimated</a:t>
                      </a:r>
                      <a:r>
                        <a:rPr lang="en-US" sz="2000" b="0" i="0" u="none" strike="noStrike" baseline="0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 Minimum Attendance: 40</a:t>
                      </a:r>
                      <a:endParaRPr lang="en-US" sz="2000" b="0" i="0" u="none" strike="noStrike" dirty="0"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</a:txBody>
                  <a:tcPr marL="9155" marR="9155" marT="9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</a:txBody>
                  <a:tcPr marL="9155" marR="9155" marT="915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</a:txBody>
                  <a:tcPr marL="9155" marR="9155" marT="915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</a:txBody>
                  <a:tcPr marL="9155" marR="9155" marT="915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1930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Name of Item</a:t>
                      </a:r>
                      <a:endParaRPr lang="en-US" sz="2000" b="0" i="0" u="none" strike="noStrike" dirty="0"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</a:txBody>
                  <a:tcPr marL="9155" marR="9155" marT="915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Price </a:t>
                      </a:r>
                      <a:endParaRPr lang="en-US" sz="2000" b="0" i="0" u="none" strike="noStrike" dirty="0"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</a:txBody>
                  <a:tcPr marL="9155" marR="9155" marT="915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Quantity</a:t>
                      </a:r>
                      <a:endParaRPr lang="en-US" sz="2000" b="0" i="0" u="none" strike="noStrike" dirty="0"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</a:txBody>
                  <a:tcPr marL="9155" marR="9155" marT="915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Total</a:t>
                      </a:r>
                      <a:endParaRPr lang="en-US" sz="2000" b="0" i="0" u="none" strike="noStrike" dirty="0"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</a:txBody>
                  <a:tcPr marL="9155" marR="9155" marT="915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95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Soda</a:t>
                      </a:r>
                      <a:endParaRPr lang="en-US" sz="1600" b="0" i="0" u="none" strike="noStrike" dirty="0"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</a:txBody>
                  <a:tcPr marL="9155" marR="9155" marT="91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$3.33 </a:t>
                      </a:r>
                      <a:endParaRPr lang="en-US" sz="1600" b="0" i="0" u="none" strike="noStrike"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</a:txBody>
                  <a:tcPr marL="9155" marR="9155" marT="91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8</a:t>
                      </a:r>
                      <a:endParaRPr lang="en-US" sz="1600" b="0" i="0" u="none" strike="noStrike"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</a:txBody>
                  <a:tcPr marL="9155" marR="9155" marT="91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$26.68 </a:t>
                      </a:r>
                      <a:endParaRPr lang="en-US" sz="1600" b="0" i="0" u="none" strike="noStrike"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</a:txBody>
                  <a:tcPr marL="9155" marR="9155" marT="9155" marB="0" anchor="b"/>
                </a:tc>
              </a:tr>
              <a:tr h="5590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Sandwiches</a:t>
                      </a:r>
                      <a:endParaRPr lang="en-US" sz="1600" b="0" i="0" u="none" strike="noStrike" dirty="0">
                        <a:solidFill>
                          <a:srgbClr val="222222"/>
                        </a:solidFill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</a:txBody>
                  <a:tcPr marL="9155" marR="9155" marT="91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$29.99 </a:t>
                      </a:r>
                      <a:endParaRPr lang="en-US" sz="1600" b="0" i="0" u="none" strike="noStrike" dirty="0"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</a:txBody>
                  <a:tcPr marL="9155" marR="9155" marT="915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222222"/>
                        </a:solidFill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</a:txBody>
                  <a:tcPr marL="9155" marR="9155" marT="915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$119.96 </a:t>
                      </a:r>
                      <a:endParaRPr lang="en-US" sz="1600" b="0" i="0" u="none" strike="noStrike">
                        <a:solidFill>
                          <a:srgbClr val="222222"/>
                        </a:solidFill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</a:txBody>
                  <a:tcPr marL="9155" marR="9155" marT="9155" marB="0" anchor="b"/>
                </a:tc>
              </a:tr>
              <a:tr h="5660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Veggies</a:t>
                      </a:r>
                      <a:endParaRPr lang="en-US" sz="1600" b="0" i="0" u="none" strike="noStrike" dirty="0">
                        <a:solidFill>
                          <a:srgbClr val="222222"/>
                        </a:solidFill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</a:txBody>
                  <a:tcPr marL="9155" marR="9155" marT="91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$7.99 </a:t>
                      </a:r>
                      <a:endParaRPr lang="en-US" sz="1600" b="0" i="0" u="none" strike="noStrike" dirty="0"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</a:txBody>
                  <a:tcPr marL="9155" marR="9155" marT="915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222222"/>
                        </a:solidFill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</a:txBody>
                  <a:tcPr marL="9155" marR="9155" marT="915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$31.96 </a:t>
                      </a:r>
                      <a:endParaRPr lang="en-US" sz="1600" b="0" i="0" u="none" strike="noStrike">
                        <a:solidFill>
                          <a:srgbClr val="222222"/>
                        </a:solidFill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</a:txBody>
                  <a:tcPr marL="9155" marR="9155" marT="915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Starbursts</a:t>
                      </a:r>
                      <a:endParaRPr lang="en-US" sz="1600" b="0" i="0" u="none" strike="noStrike" dirty="0">
                        <a:solidFill>
                          <a:srgbClr val="222222"/>
                        </a:solidFill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</a:txBody>
                  <a:tcPr marL="9155" marR="9155" marT="91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$2.29 </a:t>
                      </a:r>
                      <a:endParaRPr lang="en-US" sz="1600" b="0" i="0" u="none" strike="noStrike" dirty="0"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</a:txBody>
                  <a:tcPr marL="9155" marR="9155" marT="915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222222"/>
                        </a:solidFill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</a:txBody>
                  <a:tcPr marL="9155" marR="9155" marT="915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$27.48 </a:t>
                      </a:r>
                      <a:endParaRPr lang="en-US" sz="1600" b="0" i="0" u="none" strike="noStrike">
                        <a:solidFill>
                          <a:srgbClr val="222222"/>
                        </a:solidFill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</a:txBody>
                  <a:tcPr marL="9155" marR="9155" marT="915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Delivery fee</a:t>
                      </a:r>
                      <a:endParaRPr lang="en-US" sz="1600" b="0" i="0" u="none" strike="noStrike"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</a:txBody>
                  <a:tcPr marL="9155" marR="9155" marT="91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$11.00 </a:t>
                      </a:r>
                      <a:endParaRPr lang="en-US" sz="1600" b="0" i="0" u="none" strike="noStrike" dirty="0"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</a:txBody>
                  <a:tcPr marL="9155" marR="9155" marT="91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1</a:t>
                      </a:r>
                      <a:endParaRPr lang="en-US" sz="1600" b="0" i="0" u="none" strike="noStrike" dirty="0"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</a:txBody>
                  <a:tcPr marL="9155" marR="9155" marT="91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$11.00 </a:t>
                      </a:r>
                      <a:endParaRPr lang="en-US" sz="1600" b="0" i="0" u="none" strike="noStrike" dirty="0"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</a:txBody>
                  <a:tcPr marL="9155" marR="9155" marT="915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Prizes</a:t>
                      </a:r>
                      <a:endParaRPr lang="en-US" sz="1600" b="0" i="0" u="none" strike="noStrike" dirty="0"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</a:txBody>
                  <a:tcPr marL="9155" marR="9155" marT="91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$35.00</a:t>
                      </a:r>
                      <a:endParaRPr lang="en-US" sz="1600" b="0" i="0" u="none" strike="noStrike" dirty="0"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</a:txBody>
                  <a:tcPr marL="9155" marR="9155" marT="91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1</a:t>
                      </a:r>
                      <a:endParaRPr lang="en-US" sz="1600" b="0" i="0" u="none" strike="noStrike" dirty="0"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</a:txBody>
                  <a:tcPr marL="9155" marR="9155" marT="91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$35.00</a:t>
                      </a:r>
                      <a:endParaRPr lang="en-US" sz="1600" b="0" i="0" u="none" strike="noStrike" dirty="0"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</a:txBody>
                  <a:tcPr marL="9155" marR="9155" marT="9155" marB="0" anchor="b"/>
                </a:tc>
              </a:tr>
              <a:tr h="551274">
                <a:tc gridSpan="4"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Total Requested 252.08</a:t>
                      </a:r>
                      <a:endParaRPr lang="en-US" sz="2000" b="0" i="0" u="none" strike="noStrike" dirty="0"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</a:txBody>
                  <a:tcPr marL="9155" marR="9155" marT="915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5" marR="9155" marT="915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5" marR="9155" marT="915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5" marR="9155" marT="915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29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2286000"/>
            <a:ext cx="7391400" cy="2895600"/>
          </a:xfrm>
        </p:spPr>
        <p:txBody>
          <a:bodyPr>
            <a:normAutofit fontScale="4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900" dirty="0"/>
              <a:t>Social media </a:t>
            </a:r>
            <a:r>
              <a:rPr lang="en-US" sz="5900" dirty="0" smtClean="0"/>
              <a:t>advertising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5900" dirty="0" smtClean="0"/>
              <a:t>Facebook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5900" dirty="0" err="1" smtClean="0"/>
              <a:t>Orgsync</a:t>
            </a:r>
            <a:endParaRPr lang="en-US" sz="59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5900" dirty="0" smtClean="0"/>
              <a:t>“</a:t>
            </a:r>
            <a:r>
              <a:rPr lang="en-US" sz="5900" dirty="0" smtClean="0"/>
              <a:t>Math-people” list serve announcement</a:t>
            </a:r>
            <a:endParaRPr lang="en-US" sz="59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900" dirty="0" smtClean="0"/>
              <a:t>Fliers</a:t>
            </a:r>
            <a:endParaRPr lang="en-US" sz="59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900" dirty="0"/>
              <a:t>Math department TV’s</a:t>
            </a:r>
          </a:p>
          <a:p>
            <a:endParaRPr lang="en-US" sz="32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164" b="31164"/>
          <a:stretch/>
        </p:blipFill>
        <p:spPr>
          <a:xfrm>
            <a:off x="777875" y="457200"/>
            <a:ext cx="7543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0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543800" cy="4114800"/>
          </a:xfrm>
        </p:spPr>
        <p:txBody>
          <a:bodyPr/>
          <a:lstStyle/>
          <a:p>
            <a:pPr marL="457200" indent="-457200"/>
            <a:r>
              <a:rPr lang="en-US" sz="3200" dirty="0"/>
              <a:t>Attendance numbers </a:t>
            </a:r>
          </a:p>
          <a:p>
            <a:pPr marL="457200" indent="-457200"/>
            <a:r>
              <a:rPr lang="en-US" sz="3200" dirty="0"/>
              <a:t>Attendance from a variety of departments</a:t>
            </a:r>
          </a:p>
          <a:p>
            <a:pPr marL="914400" lvl="1" indent="-457200"/>
            <a:r>
              <a:rPr lang="en-US" sz="2600" dirty="0"/>
              <a:t>We hope to draw in students from outside the </a:t>
            </a:r>
            <a:r>
              <a:rPr lang="en-US" sz="2600" dirty="0" smtClean="0"/>
              <a:t>Mathematics department</a:t>
            </a:r>
            <a:r>
              <a:rPr lang="en-US" sz="2600" dirty="0"/>
              <a:t> </a:t>
            </a:r>
            <a:r>
              <a:rPr lang="en-US" sz="2600" dirty="0" smtClean="0"/>
              <a:t>- engage through play</a:t>
            </a:r>
            <a:endParaRPr lang="en-US" sz="2600" dirty="0"/>
          </a:p>
          <a:p>
            <a:pPr marL="457200" indent="-457200"/>
            <a:r>
              <a:rPr lang="en-US" sz="3200" dirty="0"/>
              <a:t>Survey for interest in similar future events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3735"/>
            <a:ext cx="7467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4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2227</TotalTime>
  <Words>179</Words>
  <Application>Microsoft Macintosh PowerPoint</Application>
  <PresentationFormat>On-screen Show (4:3)</PresentationFormat>
  <Paragraphs>78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NewsPrint</vt:lpstr>
      <vt:lpstr>Poker Night</vt:lpstr>
      <vt:lpstr>Event Details</vt:lpstr>
      <vt:lpstr>Goals</vt:lpstr>
      <vt:lpstr>Itinerary</vt:lpstr>
      <vt:lpstr>Itemized Budget</vt:lpstr>
      <vt:lpstr>Marketing </vt:lpstr>
      <vt:lpstr>Success Criteria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Poker Night</dc:title>
  <dc:creator>Tina</dc:creator>
  <cp:lastModifiedBy>Michael Pilosov</cp:lastModifiedBy>
  <cp:revision>17</cp:revision>
  <dcterms:created xsi:type="dcterms:W3CDTF">2015-12-10T03:44:42Z</dcterms:created>
  <dcterms:modified xsi:type="dcterms:W3CDTF">2015-12-11T17:00:31Z</dcterms:modified>
</cp:coreProperties>
</file>