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omfortaa" panose="020B0604020202020204" charset="0"/>
      <p:regular r:id="rId17"/>
      <p:bold r:id="rId18"/>
    </p:embeddedFont>
    <p:embeddedFont>
      <p:font typeface="Comfortaa Regular" panose="020B0604020202020204" charset="0"/>
      <p:regular r:id="rId19"/>
      <p:bold r:id="rId20"/>
    </p:embeddedFont>
    <p:embeddedFont>
      <p:font typeface="Lato" panose="020B0604020202020204" charset="0"/>
      <p:regular r:id="rId21"/>
      <p:bold r:id="rId22"/>
      <p:italic r:id="rId23"/>
      <p:boldItalic r:id="rId24"/>
    </p:embeddedFon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9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c096448a2d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c096448a2d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096448a2d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c096448a2d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c096448a2d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c096448a2d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096448a2d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096448a2d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096448a2d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096448a2d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11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096448a2d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096448a2d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096448a2d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096448a2d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096448a2d_0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096448a2d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096448a2d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096448a2d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c096448a2d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c096448a2d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096448a2d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096448a2d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096448a2d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096448a2d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096448a2d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c096448a2d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xueshu.baidu.com/s?wd=author%3A%28C%20Chen%29%20&amp;tn=SE_baiduxueshu_c1gjeupa&amp;ie=utf-8&amp;sc_f_para=sc_hilight%3Dperson" TargetMode="External"/><Relationship Id="rId7" Type="http://schemas.openxmlformats.org/officeDocument/2006/relationships/hyperlink" Target="https://xueshu.baidu.com/s?wd=author%3A%28RE%20Jack%29%20&amp;tn=SE_baiduxueshu_c1gjeupa&amp;ie=utf-8&amp;sc_f_para=sc_hilight%3Dpers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xueshu.baidu.com/s?wd=author%3A%28ME%20Foster%29%20&amp;tn=SE_baiduxueshu_c1gjeupa&amp;ie=utf-8&amp;sc_f_para=sc_hilight%3Dperson" TargetMode="External"/><Relationship Id="rId5" Type="http://schemas.openxmlformats.org/officeDocument/2006/relationships/hyperlink" Target="https://xueshu.baidu.com/s?wd=author%3A%28RA%20Ince%29%20&amp;tn=SE_baiduxueshu_c1gjeupa&amp;ie=utf-8&amp;sc_f_para=sc_hilight%3Dperson" TargetMode="External"/><Relationship Id="rId4" Type="http://schemas.openxmlformats.org/officeDocument/2006/relationships/hyperlink" Target="https://xueshu.baidu.com/s?wd=author%3A%28OGB%20Garrod%29%20&amp;tn=SE_baiduxueshu_c1gjeupa&amp;ie=utf-8&amp;sc_f_para=sc_hilight%3Dpers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43250" y="1578400"/>
            <a:ext cx="5861400" cy="1578900"/>
          </a:xfrm>
          <a:prstGeom prst="rect">
            <a:avLst/>
          </a:prstGeom>
        </p:spPr>
        <p:txBody>
          <a:bodyPr spcFirstLastPara="1" wrap="square" lIns="91425" tIns="91425" rIns="91425" bIns="91425" anchor="t" anchorCtr="0">
            <a:noAutofit/>
          </a:bodyPr>
          <a:lstStyle/>
          <a:p>
            <a:pPr marL="0" lvl="0" indent="0" algn="l" rtl="0">
              <a:lnSpc>
                <a:spcPct val="114130"/>
              </a:lnSpc>
              <a:spcBef>
                <a:spcPts val="0"/>
              </a:spcBef>
              <a:spcAft>
                <a:spcPts val="0"/>
              </a:spcAft>
              <a:buSzPts val="990"/>
              <a:buNone/>
            </a:pPr>
            <a:r>
              <a:rPr lang="en" sz="2170">
                <a:solidFill>
                  <a:srgbClr val="FFFFFF"/>
                </a:solidFill>
                <a:highlight>
                  <a:schemeClr val="dk1"/>
                </a:highlight>
                <a:latin typeface="Comfortaa Regular"/>
                <a:ea typeface="Comfortaa Regular"/>
                <a:cs typeface="Comfortaa Regular"/>
                <a:sym typeface="Comfortaa Regular"/>
              </a:rPr>
              <a:t>Building Culturally-Valid Dynamic Facial Expressions for a Conversational Virtual Agent Using Human Perception</a:t>
            </a:r>
            <a:endParaRPr sz="2170">
              <a:solidFill>
                <a:srgbClr val="FFFFFF"/>
              </a:solidFill>
              <a:highlight>
                <a:schemeClr val="dk1"/>
              </a:highlight>
              <a:latin typeface="Comfortaa Regular"/>
              <a:ea typeface="Comfortaa Regular"/>
              <a:cs typeface="Comfortaa Regular"/>
              <a:sym typeface="Comfortaa Regular"/>
            </a:endParaRPr>
          </a:p>
          <a:p>
            <a:pPr marL="0" lvl="0" indent="0" algn="l" rtl="0">
              <a:spcBef>
                <a:spcPts val="0"/>
              </a:spcBef>
              <a:spcAft>
                <a:spcPts val="0"/>
              </a:spcAft>
              <a:buSzPts val="990"/>
              <a:buNone/>
            </a:pPr>
            <a:endParaRPr sz="3600">
              <a:solidFill>
                <a:srgbClr val="FFFFFF"/>
              </a:solidFill>
              <a:highlight>
                <a:schemeClr val="dk1"/>
              </a:highlight>
              <a:latin typeface="Comfortaa Regular"/>
              <a:ea typeface="Comfortaa Regular"/>
              <a:cs typeface="Comfortaa Regular"/>
              <a:sym typeface="Comfortaa Regular"/>
            </a:endParaRPr>
          </a:p>
        </p:txBody>
      </p:sp>
      <p:sp>
        <p:nvSpPr>
          <p:cNvPr id="135" name="Google Shape;135;p13"/>
          <p:cNvSpPr txBox="1">
            <a:spLocks noGrp="1"/>
          </p:cNvSpPr>
          <p:nvPr>
            <p:ph type="subTitle" idx="1"/>
          </p:nvPr>
        </p:nvSpPr>
        <p:spPr>
          <a:xfrm>
            <a:off x="3128975" y="2928375"/>
            <a:ext cx="5915100" cy="85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FFFFFF"/>
              </a:solidFill>
              <a:latin typeface="Comfortaa"/>
              <a:ea typeface="Comfortaa"/>
              <a:cs typeface="Comfortaa"/>
              <a:sym typeface="Comfortaa"/>
            </a:endParaRPr>
          </a:p>
          <a:p>
            <a:pPr marL="0" lvl="0" indent="0" algn="l" rtl="0">
              <a:spcBef>
                <a:spcPts val="0"/>
              </a:spcBef>
              <a:spcAft>
                <a:spcPts val="0"/>
              </a:spcAft>
              <a:buNone/>
            </a:pPr>
            <a:r>
              <a:rPr lang="en" sz="1400">
                <a:solidFill>
                  <a:srgbClr val="FFFFFF"/>
                </a:solidFill>
                <a:uFill>
                  <a:noFill/>
                </a:uFill>
                <a:latin typeface="Comfortaa"/>
                <a:ea typeface="Comfortaa"/>
                <a:cs typeface="Comfortaa"/>
                <a:sym typeface="Comfortaa"/>
                <a:hlinkClick r:id="rId3">
                  <a:extLst>
                    <a:ext uri="{A12FA001-AC4F-418D-AE19-62706E023703}">
                      <ahyp:hlinkClr xmlns:ahyp="http://schemas.microsoft.com/office/drawing/2018/hyperlinkcolor" val="tx"/>
                    </a:ext>
                  </a:extLst>
                </a:hlinkClick>
              </a:rPr>
              <a:t>C Chen</a:t>
            </a:r>
            <a:r>
              <a:rPr lang="en" sz="1400">
                <a:latin typeface="Comfortaa"/>
                <a:ea typeface="Comfortaa"/>
                <a:cs typeface="Comfortaa"/>
                <a:sym typeface="Comfortaa"/>
              </a:rPr>
              <a:t>, </a:t>
            </a:r>
            <a:r>
              <a:rPr lang="en" sz="1400">
                <a:solidFill>
                  <a:srgbClr val="FFFFFF"/>
                </a:solidFill>
                <a:uFill>
                  <a:noFill/>
                </a:uFill>
                <a:latin typeface="Comfortaa"/>
                <a:ea typeface="Comfortaa"/>
                <a:cs typeface="Comfortaa"/>
                <a:sym typeface="Comfortaa"/>
                <a:hlinkClick r:id="rId4">
                  <a:extLst>
                    <a:ext uri="{A12FA001-AC4F-418D-AE19-62706E023703}">
                      <ahyp:hlinkClr xmlns:ahyp="http://schemas.microsoft.com/office/drawing/2018/hyperlinkcolor" val="tx"/>
                    </a:ext>
                  </a:extLst>
                </a:hlinkClick>
              </a:rPr>
              <a:t>OGB Garrod</a:t>
            </a:r>
            <a:r>
              <a:rPr lang="en" sz="1400">
                <a:latin typeface="Comfortaa"/>
                <a:ea typeface="Comfortaa"/>
                <a:cs typeface="Comfortaa"/>
                <a:sym typeface="Comfortaa"/>
              </a:rPr>
              <a:t>, </a:t>
            </a:r>
            <a:r>
              <a:rPr lang="en" sz="1400">
                <a:solidFill>
                  <a:srgbClr val="FFFFFF"/>
                </a:solidFill>
                <a:uFill>
                  <a:noFill/>
                </a:uFill>
                <a:latin typeface="Comfortaa"/>
                <a:ea typeface="Comfortaa"/>
                <a:cs typeface="Comfortaa"/>
                <a:sym typeface="Comfortaa"/>
                <a:hlinkClick r:id="rId5">
                  <a:extLst>
                    <a:ext uri="{A12FA001-AC4F-418D-AE19-62706E023703}">
                      <ahyp:hlinkClr xmlns:ahyp="http://schemas.microsoft.com/office/drawing/2018/hyperlinkcolor" val="tx"/>
                    </a:ext>
                  </a:extLst>
                </a:hlinkClick>
              </a:rPr>
              <a:t>RA Ince</a:t>
            </a:r>
            <a:r>
              <a:rPr lang="en" sz="1100"/>
              <a:t>, </a:t>
            </a:r>
            <a:r>
              <a:rPr lang="en" sz="1400">
                <a:solidFill>
                  <a:srgbClr val="FFFFFF"/>
                </a:solidFill>
                <a:uFill>
                  <a:noFill/>
                </a:uFill>
                <a:latin typeface="Comfortaa"/>
                <a:ea typeface="Comfortaa"/>
                <a:cs typeface="Comfortaa"/>
                <a:sym typeface="Comfortaa"/>
                <a:hlinkClick r:id="rId6">
                  <a:extLst>
                    <a:ext uri="{A12FA001-AC4F-418D-AE19-62706E023703}">
                      <ahyp:hlinkClr xmlns:ahyp="http://schemas.microsoft.com/office/drawing/2018/hyperlinkcolor" val="tx"/>
                    </a:ext>
                  </a:extLst>
                </a:hlinkClick>
              </a:rPr>
              <a:t>ME Foster</a:t>
            </a:r>
            <a:r>
              <a:rPr lang="en" sz="1400">
                <a:solidFill>
                  <a:srgbClr val="FFFFFF"/>
                </a:solidFill>
                <a:latin typeface="Comfortaa"/>
                <a:ea typeface="Comfortaa"/>
                <a:cs typeface="Comfortaa"/>
                <a:sym typeface="Comfortaa"/>
              </a:rPr>
              <a:t>, PG Schyns, </a:t>
            </a:r>
            <a:r>
              <a:rPr lang="en" sz="1400">
                <a:solidFill>
                  <a:srgbClr val="FFFFFF"/>
                </a:solidFill>
                <a:uFill>
                  <a:noFill/>
                </a:uFill>
                <a:latin typeface="Comfortaa"/>
                <a:ea typeface="Comfortaa"/>
                <a:cs typeface="Comfortaa"/>
                <a:sym typeface="Comfortaa"/>
                <a:hlinkClick r:id="rId7">
                  <a:extLst>
                    <a:ext uri="{A12FA001-AC4F-418D-AE19-62706E023703}">
                      <ahyp:hlinkClr xmlns:ahyp="http://schemas.microsoft.com/office/drawing/2018/hyperlinkcolor" val="tx"/>
                    </a:ext>
                  </a:extLst>
                </a:hlinkClick>
              </a:rPr>
              <a:t>RE Jack</a:t>
            </a:r>
            <a:endParaRPr sz="1400">
              <a:solidFill>
                <a:srgbClr val="FFFFFF"/>
              </a:solidFill>
              <a:latin typeface="Comfortaa"/>
              <a:ea typeface="Comfortaa"/>
              <a:cs typeface="Comfortaa"/>
              <a:sym typeface="Comfortaa"/>
            </a:endParaRPr>
          </a:p>
          <a:p>
            <a:pPr marL="0" lvl="0" indent="0" algn="l" rtl="0">
              <a:spcBef>
                <a:spcPts val="0"/>
              </a:spcBef>
              <a:spcAft>
                <a:spcPts val="0"/>
              </a:spcAft>
              <a:buNone/>
            </a:pPr>
            <a:endParaRPr sz="1400">
              <a:solidFill>
                <a:srgbClr val="FFFFFF"/>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a:latin typeface="Comfortaa"/>
                <a:ea typeface="Comfortaa"/>
                <a:cs typeface="Comfortaa"/>
                <a:sym typeface="Comfortaa"/>
              </a:rPr>
              <a:t>Results</a:t>
            </a:r>
            <a:endParaRPr sz="2150">
              <a:latin typeface="Comfortaa"/>
              <a:ea typeface="Comfortaa"/>
              <a:cs typeface="Comfortaa"/>
              <a:sym typeface="Comfortaa"/>
            </a:endParaRPr>
          </a:p>
        </p:txBody>
      </p:sp>
      <p:sp>
        <p:nvSpPr>
          <p:cNvPr id="197" name="Google Shape;197;p22"/>
          <p:cNvSpPr txBox="1">
            <a:spLocks noGrp="1"/>
          </p:cNvSpPr>
          <p:nvPr>
            <p:ph type="body" idx="1"/>
          </p:nvPr>
        </p:nvSpPr>
        <p:spPr>
          <a:xfrm>
            <a:off x="1060850" y="4474850"/>
            <a:ext cx="7809000" cy="2961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1000">
                <a:latin typeface="Comfortaa"/>
                <a:ea typeface="Comfortaa"/>
                <a:cs typeface="Comfortaa"/>
                <a:sym typeface="Comfortaa"/>
              </a:rPr>
              <a:t>  Face movement patterns of each conversational message in each culture.</a:t>
            </a:r>
            <a:endParaRPr sz="1000">
              <a:latin typeface="Comfortaa"/>
              <a:ea typeface="Comfortaa"/>
              <a:cs typeface="Comfortaa"/>
              <a:sym typeface="Comfortaa"/>
            </a:endParaRPr>
          </a:p>
        </p:txBody>
      </p:sp>
      <p:pic>
        <p:nvPicPr>
          <p:cNvPr id="198" name="Google Shape;198;p22"/>
          <p:cNvPicPr preferRelativeResize="0"/>
          <p:nvPr/>
        </p:nvPicPr>
        <p:blipFill>
          <a:blip r:embed="rId3">
            <a:alphaModFix/>
          </a:blip>
          <a:stretch>
            <a:fillRect/>
          </a:stretch>
        </p:blipFill>
        <p:spPr>
          <a:xfrm>
            <a:off x="1969813" y="1093555"/>
            <a:ext cx="5694283" cy="343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150">
                <a:latin typeface="Comfortaa"/>
                <a:ea typeface="Comfortaa"/>
                <a:cs typeface="Comfortaa"/>
                <a:sym typeface="Comfortaa"/>
              </a:rPr>
              <a:t>Cultural similarities and differences in conversational facial expression models</a:t>
            </a:r>
            <a:endParaRPr sz="2150">
              <a:latin typeface="Comfortaa"/>
              <a:ea typeface="Comfortaa"/>
              <a:cs typeface="Comfortaa"/>
              <a:sym typeface="Comfortaa"/>
            </a:endParaRPr>
          </a:p>
        </p:txBody>
      </p:sp>
      <p:sp>
        <p:nvSpPr>
          <p:cNvPr id="204" name="Google Shape;20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latin typeface="Comfortaa"/>
                <a:ea typeface="Comfortaa"/>
                <a:cs typeface="Comfortaa"/>
                <a:sym typeface="Comfortaa"/>
              </a:rPr>
              <a:t>Metric: </a:t>
            </a:r>
            <a:endParaRPr sz="1500">
              <a:latin typeface="Comfortaa"/>
              <a:ea typeface="Comfortaa"/>
              <a:cs typeface="Comfortaa"/>
              <a:sym typeface="Comfortaa"/>
            </a:endParaRPr>
          </a:p>
          <a:p>
            <a:pPr marL="0" lvl="0" indent="0" algn="l" rtl="0">
              <a:spcBef>
                <a:spcPts val="1200"/>
              </a:spcBef>
              <a:spcAft>
                <a:spcPts val="0"/>
              </a:spcAft>
              <a:buNone/>
            </a:pPr>
            <a:r>
              <a:rPr lang="en" sz="1500">
                <a:latin typeface="Comfortaa"/>
                <a:ea typeface="Comfortaa"/>
                <a:cs typeface="Comfortaa"/>
                <a:sym typeface="Comfortaa"/>
              </a:rPr>
              <a:t>An information theoretic approach based on Mutual Information (MI) is utilized to evaluate the similarities and differences. A low MI value between an AU and the variable culture indicates that the AU is common across cultures; a high MI value indicates that it is specific to one culture.</a:t>
            </a:r>
            <a:endParaRPr sz="1500">
              <a:latin typeface="Comfortaa"/>
              <a:ea typeface="Comfortaa"/>
              <a:cs typeface="Comfortaa"/>
              <a:sym typeface="Comfortaa"/>
            </a:endParaRPr>
          </a:p>
          <a:p>
            <a:pPr marL="0" lvl="0" indent="0" algn="l" rtl="0">
              <a:spcBef>
                <a:spcPts val="1200"/>
              </a:spcBef>
              <a:spcAft>
                <a:spcPts val="0"/>
              </a:spcAft>
              <a:buNone/>
            </a:pPr>
            <a:endParaRPr>
              <a:latin typeface="Comfortaa"/>
              <a:ea typeface="Comfortaa"/>
              <a:cs typeface="Comfortaa"/>
              <a:sym typeface="Comfortaa"/>
            </a:endParaRPr>
          </a:p>
          <a:p>
            <a:pPr marL="0" lvl="0" indent="0" algn="l" rtl="0">
              <a:spcBef>
                <a:spcPts val="1200"/>
              </a:spcBef>
              <a:spcAft>
                <a:spcPts val="0"/>
              </a:spcAft>
              <a:buNone/>
            </a:pPr>
            <a:endParaRPr>
              <a:latin typeface="Comfortaa"/>
              <a:ea typeface="Comfortaa"/>
              <a:cs typeface="Comfortaa"/>
              <a:sym typeface="Comfortaa"/>
            </a:endParaRPr>
          </a:p>
          <a:p>
            <a:pPr marL="0" lvl="0" indent="0" algn="l" rtl="0">
              <a:spcBef>
                <a:spcPts val="1200"/>
              </a:spcBef>
              <a:spcAft>
                <a:spcPts val="1200"/>
              </a:spcAft>
              <a:buNone/>
            </a:pPr>
            <a:endParaRPr>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Observations</a:t>
            </a:r>
            <a:endParaRPr/>
          </a:p>
        </p:txBody>
      </p:sp>
      <p:pic>
        <p:nvPicPr>
          <p:cNvPr id="210" name="Google Shape;210;p24"/>
          <p:cNvPicPr preferRelativeResize="0"/>
          <p:nvPr/>
        </p:nvPicPr>
        <p:blipFill>
          <a:blip r:embed="rId3">
            <a:alphaModFix/>
          </a:blip>
          <a:stretch>
            <a:fillRect/>
          </a:stretch>
        </p:blipFill>
        <p:spPr>
          <a:xfrm>
            <a:off x="897319" y="1481825"/>
            <a:ext cx="7839255" cy="3042100"/>
          </a:xfrm>
          <a:prstGeom prst="rect">
            <a:avLst/>
          </a:prstGeom>
          <a:noFill/>
          <a:ln>
            <a:noFill/>
          </a:ln>
        </p:spPr>
      </p:pic>
      <p:sp>
        <p:nvSpPr>
          <p:cNvPr id="211" name="Google Shape;211;p24"/>
          <p:cNvSpPr txBox="1"/>
          <p:nvPr/>
        </p:nvSpPr>
        <p:spPr>
          <a:xfrm>
            <a:off x="1532325" y="4618425"/>
            <a:ext cx="6075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FFFF"/>
                </a:solidFill>
                <a:latin typeface="Comfortaa"/>
                <a:ea typeface="Comfortaa"/>
                <a:cs typeface="Comfortaa"/>
                <a:sym typeface="Comfortaa"/>
              </a:rPr>
              <a:t>Cross-cultural similarities (red) and differences (blue)</a:t>
            </a:r>
            <a:endParaRPr sz="1000">
              <a:solidFill>
                <a:srgbClr val="FFFFFF"/>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17" name="Google Shape;217;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Comfortaa"/>
              <a:buChar char="●"/>
            </a:pPr>
            <a:r>
              <a:rPr lang="en" sz="1500">
                <a:latin typeface="Comfortaa"/>
                <a:ea typeface="Comfortaa"/>
                <a:cs typeface="Comfortaa"/>
                <a:sym typeface="Comfortaa"/>
              </a:rPr>
              <a:t>The  results demonstrate the power of deriving social signals directly from human cultural perception using psychological methods and the importance of cultural variance. </a:t>
            </a:r>
            <a:endParaRPr sz="1500">
              <a:latin typeface="Comfortaa"/>
              <a:ea typeface="Comfortaa"/>
              <a:cs typeface="Comfortaa"/>
              <a:sym typeface="Comfortaa"/>
            </a:endParaRPr>
          </a:p>
          <a:p>
            <a:pPr marL="457200" lvl="0" indent="-323850" algn="l" rtl="0">
              <a:spcBef>
                <a:spcPts val="0"/>
              </a:spcBef>
              <a:spcAft>
                <a:spcPts val="0"/>
              </a:spcAft>
              <a:buSzPts val="1500"/>
              <a:buFont typeface="Comfortaa"/>
              <a:buChar char="●"/>
            </a:pPr>
            <a:r>
              <a:rPr lang="en" sz="1500">
                <a:latin typeface="Comfortaa"/>
                <a:ea typeface="Comfortaa"/>
                <a:cs typeface="Comfortaa"/>
                <a:sym typeface="Comfortaa"/>
              </a:rPr>
              <a:t>The models can be utilized in designing  of conversational virtual agents, and the generic data-driven method can be used to derive further multimodal signals for social communication to enhance the utility and global marketability of virtual agents. </a:t>
            </a:r>
            <a:endParaRPr sz="1500">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Discussion</a:t>
            </a:r>
            <a:endParaRPr dirty="0"/>
          </a:p>
        </p:txBody>
      </p:sp>
      <p:sp>
        <p:nvSpPr>
          <p:cNvPr id="217" name="Google Shape;217;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Comfortaa"/>
              <a:buChar char="●"/>
            </a:pPr>
            <a:r>
              <a:rPr lang="en-US" sz="1500" dirty="0">
                <a:latin typeface="Comfortaa"/>
                <a:ea typeface="Comfortaa"/>
                <a:cs typeface="Comfortaa"/>
                <a:sym typeface="Comfortaa"/>
              </a:rPr>
              <a:t>Can the results be generalized to other cultures? If yes, will there be more similarity or differences?</a:t>
            </a:r>
          </a:p>
          <a:p>
            <a:pPr marL="457200" lvl="0" indent="-323850" algn="l" rtl="0">
              <a:spcBef>
                <a:spcPts val="0"/>
              </a:spcBef>
              <a:spcAft>
                <a:spcPts val="0"/>
              </a:spcAft>
              <a:buSzPts val="1500"/>
              <a:buFont typeface="Comfortaa"/>
              <a:buChar char="●"/>
            </a:pPr>
            <a:endParaRPr lang="en-US" sz="1500" dirty="0">
              <a:latin typeface="Comfortaa"/>
              <a:ea typeface="Comfortaa"/>
              <a:cs typeface="Comfortaa"/>
              <a:sym typeface="Comfortaa"/>
            </a:endParaRPr>
          </a:p>
          <a:p>
            <a:pPr marL="457200" lvl="0" indent="-323850" algn="l" rtl="0">
              <a:spcBef>
                <a:spcPts val="0"/>
              </a:spcBef>
              <a:spcAft>
                <a:spcPts val="0"/>
              </a:spcAft>
              <a:buSzPts val="1500"/>
              <a:buFont typeface="Comfortaa"/>
              <a:buChar char="●"/>
            </a:pPr>
            <a:r>
              <a:rPr lang="en-US" sz="1500" dirty="0">
                <a:latin typeface="Comfortaa"/>
                <a:ea typeface="Comfortaa"/>
                <a:cs typeface="Comfortaa"/>
                <a:sym typeface="Comfortaa"/>
              </a:rPr>
              <a:t>If the model uses wrong or different way of expressing the conversational message, will it affect the conversation?</a:t>
            </a:r>
          </a:p>
          <a:p>
            <a:pPr marL="457200" lvl="0" indent="-323850" algn="l" rtl="0">
              <a:spcBef>
                <a:spcPts val="0"/>
              </a:spcBef>
              <a:spcAft>
                <a:spcPts val="0"/>
              </a:spcAft>
              <a:buSzPts val="1500"/>
              <a:buFont typeface="Comfortaa"/>
              <a:buChar char="●"/>
            </a:pPr>
            <a:endParaRPr lang="en-US" sz="1500" dirty="0">
              <a:latin typeface="Comfortaa"/>
              <a:ea typeface="Comfortaa"/>
              <a:cs typeface="Comfortaa"/>
              <a:sym typeface="Comfortaa"/>
            </a:endParaRPr>
          </a:p>
          <a:p>
            <a:pPr marL="457200" lvl="0" indent="-323850" algn="l" rtl="0">
              <a:spcBef>
                <a:spcPts val="0"/>
              </a:spcBef>
              <a:spcAft>
                <a:spcPts val="0"/>
              </a:spcAft>
              <a:buSzPts val="1500"/>
              <a:buFont typeface="Comfortaa"/>
              <a:buChar char="●"/>
            </a:pPr>
            <a:r>
              <a:rPr lang="en-US" sz="1500" dirty="0">
                <a:latin typeface="Comfortaa"/>
                <a:ea typeface="Comfortaa"/>
                <a:cs typeface="Comfortaa"/>
                <a:sym typeface="Comfortaa"/>
              </a:rPr>
              <a:t>Can the modeling technique be useful in any other aspect?</a:t>
            </a:r>
          </a:p>
          <a:p>
            <a:pPr marL="457200" lvl="0" indent="-323850" algn="l" rtl="0">
              <a:spcBef>
                <a:spcPts val="0"/>
              </a:spcBef>
              <a:spcAft>
                <a:spcPts val="0"/>
              </a:spcAft>
              <a:buSzPts val="1500"/>
              <a:buFont typeface="Comfortaa"/>
              <a:buChar char="●"/>
            </a:pPr>
            <a:endParaRPr lang="en-US" sz="1500" dirty="0">
              <a:latin typeface="Comfortaa"/>
              <a:ea typeface="Comfortaa"/>
              <a:cs typeface="Comfortaa"/>
              <a:sym typeface="Comfortaa"/>
            </a:endParaRPr>
          </a:p>
          <a:p>
            <a:pPr marL="457200" lvl="0" indent="-323850" algn="l" rtl="0">
              <a:spcBef>
                <a:spcPts val="0"/>
              </a:spcBef>
              <a:spcAft>
                <a:spcPts val="0"/>
              </a:spcAft>
              <a:buSzPts val="1500"/>
              <a:buFont typeface="Comfortaa"/>
              <a:buChar char="●"/>
            </a:pPr>
            <a:r>
              <a:rPr lang="en-US" sz="1500" dirty="0">
                <a:latin typeface="Comfortaa"/>
                <a:ea typeface="Comfortaa"/>
                <a:cs typeface="Comfortaa"/>
                <a:sym typeface="Comfortaa"/>
              </a:rPr>
              <a:t>Does the modeling technique significantly aid a virtual agent?</a:t>
            </a:r>
          </a:p>
          <a:p>
            <a:pPr marL="457200" lvl="0" indent="-323850" algn="l" rtl="0">
              <a:spcBef>
                <a:spcPts val="0"/>
              </a:spcBef>
              <a:spcAft>
                <a:spcPts val="0"/>
              </a:spcAft>
              <a:buSzPts val="1500"/>
              <a:buFont typeface="Comfortaa"/>
              <a:buChar char="●"/>
            </a:pPr>
            <a:endParaRPr lang="en-US" sz="1500" dirty="0">
              <a:latin typeface="Comfortaa"/>
              <a:ea typeface="Comfortaa"/>
              <a:cs typeface="Comfortaa"/>
              <a:sym typeface="Comfortaa"/>
            </a:endParaRPr>
          </a:p>
          <a:p>
            <a:pPr marL="133350" lvl="0" indent="0" algn="l" rtl="0">
              <a:spcBef>
                <a:spcPts val="0"/>
              </a:spcBef>
              <a:spcAft>
                <a:spcPts val="0"/>
              </a:spcAft>
              <a:buSzPts val="1500"/>
              <a:buNone/>
            </a:pPr>
            <a:endParaRPr sz="1500" dirty="0">
              <a:latin typeface="Comfortaa"/>
              <a:ea typeface="Comfortaa"/>
              <a:cs typeface="Comfortaa"/>
              <a:sym typeface="Comfortaa"/>
            </a:endParaRPr>
          </a:p>
        </p:txBody>
      </p:sp>
    </p:spTree>
    <p:extLst>
      <p:ext uri="{BB962C8B-B14F-4D97-AF65-F5344CB8AC3E}">
        <p14:creationId xmlns:p14="http://schemas.microsoft.com/office/powerpoint/2010/main" val="26579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a:latin typeface="Comfortaa"/>
                <a:ea typeface="Comfortaa"/>
                <a:cs typeface="Comfortaa"/>
                <a:sym typeface="Comfortaa"/>
              </a:rPr>
              <a:t>Introduction</a:t>
            </a:r>
            <a:endParaRPr sz="2150">
              <a:latin typeface="Comfortaa"/>
              <a:ea typeface="Comfortaa"/>
              <a:cs typeface="Comfortaa"/>
              <a:sym typeface="Comfortaa"/>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Facial expressions are used to facilitate daily interactions including conversations.</a:t>
            </a: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facial expressions of 'thinking,' 'interested,' 'bored,' and 'confused'  are frequently used by humans across all cultures to facilitate the flow of a conversation.</a:t>
            </a: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Despite their central role in daily social interactions, little is known about which specific facial expressions convey such conversational messages and whether they are sufficiently similar across cultures to support successful cross-cultural communication</a:t>
            </a:r>
            <a:endParaRPr sz="1500">
              <a:solidFill>
                <a:srgbClr val="FFFFFF"/>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a:latin typeface="Comfortaa"/>
                <a:ea typeface="Comfortaa"/>
                <a:cs typeface="Comfortaa"/>
                <a:sym typeface="Comfortaa"/>
              </a:rPr>
              <a:t>Motivation</a:t>
            </a:r>
            <a:endParaRPr sz="2150">
              <a:latin typeface="Comfortaa"/>
              <a:ea typeface="Comfortaa"/>
              <a:cs typeface="Comfortaa"/>
              <a:sym typeface="Comfortaa"/>
            </a:endParaRPr>
          </a:p>
        </p:txBody>
      </p:sp>
      <p:sp>
        <p:nvSpPr>
          <p:cNvPr id="147" name="Google Shape;147;p15"/>
          <p:cNvSpPr txBox="1">
            <a:spLocks noGrp="1"/>
          </p:cNvSpPr>
          <p:nvPr>
            <p:ph type="body" idx="1"/>
          </p:nvPr>
        </p:nvSpPr>
        <p:spPr>
          <a:xfrm>
            <a:off x="1297500" y="1428225"/>
            <a:ext cx="70389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Comfortaa"/>
              <a:buChar char="●"/>
            </a:pPr>
            <a:r>
              <a:rPr lang="en" sz="1500">
                <a:latin typeface="Comfortaa"/>
                <a:ea typeface="Comfortaa"/>
                <a:cs typeface="Comfortaa"/>
                <a:sym typeface="Comfortaa"/>
              </a:rPr>
              <a:t>To equip the conversational virtual agents with an essential repertoire of social signalling capability to guide the flow of a conversation. </a:t>
            </a:r>
            <a:endParaRPr sz="1500">
              <a:latin typeface="Comfortaa"/>
              <a:ea typeface="Comfortaa"/>
              <a:cs typeface="Comfortaa"/>
              <a:sym typeface="Comfortaa"/>
            </a:endParaRPr>
          </a:p>
          <a:p>
            <a:pPr marL="457200" lvl="0" indent="-323850" algn="l" rtl="0">
              <a:spcBef>
                <a:spcPts val="0"/>
              </a:spcBef>
              <a:spcAft>
                <a:spcPts val="0"/>
              </a:spcAft>
              <a:buSzPts val="1500"/>
              <a:buFont typeface="Comfortaa"/>
              <a:buChar char="●"/>
            </a:pPr>
            <a:r>
              <a:rPr lang="en" sz="1500">
                <a:latin typeface="Comfortaa"/>
                <a:ea typeface="Comfortaa"/>
                <a:cs typeface="Comfortaa"/>
                <a:sym typeface="Comfortaa"/>
              </a:rPr>
              <a:t>This was accomplished by modeling the facial expressions of key conversational messages directly from cultural perception, and transferring them to a conversational virtual agent.</a:t>
            </a:r>
            <a:endParaRPr sz="1500">
              <a:latin typeface="Comfortaa"/>
              <a:ea typeface="Comfortaa"/>
              <a:cs typeface="Comfortaa"/>
              <a:sym typeface="Comfortaa"/>
            </a:endParaRPr>
          </a:p>
        </p:txBody>
      </p:sp>
      <p:pic>
        <p:nvPicPr>
          <p:cNvPr id="148" name="Google Shape;148;p15" descr="Facial expressions of conversational messages in Western European and East Asian culture"/>
          <p:cNvPicPr preferRelativeResize="0"/>
          <p:nvPr/>
        </p:nvPicPr>
        <p:blipFill>
          <a:blip r:embed="rId3">
            <a:alphaModFix/>
          </a:blip>
          <a:stretch>
            <a:fillRect/>
          </a:stretch>
        </p:blipFill>
        <p:spPr>
          <a:xfrm>
            <a:off x="1297500" y="3171850"/>
            <a:ext cx="7195851" cy="1419100"/>
          </a:xfrm>
          <a:prstGeom prst="rect">
            <a:avLst/>
          </a:prstGeom>
          <a:noFill/>
          <a:ln>
            <a:noFill/>
          </a:ln>
          <a:effectLst>
            <a:outerShdw blurRad="57150" dist="19050" dir="5400000" algn="bl" rotWithShape="0">
              <a:srgbClr val="000000">
                <a:alpha val="50000"/>
              </a:srgbClr>
            </a:outerShdw>
          </a:effectLst>
        </p:spPr>
      </p:pic>
      <p:sp>
        <p:nvSpPr>
          <p:cNvPr id="149" name="Google Shape;149;p15"/>
          <p:cNvSpPr txBox="1"/>
          <p:nvPr/>
        </p:nvSpPr>
        <p:spPr>
          <a:xfrm>
            <a:off x="1297500" y="4668300"/>
            <a:ext cx="7350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FFFF"/>
                </a:solidFill>
                <a:latin typeface="Comfortaa"/>
                <a:ea typeface="Comfortaa"/>
                <a:cs typeface="Comfortaa"/>
                <a:sym typeface="Comfortaa"/>
              </a:rPr>
              <a:t>Facial expressions of conversational messages in Western European and East Asian culture</a:t>
            </a:r>
            <a:endParaRPr sz="1000">
              <a:solidFill>
                <a:srgbClr val="FFFFFF"/>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5000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mfortaa"/>
                <a:ea typeface="Comfortaa"/>
                <a:cs typeface="Comfortaa"/>
                <a:sym typeface="Comfortaa"/>
              </a:rPr>
              <a:t>Deriving dynamic conversational facial expressions using cultural perception </a:t>
            </a:r>
            <a:endParaRPr>
              <a:latin typeface="Comfortaa"/>
              <a:ea typeface="Comfortaa"/>
              <a:cs typeface="Comfortaa"/>
              <a:sym typeface="Comfortaa"/>
            </a:endParaRPr>
          </a:p>
        </p:txBody>
      </p:sp>
      <p:sp>
        <p:nvSpPr>
          <p:cNvPr id="155" name="Google Shape;155;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FFFFFF"/>
                </a:solidFill>
                <a:latin typeface="Comfortaa"/>
                <a:ea typeface="Comfortaa"/>
                <a:cs typeface="Comfortaa"/>
                <a:sym typeface="Comfortaa"/>
              </a:rPr>
              <a:t>APPROACH:</a:t>
            </a:r>
            <a:endParaRPr sz="1500">
              <a:solidFill>
                <a:srgbClr val="FFFFFF"/>
              </a:solidFill>
              <a:latin typeface="Comfortaa"/>
              <a:ea typeface="Comfortaa"/>
              <a:cs typeface="Comfortaa"/>
              <a:sym typeface="Comfortaa"/>
            </a:endParaRPr>
          </a:p>
          <a:p>
            <a:pPr marL="0" lvl="0" indent="457200" algn="l" rtl="0">
              <a:spcBef>
                <a:spcPts val="1200"/>
              </a:spcBef>
              <a:spcAft>
                <a:spcPts val="0"/>
              </a:spcAft>
              <a:buNone/>
            </a:pPr>
            <a:r>
              <a:rPr lang="en" sz="1500">
                <a:solidFill>
                  <a:srgbClr val="FFFFFF"/>
                </a:solidFill>
                <a:latin typeface="Comfortaa"/>
                <a:ea typeface="Comfortaa"/>
                <a:cs typeface="Comfortaa"/>
                <a:sym typeface="Comfortaa"/>
              </a:rPr>
              <a:t>Perception-based data-driven psychological approach</a:t>
            </a:r>
            <a:endParaRPr sz="1500">
              <a:solidFill>
                <a:srgbClr val="FFFFFF"/>
              </a:solidFill>
              <a:latin typeface="Comfortaa"/>
              <a:ea typeface="Comfortaa"/>
              <a:cs typeface="Comfortaa"/>
              <a:sym typeface="Comfortaa"/>
            </a:endParaRPr>
          </a:p>
          <a:p>
            <a:pPr marL="0" lvl="0" indent="0" algn="l" rtl="0">
              <a:spcBef>
                <a:spcPts val="1200"/>
              </a:spcBef>
              <a:spcAft>
                <a:spcPts val="0"/>
              </a:spcAft>
              <a:buNone/>
            </a:pPr>
            <a:r>
              <a:rPr lang="en" sz="1500">
                <a:solidFill>
                  <a:srgbClr val="FFFFFF"/>
                </a:solidFill>
                <a:latin typeface="Comfortaa"/>
                <a:ea typeface="Comfortaa"/>
                <a:cs typeface="Comfortaa"/>
                <a:sym typeface="Comfortaa"/>
              </a:rPr>
              <a:t>PARTICIPANTS:</a:t>
            </a:r>
            <a:endParaRPr sz="1500">
              <a:solidFill>
                <a:srgbClr val="FFFFFF"/>
              </a:solidFill>
              <a:latin typeface="Comfortaa"/>
              <a:ea typeface="Comfortaa"/>
              <a:cs typeface="Comfortaa"/>
              <a:sym typeface="Comfortaa"/>
            </a:endParaRPr>
          </a:p>
          <a:p>
            <a:pPr marL="914400" lvl="0" indent="-323850" algn="l" rtl="0">
              <a:spcBef>
                <a:spcPts val="1200"/>
              </a:spcBef>
              <a:spcAft>
                <a:spcPts val="0"/>
              </a:spcAft>
              <a:buSzPts val="1500"/>
              <a:buFont typeface="Comfortaa"/>
              <a:buChar char="●"/>
            </a:pPr>
            <a:r>
              <a:rPr lang="en" sz="1500">
                <a:latin typeface="Comfortaa"/>
                <a:ea typeface="Comfortaa"/>
                <a:cs typeface="Comfortaa"/>
                <a:sym typeface="Comfortaa"/>
              </a:rPr>
              <a:t>20 White Western European (males, mean = 21 [SD 2.3] years)</a:t>
            </a:r>
            <a:endParaRPr sz="1500">
              <a:latin typeface="Comfortaa"/>
              <a:ea typeface="Comfortaa"/>
              <a:cs typeface="Comfortaa"/>
              <a:sym typeface="Comfortaa"/>
            </a:endParaRPr>
          </a:p>
          <a:p>
            <a:pPr marL="914400" lvl="0" indent="-323850" algn="l" rtl="0">
              <a:spcBef>
                <a:spcPts val="0"/>
              </a:spcBef>
              <a:spcAft>
                <a:spcPts val="0"/>
              </a:spcAft>
              <a:buSzPts val="1500"/>
              <a:buFont typeface="Comfortaa"/>
              <a:buChar char="●"/>
            </a:pPr>
            <a:r>
              <a:rPr lang="en" sz="1500">
                <a:latin typeface="Comfortaa"/>
                <a:ea typeface="Comfortaa"/>
                <a:cs typeface="Comfortaa"/>
                <a:sym typeface="Comfortaa"/>
              </a:rPr>
              <a:t>20 Chinese East Asian (males, mean = 23 [SD 2.1]  years)</a:t>
            </a:r>
            <a:endParaRPr sz="15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350">
                <a:latin typeface="Comfortaa"/>
                <a:ea typeface="Comfortaa"/>
                <a:cs typeface="Comfortaa"/>
                <a:sym typeface="Comfortaa"/>
              </a:rPr>
              <a:t>Dynamic Face Movement Generator</a:t>
            </a:r>
            <a:endParaRPr sz="2350">
              <a:latin typeface="Comfortaa"/>
              <a:ea typeface="Comfortaa"/>
              <a:cs typeface="Comfortaa"/>
              <a:sym typeface="Comfortaa"/>
            </a:endParaRPr>
          </a:p>
          <a:p>
            <a:pPr marL="0" lvl="0" indent="0" algn="l" rtl="0">
              <a:spcBef>
                <a:spcPts val="1200"/>
              </a:spcBef>
              <a:spcAft>
                <a:spcPts val="0"/>
              </a:spcAft>
              <a:buNone/>
            </a:pPr>
            <a:endParaRPr/>
          </a:p>
        </p:txBody>
      </p:sp>
      <p:sp>
        <p:nvSpPr>
          <p:cNvPr id="161" name="Google Shape;161;p17"/>
          <p:cNvSpPr txBox="1">
            <a:spLocks noGrp="1"/>
          </p:cNvSpPr>
          <p:nvPr>
            <p:ph type="body" idx="1"/>
          </p:nvPr>
        </p:nvSpPr>
        <p:spPr>
          <a:xfrm>
            <a:off x="1297500" y="1116150"/>
            <a:ext cx="74142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3D models are based on  FACS codes.</a:t>
            </a:r>
            <a:endParaRPr/>
          </a:p>
          <a:p>
            <a:pPr marL="457200" lvl="0" indent="-311150" algn="l" rtl="0">
              <a:spcBef>
                <a:spcPts val="0"/>
              </a:spcBef>
              <a:spcAft>
                <a:spcPts val="0"/>
              </a:spcAft>
              <a:buSzPts val="1300"/>
              <a:buChar char="●"/>
            </a:pPr>
            <a:r>
              <a:rPr lang="en"/>
              <a:t>FACS is a classification system for the visual appearance of facial muscle activations.</a:t>
            </a:r>
            <a:endParaRPr/>
          </a:p>
          <a:p>
            <a:pPr marL="457200" lvl="0" indent="0" algn="l" rtl="0">
              <a:spcBef>
                <a:spcPts val="1200"/>
              </a:spcBef>
              <a:spcAft>
                <a:spcPts val="1200"/>
              </a:spcAft>
              <a:buNone/>
            </a:pPr>
            <a:endParaRPr/>
          </a:p>
        </p:txBody>
      </p:sp>
      <p:pic>
        <p:nvPicPr>
          <p:cNvPr id="162" name="Google Shape;162;p17"/>
          <p:cNvPicPr preferRelativeResize="0"/>
          <p:nvPr/>
        </p:nvPicPr>
        <p:blipFill rotWithShape="1">
          <a:blip r:embed="rId3">
            <a:alphaModFix/>
          </a:blip>
          <a:srcRect l="11951" t="4187" r="13952"/>
          <a:stretch/>
        </p:blipFill>
        <p:spPr>
          <a:xfrm>
            <a:off x="1748450" y="1747225"/>
            <a:ext cx="6002699" cy="2999800"/>
          </a:xfrm>
          <a:prstGeom prst="rect">
            <a:avLst/>
          </a:prstGeom>
          <a:noFill/>
          <a:ln>
            <a:noFill/>
          </a:ln>
        </p:spPr>
      </p:pic>
      <p:sp>
        <p:nvSpPr>
          <p:cNvPr id="163" name="Google Shape;163;p17"/>
          <p:cNvSpPr txBox="1"/>
          <p:nvPr/>
        </p:nvSpPr>
        <p:spPr>
          <a:xfrm>
            <a:off x="1790450" y="4747025"/>
            <a:ext cx="5918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FFFF"/>
                </a:solidFill>
                <a:latin typeface="Comfortaa"/>
                <a:ea typeface="Comfortaa"/>
                <a:cs typeface="Comfortaa"/>
                <a:sym typeface="Comfortaa"/>
              </a:rPr>
              <a:t>Random facial expression synthesis</a:t>
            </a:r>
            <a:endParaRPr sz="1000">
              <a:solidFill>
                <a:srgbClr val="FFFFFF"/>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a:latin typeface="Comfortaa"/>
                <a:ea typeface="Comfortaa"/>
                <a:cs typeface="Comfortaa"/>
                <a:sym typeface="Comfortaa"/>
              </a:rPr>
              <a:t>Procedure</a:t>
            </a:r>
            <a:endParaRPr sz="2150">
              <a:latin typeface="Comfortaa"/>
              <a:ea typeface="Comfortaa"/>
              <a:cs typeface="Comfortaa"/>
              <a:sym typeface="Comfortaa"/>
            </a:endParaRPr>
          </a:p>
        </p:txBody>
      </p:sp>
      <p:sp>
        <p:nvSpPr>
          <p:cNvPr id="169" name="Google Shape;169;p18"/>
          <p:cNvSpPr txBox="1">
            <a:spLocks noGrp="1"/>
          </p:cNvSpPr>
          <p:nvPr>
            <p:ph type="body" idx="1"/>
          </p:nvPr>
        </p:nvSpPr>
        <p:spPr>
          <a:xfrm>
            <a:off x="1297500" y="1417525"/>
            <a:ext cx="7328700" cy="3276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Comfortaa"/>
              <a:buChar char="●"/>
            </a:pPr>
            <a:r>
              <a:rPr lang="en" sz="1500">
                <a:latin typeface="Comfortaa"/>
                <a:ea typeface="Comfortaa"/>
                <a:cs typeface="Comfortaa"/>
                <a:sym typeface="Comfortaa"/>
              </a:rPr>
              <a:t>Multiple trials were conducted. Each trial consisted of two steps:</a:t>
            </a:r>
            <a:endParaRPr sz="1500">
              <a:latin typeface="Comfortaa"/>
              <a:ea typeface="Comfortaa"/>
              <a:cs typeface="Comfortaa"/>
              <a:sym typeface="Comfortaa"/>
            </a:endParaRPr>
          </a:p>
          <a:p>
            <a:pPr marL="914400" lvl="0" indent="0" algn="l" rtl="0">
              <a:spcBef>
                <a:spcPts val="1200"/>
              </a:spcBef>
              <a:spcAft>
                <a:spcPts val="0"/>
              </a:spcAft>
              <a:buNone/>
            </a:pPr>
            <a:r>
              <a:rPr lang="en" sz="1500">
                <a:latin typeface="Comfortaa"/>
                <a:ea typeface="Comfortaa"/>
                <a:cs typeface="Comfortaa"/>
                <a:sym typeface="Comfortaa"/>
              </a:rPr>
              <a:t>1) Generation of photo-realistic facial animation via a dynamic face movement generator.</a:t>
            </a:r>
            <a:endParaRPr sz="1500">
              <a:latin typeface="Comfortaa"/>
              <a:ea typeface="Comfortaa"/>
              <a:cs typeface="Comfortaa"/>
              <a:sym typeface="Comfortaa"/>
            </a:endParaRPr>
          </a:p>
          <a:p>
            <a:pPr marL="914400" lvl="0" indent="0" algn="l" rtl="0">
              <a:spcBef>
                <a:spcPts val="1200"/>
              </a:spcBef>
              <a:spcAft>
                <a:spcPts val="0"/>
              </a:spcAft>
              <a:buNone/>
            </a:pPr>
            <a:r>
              <a:rPr lang="en" sz="1500">
                <a:latin typeface="Comfortaa"/>
                <a:ea typeface="Comfortaa"/>
                <a:cs typeface="Comfortaa"/>
                <a:sym typeface="Comfortaa"/>
              </a:rPr>
              <a:t>2) capture a participant's categorization and rating of his perceived intensity  for an animation.</a:t>
            </a:r>
            <a:endParaRPr sz="1500">
              <a:latin typeface="Comfortaa"/>
              <a:ea typeface="Comfortaa"/>
              <a:cs typeface="Comfortaa"/>
              <a:sym typeface="Comfortaa"/>
            </a:endParaRPr>
          </a:p>
          <a:p>
            <a:pPr marL="457200" lvl="0" indent="-323850" algn="l" rtl="0">
              <a:spcBef>
                <a:spcPts val="1200"/>
              </a:spcBef>
              <a:spcAft>
                <a:spcPts val="0"/>
              </a:spcAft>
              <a:buSzPts val="1500"/>
              <a:buFont typeface="Comfortaa"/>
              <a:buChar char="●"/>
            </a:pPr>
            <a:r>
              <a:rPr lang="en" sz="1500">
                <a:latin typeface="Comfortaa"/>
                <a:ea typeface="Comfortaa"/>
                <a:cs typeface="Comfortaa"/>
                <a:sym typeface="Comfortaa"/>
              </a:rPr>
              <a:t>The results from the trials were utilized to build a statistical relationship (using correlation and linear regression) between the face movements presented on each trial and the participant’s response.</a:t>
            </a:r>
            <a:endParaRPr sz="15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mfortaa"/>
                <a:ea typeface="Comfortaa"/>
                <a:cs typeface="Comfortaa"/>
                <a:sym typeface="Comfortaa"/>
              </a:rPr>
              <a:t>Transferring facial expression models to a conversational virtual agent </a:t>
            </a:r>
            <a:endParaRPr>
              <a:latin typeface="Comfortaa"/>
              <a:ea typeface="Comfortaa"/>
              <a:cs typeface="Comfortaa"/>
              <a:sym typeface="Comfortaa"/>
            </a:endParaRPr>
          </a:p>
        </p:txBody>
      </p:sp>
      <p:sp>
        <p:nvSpPr>
          <p:cNvPr id="175" name="Google Shape;175;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015">
                <a:latin typeface="Comfortaa"/>
                <a:ea typeface="Comfortaa"/>
                <a:cs typeface="Comfortaa"/>
                <a:sym typeface="Comfortaa"/>
              </a:rPr>
              <a:t>AGENT:</a:t>
            </a:r>
            <a:endParaRPr sz="6015">
              <a:latin typeface="Comfortaa"/>
              <a:ea typeface="Comfortaa"/>
              <a:cs typeface="Comfortaa"/>
              <a:sym typeface="Comfortaa"/>
            </a:endParaRPr>
          </a:p>
          <a:p>
            <a:pPr marL="457200" lvl="0" indent="0" algn="l" rtl="0">
              <a:spcBef>
                <a:spcPts val="1200"/>
              </a:spcBef>
              <a:spcAft>
                <a:spcPts val="0"/>
              </a:spcAft>
              <a:buNone/>
            </a:pPr>
            <a:r>
              <a:rPr lang="en" sz="6015">
                <a:latin typeface="Comfortaa"/>
                <a:ea typeface="Comfortaa"/>
                <a:cs typeface="Comfortaa"/>
                <a:sym typeface="Comfortaa"/>
              </a:rPr>
              <a:t>A  popular 3D virtual agent, Furhat</a:t>
            </a:r>
            <a:endParaRPr sz="6015">
              <a:latin typeface="Comfortaa"/>
              <a:ea typeface="Comfortaa"/>
              <a:cs typeface="Comfortaa"/>
              <a:sym typeface="Comfortaa"/>
            </a:endParaRPr>
          </a:p>
          <a:p>
            <a:pPr marL="457200" lvl="0" indent="0" algn="l" rtl="0">
              <a:spcBef>
                <a:spcPts val="1200"/>
              </a:spcBef>
              <a:spcAft>
                <a:spcPts val="0"/>
              </a:spcAft>
              <a:buNone/>
            </a:pPr>
            <a:endParaRPr sz="6015">
              <a:latin typeface="Comfortaa"/>
              <a:ea typeface="Comfortaa"/>
              <a:cs typeface="Comfortaa"/>
              <a:sym typeface="Comfortaa"/>
            </a:endParaRPr>
          </a:p>
          <a:p>
            <a:pPr marL="0" lvl="0" indent="0" algn="l" rtl="0">
              <a:spcBef>
                <a:spcPts val="1200"/>
              </a:spcBef>
              <a:spcAft>
                <a:spcPts val="0"/>
              </a:spcAft>
              <a:buNone/>
            </a:pPr>
            <a:r>
              <a:rPr lang="en" sz="6015">
                <a:latin typeface="Comfortaa"/>
                <a:ea typeface="Comfortaa"/>
                <a:cs typeface="Comfortaa"/>
                <a:sym typeface="Comfortaa"/>
              </a:rPr>
              <a:t>APPROACH: </a:t>
            </a:r>
            <a:endParaRPr sz="6015">
              <a:latin typeface="Comfortaa"/>
              <a:ea typeface="Comfortaa"/>
              <a:cs typeface="Comfortaa"/>
              <a:sym typeface="Comfortaa"/>
            </a:endParaRPr>
          </a:p>
          <a:p>
            <a:pPr marL="914400" lvl="0" indent="-324094" algn="l" rtl="0">
              <a:spcBef>
                <a:spcPts val="1200"/>
              </a:spcBef>
              <a:spcAft>
                <a:spcPts val="0"/>
              </a:spcAft>
              <a:buSzPct val="100000"/>
              <a:buChar char="●"/>
            </a:pPr>
            <a:r>
              <a:rPr lang="en" sz="6015" b="1">
                <a:latin typeface="Comfortaa"/>
                <a:ea typeface="Comfortaa"/>
                <a:cs typeface="Comfortaa"/>
                <a:sym typeface="Comfortaa"/>
              </a:rPr>
              <a:t>E</a:t>
            </a:r>
            <a:r>
              <a:rPr lang="en" sz="6015">
                <a:latin typeface="Comfortaa"/>
                <a:ea typeface="Comfortaa"/>
                <a:cs typeface="Comfortaa"/>
                <a:sym typeface="Comfortaa"/>
              </a:rPr>
              <a:t>quip the agent  with the necessary vocabulary of 42 AUs.</a:t>
            </a:r>
            <a:endParaRPr sz="6015">
              <a:latin typeface="Comfortaa"/>
              <a:ea typeface="Comfortaa"/>
              <a:cs typeface="Comfortaa"/>
              <a:sym typeface="Comfortaa"/>
            </a:endParaRPr>
          </a:p>
          <a:p>
            <a:pPr marL="914400" lvl="0" indent="-324094" algn="l" rtl="0">
              <a:spcBef>
                <a:spcPts val="0"/>
              </a:spcBef>
              <a:spcAft>
                <a:spcPts val="0"/>
              </a:spcAft>
              <a:buSzPct val="100000"/>
              <a:buFont typeface="Comfortaa"/>
              <a:buChar char="●"/>
            </a:pPr>
            <a:r>
              <a:rPr lang="en" sz="6015">
                <a:latin typeface="Comfortaa"/>
                <a:ea typeface="Comfortaa"/>
                <a:cs typeface="Comfortaa"/>
                <a:sym typeface="Comfortaa"/>
              </a:rPr>
              <a:t>Stimuli Generation:  Displaying the  facial expression models on 4 new same-ethnicity face identities, producing 320 facial animations (20 facial expression models × 4 conversational messages × 4 same-ethnicity face identities).</a:t>
            </a:r>
            <a:endParaRPr sz="6015">
              <a:latin typeface="Comfortaa"/>
              <a:ea typeface="Comfortaa"/>
              <a:cs typeface="Comfortaa"/>
              <a:sym typeface="Comfortaa"/>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76" name="Google Shape;176;p19"/>
          <p:cNvPicPr preferRelativeResize="0"/>
          <p:nvPr/>
        </p:nvPicPr>
        <p:blipFill>
          <a:blip r:embed="rId3">
            <a:alphaModFix/>
          </a:blip>
          <a:stretch>
            <a:fillRect/>
          </a:stretch>
        </p:blipFill>
        <p:spPr>
          <a:xfrm>
            <a:off x="6804425" y="1352550"/>
            <a:ext cx="2132025" cy="1434750"/>
          </a:xfrm>
          <a:prstGeom prst="rect">
            <a:avLst/>
          </a:prstGeom>
          <a:noFill/>
          <a:ln>
            <a:noFill/>
          </a:ln>
        </p:spPr>
      </p:pic>
      <p:sp>
        <p:nvSpPr>
          <p:cNvPr id="177" name="Google Shape;177;p19"/>
          <p:cNvSpPr txBox="1"/>
          <p:nvPr/>
        </p:nvSpPr>
        <p:spPr>
          <a:xfrm>
            <a:off x="7393775" y="2839650"/>
            <a:ext cx="1253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3F3F3"/>
                </a:solidFill>
                <a:latin typeface="Comfortaa"/>
                <a:ea typeface="Comfortaa"/>
                <a:cs typeface="Comfortaa"/>
                <a:sym typeface="Comfortaa"/>
              </a:rPr>
              <a:t>Furhat</a:t>
            </a:r>
            <a:endParaRPr sz="1000">
              <a:solidFill>
                <a:srgbClr val="F3F3F3"/>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297500" y="36160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150">
                <a:latin typeface="Comfortaa"/>
                <a:ea typeface="Comfortaa"/>
                <a:cs typeface="Comfortaa"/>
                <a:sym typeface="Comfortaa"/>
              </a:rPr>
              <a:t>Experiments</a:t>
            </a:r>
            <a:endParaRPr sz="2150">
              <a:latin typeface="Comfortaa"/>
              <a:ea typeface="Comfortaa"/>
              <a:cs typeface="Comfortaa"/>
              <a:sym typeface="Comfortaa"/>
            </a:endParaRPr>
          </a:p>
        </p:txBody>
      </p:sp>
      <p:sp>
        <p:nvSpPr>
          <p:cNvPr id="183" name="Google Shape;183;p20"/>
          <p:cNvSpPr txBox="1">
            <a:spLocks noGrp="1"/>
          </p:cNvSpPr>
          <p:nvPr>
            <p:ph type="body" idx="1"/>
          </p:nvPr>
        </p:nvSpPr>
        <p:spPr>
          <a:xfrm>
            <a:off x="1345500" y="1371600"/>
            <a:ext cx="6990900" cy="340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FFFFFF"/>
                </a:solidFill>
                <a:latin typeface="Comfortaa"/>
                <a:ea typeface="Comfortaa"/>
                <a:cs typeface="Comfortaa"/>
                <a:sym typeface="Comfortaa"/>
              </a:rPr>
              <a:t>APPROACH:</a:t>
            </a:r>
            <a:endParaRPr sz="1500">
              <a:solidFill>
                <a:srgbClr val="FFFFFF"/>
              </a:solidFill>
              <a:latin typeface="Comfortaa"/>
              <a:ea typeface="Comfortaa"/>
              <a:cs typeface="Comfortaa"/>
              <a:sym typeface="Comfortaa"/>
            </a:endParaRPr>
          </a:p>
          <a:p>
            <a:pPr marL="914400" lvl="0" indent="-323850" algn="l" rtl="0">
              <a:spcBef>
                <a:spcPts val="1200"/>
              </a:spcBef>
              <a:spcAft>
                <a:spcPts val="0"/>
              </a:spcAft>
              <a:buSzPts val="1500"/>
              <a:buFont typeface="Comfortaa"/>
              <a:buChar char="●"/>
            </a:pPr>
            <a:r>
              <a:rPr lang="en" sz="1500">
                <a:latin typeface="Comfortaa"/>
                <a:ea typeface="Comfortaa"/>
                <a:cs typeface="Comfortaa"/>
                <a:sym typeface="Comfortaa"/>
              </a:rPr>
              <a:t>On each experimental trial, participants viewed a conversational message labels and a facial animation (played once for 1.25s), then indicated if the animation matched with the label.</a:t>
            </a:r>
            <a:endParaRPr sz="1500">
              <a:latin typeface="Comfortaa"/>
              <a:ea typeface="Comfortaa"/>
              <a:cs typeface="Comfortaa"/>
              <a:sym typeface="Comfortaa"/>
            </a:endParaRPr>
          </a:p>
          <a:p>
            <a:pPr marL="914400" lvl="0" indent="-323850" algn="l" rtl="0">
              <a:spcBef>
                <a:spcPts val="0"/>
              </a:spcBef>
              <a:spcAft>
                <a:spcPts val="0"/>
              </a:spcAft>
              <a:buSzPts val="1500"/>
              <a:buFont typeface="Comfortaa"/>
              <a:buChar char="●"/>
            </a:pPr>
            <a:r>
              <a:rPr lang="en" sz="1500">
                <a:latin typeface="Comfortaa"/>
                <a:ea typeface="Comfortaa"/>
                <a:cs typeface="Comfortaa"/>
                <a:sym typeface="Comfortaa"/>
              </a:rPr>
              <a:t>640 randomly ordered trials for each participant</a:t>
            </a:r>
            <a:endParaRPr sz="1500">
              <a:latin typeface="Comfortaa"/>
              <a:ea typeface="Comfortaa"/>
              <a:cs typeface="Comfortaa"/>
              <a:sym typeface="Comfortaa"/>
            </a:endParaRPr>
          </a:p>
          <a:p>
            <a:pPr marL="0" lvl="0" indent="0" algn="l" rtl="0">
              <a:spcBef>
                <a:spcPts val="1200"/>
              </a:spcBef>
              <a:spcAft>
                <a:spcPts val="0"/>
              </a:spcAft>
              <a:buNone/>
            </a:pPr>
            <a:r>
              <a:rPr lang="en" sz="1500">
                <a:solidFill>
                  <a:srgbClr val="FFFFFF"/>
                </a:solidFill>
                <a:latin typeface="Comfortaa"/>
                <a:ea typeface="Comfortaa"/>
                <a:cs typeface="Comfortaa"/>
                <a:sym typeface="Comfortaa"/>
              </a:rPr>
              <a:t>PARTICIPANTS:</a:t>
            </a:r>
            <a:endParaRPr sz="1500">
              <a:solidFill>
                <a:srgbClr val="FFFFFF"/>
              </a:solidFill>
              <a:latin typeface="Comfortaa"/>
              <a:ea typeface="Comfortaa"/>
              <a:cs typeface="Comfortaa"/>
              <a:sym typeface="Comfortaa"/>
            </a:endParaRPr>
          </a:p>
          <a:p>
            <a:pPr marL="914400" lvl="0" indent="-323850" algn="l" rtl="0">
              <a:spcBef>
                <a:spcPts val="1200"/>
              </a:spcBef>
              <a:spcAft>
                <a:spcPts val="0"/>
              </a:spcAft>
              <a:buSzPts val="1500"/>
              <a:buFont typeface="Comfortaa"/>
              <a:buChar char="●"/>
            </a:pPr>
            <a:r>
              <a:rPr lang="en" sz="1500">
                <a:latin typeface="Comfortaa"/>
                <a:ea typeface="Comfortaa"/>
                <a:cs typeface="Comfortaa"/>
                <a:sym typeface="Comfortaa"/>
              </a:rPr>
              <a:t>20 White Western European (females, mean = 23 [SD 1.2] years)</a:t>
            </a:r>
            <a:endParaRPr sz="1500">
              <a:latin typeface="Comfortaa"/>
              <a:ea typeface="Comfortaa"/>
              <a:cs typeface="Comfortaa"/>
              <a:sym typeface="Comfortaa"/>
            </a:endParaRPr>
          </a:p>
          <a:p>
            <a:pPr marL="914400" lvl="0" indent="-323850" algn="l" rtl="0">
              <a:spcBef>
                <a:spcPts val="0"/>
              </a:spcBef>
              <a:spcAft>
                <a:spcPts val="0"/>
              </a:spcAft>
              <a:buSzPts val="1500"/>
              <a:buFont typeface="Comfortaa"/>
              <a:buChar char="●"/>
            </a:pPr>
            <a:r>
              <a:rPr lang="en" sz="1500">
                <a:latin typeface="Comfortaa"/>
                <a:ea typeface="Comfortaa"/>
                <a:cs typeface="Comfortaa"/>
                <a:sym typeface="Comfortaa"/>
              </a:rPr>
              <a:t>20 Chinese East Asian (females, mean = 23 [SD 3.2] years)</a:t>
            </a:r>
            <a:endParaRPr sz="15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50">
                <a:latin typeface="Comfortaa"/>
                <a:ea typeface="Comfortaa"/>
                <a:cs typeface="Comfortaa"/>
                <a:sym typeface="Comfortaa"/>
              </a:rPr>
              <a:t>Results</a:t>
            </a:r>
            <a:endParaRPr sz="2150">
              <a:latin typeface="Comfortaa"/>
              <a:ea typeface="Comfortaa"/>
              <a:cs typeface="Comfortaa"/>
              <a:sym typeface="Comfortaa"/>
            </a:endParaRPr>
          </a:p>
        </p:txBody>
      </p:sp>
      <p:sp>
        <p:nvSpPr>
          <p:cNvPr id="189" name="Google Shape;189;p21"/>
          <p:cNvSpPr txBox="1">
            <a:spLocks noGrp="1"/>
          </p:cNvSpPr>
          <p:nvPr>
            <p:ph type="body" idx="1"/>
          </p:nvPr>
        </p:nvSpPr>
        <p:spPr>
          <a:xfrm>
            <a:off x="1135850" y="1403750"/>
            <a:ext cx="3921900" cy="3075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Comfortaa"/>
              <a:buChar char="●"/>
            </a:pPr>
            <a:r>
              <a:rPr lang="en" sz="1500">
                <a:latin typeface="Comfortaa"/>
                <a:ea typeface="Comfortaa"/>
                <a:cs typeface="Comfortaa"/>
                <a:sym typeface="Comfortaa"/>
              </a:rPr>
              <a:t>For evaluating facial expression models,  hit and false alarm rate  were calculated for each display task separately using data pooled across participants.</a:t>
            </a:r>
            <a:endParaRPr sz="1500">
              <a:latin typeface="Comfortaa"/>
              <a:ea typeface="Comfortaa"/>
              <a:cs typeface="Comfortaa"/>
              <a:sym typeface="Comfortaa"/>
            </a:endParaRPr>
          </a:p>
          <a:p>
            <a:pPr marL="457200" lvl="0" indent="-323850" algn="l" rtl="0">
              <a:spcBef>
                <a:spcPts val="0"/>
              </a:spcBef>
              <a:spcAft>
                <a:spcPts val="0"/>
              </a:spcAft>
              <a:buSzPts val="1500"/>
              <a:buFont typeface="Comfortaa"/>
              <a:buChar char="●"/>
            </a:pPr>
            <a:r>
              <a:rPr lang="en" sz="1500">
                <a:latin typeface="Comfortaa"/>
                <a:ea typeface="Comfortaa"/>
                <a:cs typeface="Comfortaa"/>
                <a:sym typeface="Comfortaa"/>
              </a:rPr>
              <a:t>125 facial expression models </a:t>
            </a:r>
            <a:endParaRPr sz="1500">
              <a:latin typeface="Comfortaa"/>
              <a:ea typeface="Comfortaa"/>
              <a:cs typeface="Comfortaa"/>
              <a:sym typeface="Comfortaa"/>
            </a:endParaRPr>
          </a:p>
          <a:p>
            <a:pPr marL="457200" lvl="0" indent="-323850" algn="l" rtl="0">
              <a:spcBef>
                <a:spcPts val="0"/>
              </a:spcBef>
              <a:spcAft>
                <a:spcPts val="0"/>
              </a:spcAft>
              <a:buSzPts val="1500"/>
              <a:buFont typeface="Comfortaa"/>
              <a:buChar char="●"/>
            </a:pPr>
            <a:r>
              <a:rPr lang="en" sz="1500">
                <a:latin typeface="Comfortaa"/>
                <a:ea typeface="Comfortaa"/>
                <a:cs typeface="Comfortaa"/>
                <a:sym typeface="Comfortaa"/>
              </a:rPr>
              <a:t>Western: 18 thinking, 18 interested, 18 bored, 14 confused</a:t>
            </a:r>
            <a:endParaRPr sz="1500">
              <a:latin typeface="Comfortaa"/>
              <a:ea typeface="Comfortaa"/>
              <a:cs typeface="Comfortaa"/>
              <a:sym typeface="Comfortaa"/>
            </a:endParaRPr>
          </a:p>
          <a:p>
            <a:pPr marL="457200" lvl="0" indent="-323850" algn="l" rtl="0">
              <a:spcBef>
                <a:spcPts val="0"/>
              </a:spcBef>
              <a:spcAft>
                <a:spcPts val="0"/>
              </a:spcAft>
              <a:buSzPts val="1500"/>
              <a:buFont typeface="Comfortaa"/>
              <a:buChar char="●"/>
            </a:pPr>
            <a:r>
              <a:rPr lang="en" sz="1500">
                <a:latin typeface="Comfortaa"/>
                <a:ea typeface="Comfortaa"/>
                <a:cs typeface="Comfortaa"/>
                <a:sym typeface="Comfortaa"/>
              </a:rPr>
              <a:t>East Asian: 6 thinking, 20 interested, 13 bored, 18 confused</a:t>
            </a:r>
            <a:endParaRPr sz="1500">
              <a:latin typeface="Comfortaa"/>
              <a:ea typeface="Comfortaa"/>
              <a:cs typeface="Comfortaa"/>
              <a:sym typeface="Comfortaa"/>
            </a:endParaRPr>
          </a:p>
        </p:txBody>
      </p:sp>
      <p:pic>
        <p:nvPicPr>
          <p:cNvPr id="190" name="Google Shape;190;p21"/>
          <p:cNvPicPr preferRelativeResize="0"/>
          <p:nvPr/>
        </p:nvPicPr>
        <p:blipFill>
          <a:blip r:embed="rId3">
            <a:alphaModFix/>
          </a:blip>
          <a:stretch>
            <a:fillRect/>
          </a:stretch>
        </p:blipFill>
        <p:spPr>
          <a:xfrm>
            <a:off x="5145800" y="1041925"/>
            <a:ext cx="3781501" cy="3436820"/>
          </a:xfrm>
          <a:prstGeom prst="rect">
            <a:avLst/>
          </a:prstGeom>
          <a:noFill/>
          <a:ln>
            <a:noFill/>
          </a:ln>
        </p:spPr>
      </p:pic>
      <p:sp>
        <p:nvSpPr>
          <p:cNvPr id="191" name="Google Shape;191;p21"/>
          <p:cNvSpPr txBox="1"/>
          <p:nvPr/>
        </p:nvSpPr>
        <p:spPr>
          <a:xfrm>
            <a:off x="5220200" y="4554125"/>
            <a:ext cx="3632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FFFF"/>
                </a:solidFill>
                <a:latin typeface="Comfortaa"/>
                <a:ea typeface="Comfortaa"/>
                <a:cs typeface="Comfortaa"/>
                <a:sym typeface="Comfortaa"/>
              </a:rPr>
              <a:t>Validation of conversational facial expression models on a 3D virtual agent and flat screen monitor. </a:t>
            </a:r>
            <a:endParaRPr sz="1000">
              <a:solidFill>
                <a:srgbClr val="FFFFFF"/>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746</Words>
  <Application>Microsoft Office PowerPoint</Application>
  <PresentationFormat>On-screen Show (16:9)</PresentationFormat>
  <Paragraphs>66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Lato</vt:lpstr>
      <vt:lpstr>Comfortaa</vt:lpstr>
      <vt:lpstr>Montserrat</vt:lpstr>
      <vt:lpstr>Arial</vt:lpstr>
      <vt:lpstr>Comfortaa Regular</vt:lpstr>
      <vt:lpstr>Focus</vt:lpstr>
      <vt:lpstr>Building Culturally-Valid Dynamic Facial Expressions for a Conversational Virtual Agent Using Human Perception </vt:lpstr>
      <vt:lpstr>Introduction</vt:lpstr>
      <vt:lpstr>Motivation</vt:lpstr>
      <vt:lpstr>Deriving dynamic conversational facial expressions using cultural perception </vt:lpstr>
      <vt:lpstr>Dynamic Face Movement Generator </vt:lpstr>
      <vt:lpstr>Procedure</vt:lpstr>
      <vt:lpstr>Transferring facial expression models to a conversational virtual agent </vt:lpstr>
      <vt:lpstr>Experiments</vt:lpstr>
      <vt:lpstr>Results</vt:lpstr>
      <vt:lpstr>Results</vt:lpstr>
      <vt:lpstr>Cultural similarities and differences in conversational facial expression models</vt:lpstr>
      <vt:lpstr>Observations</vt:lpstr>
      <vt:lpstr>Conclusion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Culturally-Valid Dynamic Facial Expressions for a Conversational Virtual Agent Using Human Perception </dc:title>
  <cp:lastModifiedBy>Mehak Piplani</cp:lastModifiedBy>
  <cp:revision>8</cp:revision>
  <dcterms:modified xsi:type="dcterms:W3CDTF">2021-03-16T23:59:55Z</dcterms:modified>
</cp:coreProperties>
</file>