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68" r:id="rId4"/>
    <p:sldId id="284" r:id="rId5"/>
    <p:sldId id="263" r:id="rId6"/>
    <p:sldId id="271" r:id="rId7"/>
    <p:sldId id="272" r:id="rId8"/>
    <p:sldId id="278" r:id="rId9"/>
    <p:sldId id="280" r:id="rId10"/>
    <p:sldId id="281" r:id="rId11"/>
    <p:sldId id="288" r:id="rId12"/>
    <p:sldId id="287" r:id="rId13"/>
    <p:sldId id="290" r:id="rId14"/>
    <p:sldId id="264" r:id="rId15"/>
    <p:sldId id="273" r:id="rId16"/>
    <p:sldId id="270" r:id="rId17"/>
    <p:sldId id="265" r:id="rId18"/>
    <p:sldId id="289" r:id="rId19"/>
    <p:sldId id="279" r:id="rId20"/>
    <p:sldId id="260" r:id="rId21"/>
    <p:sldId id="261" r:id="rId22"/>
    <p:sldId id="285" r:id="rId23"/>
    <p:sldId id="275" r:id="rId24"/>
    <p:sldId id="267" r:id="rId25"/>
    <p:sldId id="274" r:id="rId26"/>
    <p:sldId id="282" r:id="rId27"/>
  </p:sldIdLst>
  <p:sldSz cx="9144000" cy="5143500" type="screen16x9"/>
  <p:notesSz cx="6858000" cy="9144000"/>
  <p:embeddedFontLst>
    <p:embeddedFont>
      <p:font typeface="Barlow" panose="020B0604020202020204" charset="0"/>
      <p:regular r:id="rId30"/>
      <p:bold r:id="rId31"/>
      <p:italic r:id="rId32"/>
      <p:boldItalic r:id="rId33"/>
    </p:embeddedFont>
    <p:embeddedFont>
      <p:font typeface="Garamond" panose="02020404030301010803" pitchFamily="18"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mzsbbnY9CP2laCsGo3eJ4L9l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000"/>
    <a:srgbClr val="FFE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79F50-08B3-A2E4-461E-574ECAABB9AE}" v="583" dt="2021-04-28T23:39:01.891"/>
    <p1510:client id="{3409A8FA-BA3F-BB89-9269-3E3491502F9D}" v="6" dt="2021-04-29T19:30:41.150"/>
    <p1510:client id="{3B10A50B-7883-3546-B789-3D75C124F7A2}" v="554" dt="2021-04-29T19:31:08.128"/>
    <p1510:client id="{52BC3799-A49A-4AB9-7D08-C4071F14DBA9}" v="492" dt="2021-04-29T05:04:28.033"/>
    <p1510:client id="{5F38E224-FF39-4596-A2B2-4CE3CED1E571}" v="1904" dt="2021-04-28T23:41:39.766"/>
    <p1510:client id="{ABD2C29F-B0A5-0000-A07E-32CE1A6B986E}" v="5" dt="2021-04-29T00:19:12.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20_98E963F7.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F_429AFD5.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22_392AAA64.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a:t>Acoustic modality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MLP</c:v>
                </c:pt>
              </c:strCache>
            </c:strRef>
          </c:tx>
          <c:spPr>
            <a:solidFill>
              <a:schemeClr val="accent1"/>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Sheet1!$B$1:$G$1</c:f>
              <c:strCache>
                <c:ptCount val="6"/>
                <c:pt idx="0">
                  <c:v>Anger</c:v>
                </c:pt>
                <c:pt idx="1">
                  <c:v>Joy</c:v>
                </c:pt>
                <c:pt idx="2">
                  <c:v>Surprise</c:v>
                </c:pt>
                <c:pt idx="3">
                  <c:v>Sadness</c:v>
                </c:pt>
                <c:pt idx="4">
                  <c:v>Neutral</c:v>
                </c:pt>
                <c:pt idx="5">
                  <c:v>Weighted F1</c:v>
                </c:pt>
              </c:strCache>
            </c:strRef>
          </c:cat>
          <c:val>
            <c:numRef>
              <c:f>Sheet1!$B$2:$G$2</c:f>
              <c:numCache>
                <c:formatCode>General</c:formatCode>
                <c:ptCount val="6"/>
                <c:pt idx="0">
                  <c:v>0.49</c:v>
                </c:pt>
                <c:pt idx="1">
                  <c:v>0.16</c:v>
                </c:pt>
                <c:pt idx="2">
                  <c:v>0.27</c:v>
                </c:pt>
                <c:pt idx="3">
                  <c:v>0.3</c:v>
                </c:pt>
                <c:pt idx="4">
                  <c:v>0.47</c:v>
                </c:pt>
                <c:pt idx="5">
                  <c:v>0.42</c:v>
                </c:pt>
              </c:numCache>
            </c:numRef>
          </c:val>
          <c:extLst>
            <c:ext xmlns:c16="http://schemas.microsoft.com/office/drawing/2014/chart" uri="{C3380CC4-5D6E-409C-BE32-E72D297353CC}">
              <c16:uniqueId val="{00000000-94EF-43A6-92BC-5A24DB5A420C}"/>
            </c:ext>
          </c:extLst>
        </c:ser>
        <c:ser>
          <c:idx val="1"/>
          <c:order val="1"/>
          <c:tx>
            <c:strRef>
              <c:f>Sheet1!$A$3</c:f>
              <c:strCache>
                <c:ptCount val="1"/>
                <c:pt idx="0">
                  <c:v>Dialogue RNN[1]</c:v>
                </c:pt>
              </c:strCache>
            </c:strRef>
          </c:tx>
          <c:spPr>
            <a:solidFill>
              <a:schemeClr val="accent2"/>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Sheet1!$B$1:$G$1</c:f>
              <c:strCache>
                <c:ptCount val="6"/>
                <c:pt idx="0">
                  <c:v>Anger</c:v>
                </c:pt>
                <c:pt idx="1">
                  <c:v>Joy</c:v>
                </c:pt>
                <c:pt idx="2">
                  <c:v>Surprise</c:v>
                </c:pt>
                <c:pt idx="3">
                  <c:v>Sadness</c:v>
                </c:pt>
                <c:pt idx="4">
                  <c:v>Neutral</c:v>
                </c:pt>
                <c:pt idx="5">
                  <c:v>Weighted F1</c:v>
                </c:pt>
              </c:strCache>
            </c:strRef>
          </c:cat>
          <c:val>
            <c:numRef>
              <c:f>Sheet1!$B$3:$G$3</c:f>
              <c:numCache>
                <c:formatCode>General</c:formatCode>
                <c:ptCount val="6"/>
                <c:pt idx="0">
                  <c:v>0.34</c:v>
                </c:pt>
                <c:pt idx="1">
                  <c:v>0.18</c:v>
                </c:pt>
                <c:pt idx="2">
                  <c:v>0.16</c:v>
                </c:pt>
                <c:pt idx="3">
                  <c:v>0.16</c:v>
                </c:pt>
                <c:pt idx="4">
                  <c:v>0.66</c:v>
                </c:pt>
                <c:pt idx="5">
                  <c:v>0.44</c:v>
                </c:pt>
              </c:numCache>
            </c:numRef>
          </c:val>
          <c:extLst>
            <c:ext xmlns:c16="http://schemas.microsoft.com/office/drawing/2014/chart" uri="{C3380CC4-5D6E-409C-BE32-E72D297353CC}">
              <c16:uniqueId val="{00000001-94EF-43A6-92BC-5A24DB5A420C}"/>
            </c:ext>
          </c:extLst>
        </c:ser>
        <c:dLbls>
          <c:dLblPos val="outEnd"/>
          <c:showLegendKey val="0"/>
          <c:showVal val="1"/>
          <c:showCatName val="0"/>
          <c:showSerName val="0"/>
          <c:showPercent val="0"/>
          <c:showBubbleSize val="0"/>
        </c:dLbls>
        <c:gapWidth val="444"/>
        <c:overlap val="-90"/>
        <c:axId val="879679808"/>
        <c:axId val="879720592"/>
      </c:barChart>
      <c:catAx>
        <c:axId val="879679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endParaRPr lang="en-US"/>
          </a:p>
        </c:txPr>
        <c:crossAx val="879720592"/>
        <c:crosses val="autoZero"/>
        <c:auto val="1"/>
        <c:lblAlgn val="ctr"/>
        <c:lblOffset val="100"/>
        <c:noMultiLvlLbl val="0"/>
      </c:catAx>
      <c:valAx>
        <c:axId val="879720592"/>
        <c:scaling>
          <c:orientation val="minMax"/>
        </c:scaling>
        <c:delete val="1"/>
        <c:axPos val="l"/>
        <c:numFmt formatCode="General" sourceLinked="1"/>
        <c:majorTickMark val="none"/>
        <c:minorTickMark val="none"/>
        <c:tickLblPos val="nextTo"/>
        <c:crossAx val="8796798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a:t>Lexical Modality</a:t>
            </a:r>
          </a:p>
        </c:rich>
      </c:tx>
      <c:layout>
        <c:manualLayout>
          <c:xMode val="edge"/>
          <c:yMode val="edge"/>
          <c:x val="0.34774654875108468"/>
          <c:y val="4.3052635616578475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349437883418843E-2"/>
          <c:y val="0.24875444688187051"/>
          <c:w val="0.95879325896652201"/>
          <c:h val="0.67773645721647569"/>
        </c:manualLayout>
      </c:layout>
      <c:barChart>
        <c:barDir val="col"/>
        <c:grouping val="clustered"/>
        <c:varyColors val="0"/>
        <c:ser>
          <c:idx val="0"/>
          <c:order val="0"/>
          <c:tx>
            <c:strRef>
              <c:f>Sheet1!$A$2</c:f>
              <c:strCache>
                <c:ptCount val="1"/>
                <c:pt idx="0">
                  <c:v>MLP</c:v>
                </c:pt>
              </c:strCache>
            </c:strRef>
          </c:tx>
          <c:spPr>
            <a:solidFill>
              <a:schemeClr val="accent1"/>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Sheet1!$B$1:$G$1</c:f>
              <c:strCache>
                <c:ptCount val="6"/>
                <c:pt idx="0">
                  <c:v>Anger</c:v>
                </c:pt>
                <c:pt idx="1">
                  <c:v>Joy</c:v>
                </c:pt>
                <c:pt idx="2">
                  <c:v>Surprise</c:v>
                </c:pt>
                <c:pt idx="3">
                  <c:v>Sadness</c:v>
                </c:pt>
                <c:pt idx="4">
                  <c:v>Neutral</c:v>
                </c:pt>
                <c:pt idx="5">
                  <c:v>Weighted F1</c:v>
                </c:pt>
              </c:strCache>
            </c:strRef>
          </c:cat>
          <c:val>
            <c:numRef>
              <c:f>Sheet1!$B$2:$G$2</c:f>
              <c:numCache>
                <c:formatCode>General</c:formatCode>
                <c:ptCount val="6"/>
                <c:pt idx="0">
                  <c:v>0.44</c:v>
                </c:pt>
                <c:pt idx="1">
                  <c:v>0.52</c:v>
                </c:pt>
                <c:pt idx="2">
                  <c:v>0.36</c:v>
                </c:pt>
                <c:pt idx="3">
                  <c:v>0.61</c:v>
                </c:pt>
                <c:pt idx="4">
                  <c:v>0.56999999999999995</c:v>
                </c:pt>
                <c:pt idx="5">
                  <c:v>0.5</c:v>
                </c:pt>
              </c:numCache>
            </c:numRef>
          </c:val>
          <c:extLst>
            <c:ext xmlns:c16="http://schemas.microsoft.com/office/drawing/2014/chart" uri="{C3380CC4-5D6E-409C-BE32-E72D297353CC}">
              <c16:uniqueId val="{00000000-AF40-F641-A898-787A51E46003}"/>
            </c:ext>
          </c:extLst>
        </c:ser>
        <c:ser>
          <c:idx val="1"/>
          <c:order val="1"/>
          <c:tx>
            <c:strRef>
              <c:f>Sheet1!$A$3</c:f>
              <c:strCache>
                <c:ptCount val="1"/>
                <c:pt idx="0">
                  <c:v>Dialogue RNN[1]</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Aharoni" panose="020B0604020202020204" pitchFamily="2"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Sheet1!$B$1:$G$1</c:f>
              <c:strCache>
                <c:ptCount val="6"/>
                <c:pt idx="0">
                  <c:v>Anger</c:v>
                </c:pt>
                <c:pt idx="1">
                  <c:v>Joy</c:v>
                </c:pt>
                <c:pt idx="2">
                  <c:v>Surprise</c:v>
                </c:pt>
                <c:pt idx="3">
                  <c:v>Sadness</c:v>
                </c:pt>
                <c:pt idx="4">
                  <c:v>Neutral</c:v>
                </c:pt>
                <c:pt idx="5">
                  <c:v>Weighted F1</c:v>
                </c:pt>
              </c:strCache>
            </c:strRef>
          </c:cat>
          <c:val>
            <c:numRef>
              <c:f>Sheet1!$B$3:$G$3</c:f>
              <c:numCache>
                <c:formatCode>General</c:formatCode>
                <c:ptCount val="6"/>
                <c:pt idx="0">
                  <c:v>0.41</c:v>
                </c:pt>
                <c:pt idx="1">
                  <c:v>0.53</c:v>
                </c:pt>
                <c:pt idx="2">
                  <c:v>0.47</c:v>
                </c:pt>
                <c:pt idx="3">
                  <c:v>0.21</c:v>
                </c:pt>
                <c:pt idx="4">
                  <c:v>0.77</c:v>
                </c:pt>
                <c:pt idx="5">
                  <c:v>0.6</c:v>
                </c:pt>
              </c:numCache>
            </c:numRef>
          </c:val>
          <c:extLst>
            <c:ext xmlns:c16="http://schemas.microsoft.com/office/drawing/2014/chart" uri="{C3380CC4-5D6E-409C-BE32-E72D297353CC}">
              <c16:uniqueId val="{00000001-AF40-F641-A898-787A51E46003}"/>
            </c:ext>
          </c:extLst>
        </c:ser>
        <c:dLbls>
          <c:dLblPos val="outEnd"/>
          <c:showLegendKey val="0"/>
          <c:showVal val="1"/>
          <c:showCatName val="0"/>
          <c:showSerName val="0"/>
          <c:showPercent val="0"/>
          <c:showBubbleSize val="0"/>
        </c:dLbls>
        <c:gapWidth val="444"/>
        <c:overlap val="-90"/>
        <c:axId val="797852416"/>
        <c:axId val="797025376"/>
      </c:barChart>
      <c:catAx>
        <c:axId val="797852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endParaRPr lang="en-US"/>
          </a:p>
        </c:txPr>
        <c:crossAx val="797025376"/>
        <c:crosses val="autoZero"/>
        <c:auto val="1"/>
        <c:lblAlgn val="ctr"/>
        <c:lblOffset val="100"/>
        <c:noMultiLvlLbl val="0"/>
      </c:catAx>
      <c:valAx>
        <c:axId val="797025376"/>
        <c:scaling>
          <c:orientation val="minMax"/>
        </c:scaling>
        <c:delete val="1"/>
        <c:axPos val="l"/>
        <c:numFmt formatCode="General" sourceLinked="1"/>
        <c:majorTickMark val="none"/>
        <c:minorTickMark val="none"/>
        <c:tickLblPos val="nextTo"/>
        <c:crossAx val="7978524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a:t>Visual Modality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Anger</c:v>
                </c:pt>
              </c:strCache>
            </c:strRef>
          </c:tx>
          <c:spPr>
            <a:solidFill>
              <a:schemeClr val="accent1">
                <a:shade val="50000"/>
              </a:schemeClr>
            </a:solidFill>
            <a:ln>
              <a:noFill/>
            </a:ln>
            <a:effectLst/>
          </c:spPr>
          <c:invertIfNegative val="0"/>
          <c:dLbls>
            <c:dLbl>
              <c:idx val="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8838-6C4A-AF07-764824F860E7}"/>
                </c:ext>
              </c:extLst>
            </c:dLbl>
            <c:dLbl>
              <c:idx val="1"/>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8838-6C4A-AF07-764824F860E7}"/>
                </c:ext>
              </c:extLst>
            </c:dLbl>
            <c:dLbl>
              <c:idx val="2"/>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8838-6C4A-AF07-764824F860E7}"/>
                </c:ext>
              </c:extLst>
            </c:dLbl>
            <c:dLbl>
              <c:idx val="3"/>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8838-6C4A-AF07-764824F860E7}"/>
                </c:ext>
              </c:extLst>
            </c:dLbl>
            <c:dLbl>
              <c:idx val="4"/>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8838-6C4A-AF07-764824F860E7}"/>
                </c:ext>
              </c:extLst>
            </c:dLbl>
            <c:dLbl>
              <c:idx val="5"/>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8838-6C4A-AF07-764824F860E7}"/>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Sheet1!$B$2</c:f>
              <c:numCache>
                <c:formatCode>General</c:formatCode>
                <c:ptCount val="1"/>
                <c:pt idx="0">
                  <c:v>0.39</c:v>
                </c:pt>
              </c:numCache>
            </c:numRef>
          </c:val>
          <c:extLst>
            <c:ext xmlns:c16="http://schemas.microsoft.com/office/drawing/2014/chart" uri="{C3380CC4-5D6E-409C-BE32-E72D297353CC}">
              <c16:uniqueId val="{00000000-8838-6C4A-AF07-764824F860E7}"/>
            </c:ext>
          </c:extLst>
        </c:ser>
        <c:ser>
          <c:idx val="1"/>
          <c:order val="1"/>
          <c:tx>
            <c:strRef>
              <c:f>Sheet1!$C$1</c:f>
              <c:strCache>
                <c:ptCount val="1"/>
                <c:pt idx="0">
                  <c:v>Joy</c:v>
                </c:pt>
              </c:strCache>
            </c:strRef>
          </c:tx>
          <c:spPr>
            <a:solidFill>
              <a:schemeClr val="accent1">
                <a:shade val="70000"/>
              </a:schemeClr>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Sheet1!$C$2</c:f>
              <c:numCache>
                <c:formatCode>General</c:formatCode>
                <c:ptCount val="1"/>
                <c:pt idx="0">
                  <c:v>0.39</c:v>
                </c:pt>
              </c:numCache>
            </c:numRef>
          </c:val>
          <c:extLst>
            <c:ext xmlns:c16="http://schemas.microsoft.com/office/drawing/2014/chart" uri="{C3380CC4-5D6E-409C-BE32-E72D297353CC}">
              <c16:uniqueId val="{00000012-8838-6C4A-AF07-764824F860E7}"/>
            </c:ext>
          </c:extLst>
        </c:ser>
        <c:ser>
          <c:idx val="2"/>
          <c:order val="2"/>
          <c:tx>
            <c:strRef>
              <c:f>Sheet1!$D$1</c:f>
              <c:strCache>
                <c:ptCount val="1"/>
                <c:pt idx="0">
                  <c:v>Surprise</c:v>
                </c:pt>
              </c:strCache>
            </c:strRef>
          </c:tx>
          <c:spPr>
            <a:solidFill>
              <a:schemeClr val="accent1">
                <a:shade val="90000"/>
              </a:schemeClr>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Sheet1!$D$2</c:f>
              <c:numCache>
                <c:formatCode>General</c:formatCode>
                <c:ptCount val="1"/>
                <c:pt idx="0">
                  <c:v>0.21</c:v>
                </c:pt>
              </c:numCache>
            </c:numRef>
          </c:val>
          <c:extLst>
            <c:ext xmlns:c16="http://schemas.microsoft.com/office/drawing/2014/chart" uri="{C3380CC4-5D6E-409C-BE32-E72D297353CC}">
              <c16:uniqueId val="{00000013-8838-6C4A-AF07-764824F860E7}"/>
            </c:ext>
          </c:extLst>
        </c:ser>
        <c:ser>
          <c:idx val="3"/>
          <c:order val="3"/>
          <c:tx>
            <c:strRef>
              <c:f>Sheet1!$E$1</c:f>
              <c:strCache>
                <c:ptCount val="1"/>
                <c:pt idx="0">
                  <c:v>Sadness</c:v>
                </c:pt>
              </c:strCache>
            </c:strRef>
          </c:tx>
          <c:spPr>
            <a:solidFill>
              <a:schemeClr val="accent1">
                <a:tint val="90000"/>
              </a:schemeClr>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Sheet1!$E$2</c:f>
              <c:numCache>
                <c:formatCode>General</c:formatCode>
                <c:ptCount val="1"/>
                <c:pt idx="0">
                  <c:v>0.31</c:v>
                </c:pt>
              </c:numCache>
            </c:numRef>
          </c:val>
          <c:extLst>
            <c:ext xmlns:c16="http://schemas.microsoft.com/office/drawing/2014/chart" uri="{C3380CC4-5D6E-409C-BE32-E72D297353CC}">
              <c16:uniqueId val="{00000014-8838-6C4A-AF07-764824F860E7}"/>
            </c:ext>
          </c:extLst>
        </c:ser>
        <c:ser>
          <c:idx val="4"/>
          <c:order val="4"/>
          <c:tx>
            <c:strRef>
              <c:f>Sheet1!$F$1</c:f>
              <c:strCache>
                <c:ptCount val="1"/>
                <c:pt idx="0">
                  <c:v>Neutral</c:v>
                </c:pt>
              </c:strCache>
            </c:strRef>
          </c:tx>
          <c:spPr>
            <a:solidFill>
              <a:schemeClr val="accent1">
                <a:tint val="70000"/>
              </a:schemeClr>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Sheet1!$F$2</c:f>
              <c:numCache>
                <c:formatCode>General</c:formatCode>
                <c:ptCount val="1"/>
                <c:pt idx="0">
                  <c:v>0.25</c:v>
                </c:pt>
              </c:numCache>
            </c:numRef>
          </c:val>
          <c:extLst>
            <c:ext xmlns:c16="http://schemas.microsoft.com/office/drawing/2014/chart" uri="{C3380CC4-5D6E-409C-BE32-E72D297353CC}">
              <c16:uniqueId val="{00000015-8838-6C4A-AF07-764824F860E7}"/>
            </c:ext>
          </c:extLst>
        </c:ser>
        <c:ser>
          <c:idx val="5"/>
          <c:order val="5"/>
          <c:tx>
            <c:strRef>
              <c:f>Sheet1!$G$1</c:f>
              <c:strCache>
                <c:ptCount val="1"/>
                <c:pt idx="0">
                  <c:v>Weighted F1</c:v>
                </c:pt>
              </c:strCache>
            </c:strRef>
          </c:tx>
          <c:spPr>
            <a:solidFill>
              <a:schemeClr val="accent1">
                <a:tint val="50000"/>
              </a:schemeClr>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MLP</c:v>
                </c:pt>
              </c:strCache>
            </c:strRef>
          </c:cat>
          <c:val>
            <c:numRef>
              <c:f>Sheet1!$G$2</c:f>
              <c:numCache>
                <c:formatCode>General</c:formatCode>
                <c:ptCount val="1"/>
                <c:pt idx="0">
                  <c:v>0.31</c:v>
                </c:pt>
              </c:numCache>
            </c:numRef>
          </c:val>
          <c:extLst>
            <c:ext xmlns:c16="http://schemas.microsoft.com/office/drawing/2014/chart" uri="{C3380CC4-5D6E-409C-BE32-E72D297353CC}">
              <c16:uniqueId val="{00000016-8838-6C4A-AF07-764824F860E7}"/>
            </c:ext>
          </c:extLst>
        </c:ser>
        <c:dLbls>
          <c:dLblPos val="outEnd"/>
          <c:showLegendKey val="0"/>
          <c:showVal val="1"/>
          <c:showCatName val="0"/>
          <c:showSerName val="0"/>
          <c:showPercent val="0"/>
          <c:showBubbleSize val="0"/>
        </c:dLbls>
        <c:gapWidth val="444"/>
        <c:overlap val="-90"/>
        <c:axId val="797729664"/>
        <c:axId val="864759088"/>
      </c:barChart>
      <c:catAx>
        <c:axId val="79772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endParaRPr lang="en-US"/>
          </a:p>
        </c:txPr>
        <c:crossAx val="864759088"/>
        <c:crosses val="autoZero"/>
        <c:auto val="1"/>
        <c:lblAlgn val="ctr"/>
        <c:lblOffset val="100"/>
        <c:noMultiLvlLbl val="0"/>
      </c:catAx>
      <c:valAx>
        <c:axId val="864759088"/>
        <c:scaling>
          <c:orientation val="minMax"/>
        </c:scaling>
        <c:delete val="1"/>
        <c:axPos val="l"/>
        <c:numFmt formatCode="General" sourceLinked="1"/>
        <c:majorTickMark val="none"/>
        <c:minorTickMark val="none"/>
        <c:tickLblPos val="nextTo"/>
        <c:crossAx val="797729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7981A4-3D92-40AB-A0C6-4644A8CF28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F749B4-14B2-475A-B37C-51CF1A0418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05292E-5DDC-4B0E-800D-D1EB76CB3DD5}" type="datetimeFigureOut">
              <a:rPr lang="en-US" smtClean="0"/>
              <a:t>4/30/2021</a:t>
            </a:fld>
            <a:endParaRPr lang="en-US"/>
          </a:p>
        </p:txBody>
      </p:sp>
      <p:sp>
        <p:nvSpPr>
          <p:cNvPr id="4" name="Footer Placeholder 3">
            <a:extLst>
              <a:ext uri="{FF2B5EF4-FFF2-40B4-BE49-F238E27FC236}">
                <a16:creationId xmlns:a16="http://schemas.microsoft.com/office/drawing/2014/main" id="{F9138482-F7FD-41FD-BB1F-0565903400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BD5DCF-0661-43EE-BFD0-6741B73D52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26044F-6958-4977-AA2B-AB3FC703783D}" type="slidenum">
              <a:rPr lang="en-US" smtClean="0"/>
              <a:t>‹#›</a:t>
            </a:fld>
            <a:endParaRPr lang="en-US"/>
          </a:p>
        </p:txBody>
      </p:sp>
    </p:spTree>
    <p:extLst>
      <p:ext uri="{BB962C8B-B14F-4D97-AF65-F5344CB8AC3E}">
        <p14:creationId xmlns:p14="http://schemas.microsoft.com/office/powerpoint/2010/main" val="759157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Hello everyone, we are team </a:t>
            </a:r>
            <a:r>
              <a:rPr lang="en-US" sz="1100" b="0" i="0" u="none" strike="noStrike" cap="none" err="1">
                <a:solidFill>
                  <a:srgbClr val="000000"/>
                </a:solidFill>
                <a:effectLst/>
                <a:latin typeface="Arial"/>
                <a:ea typeface="Arial"/>
                <a:cs typeface="Arial"/>
                <a:sym typeface="Arial"/>
              </a:rPr>
              <a:t>Emoexperts</a:t>
            </a:r>
            <a:r>
              <a:rPr lang="en-US" sz="1100" b="0" i="0" u="none" strike="noStrike" cap="none">
                <a:solidFill>
                  <a:srgbClr val="000000"/>
                </a:solidFill>
                <a:effectLst/>
                <a:latin typeface="Arial"/>
                <a:ea typeface="Arial"/>
                <a:cs typeface="Arial"/>
                <a:sym typeface="Arial"/>
              </a:rPr>
              <a:t> working on Emotion Recognition in Dialogue System. We will be presenting in the order Disha, Mehak and Rhushabh.</a:t>
            </a:r>
            <a:endParaRPr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a:t> </a:t>
            </a:r>
            <a:r>
              <a:rPr lang="en-US" b="0" i="0" u="none" strike="noStrike" cap="none">
                <a:effectLst/>
                <a:sym typeface="Arial"/>
              </a:rPr>
              <a:t>To understand the working of the model, we can see a simplistic diagram of the network.</a:t>
            </a:r>
            <a:endParaRPr lang="en-US"/>
          </a:p>
          <a:p>
            <a:pPr>
              <a:buNone/>
            </a:pPr>
            <a:r>
              <a:rPr lang="en-US"/>
              <a:t> </a:t>
            </a:r>
            <a:r>
              <a:rPr lang="en-US" b="0" i="0" u="none" strike="noStrike" cap="none">
                <a:effectLst/>
                <a:sym typeface="Arial"/>
              </a:rPr>
              <a:t>In each turn, the party GRU </a:t>
            </a:r>
            <a:r>
              <a:rPr lang="en-US"/>
              <a:t>maintains a speaker’s characteristic state by updating </a:t>
            </a:r>
            <a:r>
              <a:rPr lang="en-US" b="0" i="0" u="none" strike="noStrike" cap="none">
                <a:effectLst/>
                <a:sym typeface="Arial"/>
              </a:rPr>
              <a:t>its state based on the utterance spoken features, the speaker’s previous state, and the conversational context summarized by the global GRU of the previous step</a:t>
            </a:r>
            <a:r>
              <a:rPr lang="en-US"/>
              <a:t> and </a:t>
            </a:r>
            <a:r>
              <a:rPr lang="en-US" b="0" i="0" u="none" strike="noStrike" cap="none">
                <a:effectLst/>
                <a:sym typeface="Arial"/>
              </a:rPr>
              <a:t>The Global GRU updates the context of the utterance based on previous state and </a:t>
            </a:r>
            <a:r>
              <a:rPr lang="en-US"/>
              <a:t>current </a:t>
            </a:r>
            <a:r>
              <a:rPr lang="en-US" b="0" i="0" u="none" strike="noStrike" cap="none">
                <a:effectLst/>
                <a:sym typeface="Arial"/>
              </a:rPr>
              <a:t>speaker state. Finally, the updated </a:t>
            </a:r>
            <a:r>
              <a:rPr lang="en-US"/>
              <a:t>speaker state</a:t>
            </a:r>
            <a:r>
              <a:rPr lang="en-US" b="0" i="0" u="none" strike="noStrike" cap="none">
                <a:effectLst/>
                <a:sym typeface="Arial"/>
              </a:rPr>
              <a:t> is fed into the emotion GRU which models the emotional information for classification.</a:t>
            </a:r>
            <a:endParaRPr lang="en-US"/>
          </a:p>
          <a:p>
            <a:pPr marL="139700" indent="0">
              <a:buNone/>
            </a:pPr>
            <a:br>
              <a:rPr lang="en-US"/>
            </a:br>
            <a:br>
              <a:rPr lang="en-US"/>
            </a:br>
            <a:endParaRPr lang="en-US"/>
          </a:p>
        </p:txBody>
      </p:sp>
    </p:spTree>
    <p:extLst>
      <p:ext uri="{BB962C8B-B14F-4D97-AF65-F5344CB8AC3E}">
        <p14:creationId xmlns:p14="http://schemas.microsoft.com/office/powerpoint/2010/main" val="21205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For Acoustic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network, our MLP network outperforms the SOTA for emotions Anger, Surprise and Sadness and give a close weighted F1  score due to improved features and technique of Class balancing and weighted loss</a:t>
            </a:r>
            <a:endParaRPr/>
          </a:p>
        </p:txBody>
      </p:sp>
    </p:spTree>
    <p:extLst>
      <p:ext uri="{BB962C8B-B14F-4D97-AF65-F5344CB8AC3E}">
        <p14:creationId xmlns:p14="http://schemas.microsoft.com/office/powerpoint/2010/main" val="58201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For lexical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network, SOTA model gives a very high f1 score for Neutral class due to the imbalance in the number of training samples, whereas our model achieves similar results for all classes .</a:t>
            </a:r>
            <a:endParaRPr/>
          </a:p>
        </p:txBody>
      </p:sp>
    </p:spTree>
    <p:extLst>
      <p:ext uri="{BB962C8B-B14F-4D97-AF65-F5344CB8AC3E}">
        <p14:creationId xmlns:p14="http://schemas.microsoft.com/office/powerpoint/2010/main" val="244520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 For Visual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network, we observed that Neutral has a low f1 score due to the ambiguity in the cues.</a:t>
            </a:r>
            <a:endParaRPr/>
          </a:p>
        </p:txBody>
      </p:sp>
    </p:spTree>
    <p:extLst>
      <p:ext uri="{BB962C8B-B14F-4D97-AF65-F5344CB8AC3E}">
        <p14:creationId xmlns:p14="http://schemas.microsoft.com/office/powerpoint/2010/main" val="332859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For bi-modality models, we observe that the SOTA model outperforms our Late fusion Model. A key observation here is that it achieves a very low f1 score for Sadness as compared to our. For models using visual modality early fusion seems to work better than late fusion may be because of ...</a:t>
            </a:r>
            <a:endParaRPr/>
          </a:p>
        </p:txBody>
      </p:sp>
    </p:spTree>
    <p:extLst>
      <p:ext uri="{BB962C8B-B14F-4D97-AF65-F5344CB8AC3E}">
        <p14:creationId xmlns:p14="http://schemas.microsoft.com/office/powerpoint/2010/main" val="14329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a:t>These are our multi-modal networks and we found Dialogue Rnn outperforms all the other models</a:t>
            </a:r>
          </a:p>
          <a:p>
            <a:pPr marL="0" indent="0">
              <a:buNone/>
            </a:pPr>
            <a:br>
              <a:rPr lang="en-US"/>
            </a:br>
            <a:endParaRPr lang="en-US"/>
          </a:p>
        </p:txBody>
      </p:sp>
    </p:spTree>
    <p:extLst>
      <p:ext uri="{BB962C8B-B14F-4D97-AF65-F5344CB8AC3E}">
        <p14:creationId xmlns:p14="http://schemas.microsoft.com/office/powerpoint/2010/main" val="202051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Observations</a:t>
            </a:r>
            <a:r>
              <a:rPr lang="en-US" b="0" i="0" u="none" strike="noStrike" cap="none">
                <a:effectLst/>
                <a:sym typeface="Arial"/>
              </a:rPr>
              <a:t>:</a:t>
            </a:r>
            <a:r>
              <a:rPr lang="en-US"/>
              <a:t> </a:t>
            </a:r>
            <a:r>
              <a:rPr lang="en-US" b="0" i="0" u="none" strike="noStrike" cap="none">
                <a:effectLst/>
                <a:sym typeface="Arial"/>
              </a:rPr>
              <a:t> As suggested by the professor, we experimented with Downsampling with weighted-loss and found that it performed better than upsampling. Another interesting thing we observed is that Batch Normalization improved multimodal network’s results but didn’t have much effect in uni-modal networks. When we compared the  DialogueRNN model from MELD paper, we observed that neutral class has more F1 score as compared to others, so to counter this problem we down-sampled “Neutral” class to avoid misclassification of other classes.</a:t>
            </a:r>
            <a:r>
              <a:rPr lang="en-US"/>
              <a:t> </a:t>
            </a:r>
          </a:p>
        </p:txBody>
      </p:sp>
    </p:spTree>
    <p:extLst>
      <p:ext uri="{BB962C8B-B14F-4D97-AF65-F5344CB8AC3E}">
        <p14:creationId xmlns:p14="http://schemas.microsoft.com/office/powerpoint/2010/main" val="198001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rtl="0">
              <a:buNone/>
            </a:pPr>
            <a:r>
              <a:rPr lang="en-US" sz="1100" b="0" i="0" u="none" strike="noStrike" cap="none">
                <a:solidFill>
                  <a:srgbClr val="000000"/>
                </a:solidFill>
                <a:effectLst/>
                <a:latin typeface="Arial"/>
                <a:ea typeface="Arial"/>
                <a:cs typeface="Arial"/>
                <a:sym typeface="Arial"/>
              </a:rPr>
              <a:t>Additive fusion techniques like early fusion and late fusion rely on figuring out relative emphasis on different modalities. However, in the real world, not every modality is reliable due to noises like sensor noise, etc. </a:t>
            </a:r>
            <a:endParaRPr lang="en-US" b="0">
              <a:effectLst/>
            </a:endParaRPr>
          </a:p>
          <a:p>
            <a:pPr marL="139700" indent="0">
              <a:buNone/>
            </a:pPr>
            <a:r>
              <a:rPr lang="en-US" sz="1100" b="0" i="0" u="none" strike="noStrike" cap="none">
                <a:solidFill>
                  <a:srgbClr val="000000"/>
                </a:solidFill>
                <a:effectLst/>
                <a:latin typeface="Arial"/>
                <a:ea typeface="Arial"/>
                <a:cs typeface="Arial"/>
                <a:sym typeface="Arial"/>
              </a:rPr>
              <a:t>We also understood how Tensor Fusion explicitly models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bi-modal and multi-modal interactions but we found Late Fusion’s  performance better. This may be due to contradictory examples or </a:t>
            </a:r>
            <a:r>
              <a:rPr lang="en-US"/>
              <a:t>complexity of model. Lastly, we found that to determine an emotion for an utterance, we require the context, state of the speaker, state of the previous speaker, and emotion of the previous speaker.  Dialogue RNN captures</a:t>
            </a:r>
            <a:r>
              <a:rPr lang="en-US" sz="1100" b="0" i="0" u="none" strike="noStrike" cap="none">
                <a:solidFill>
                  <a:srgbClr val="000000"/>
                </a:solidFill>
                <a:effectLst/>
                <a:latin typeface="Arial"/>
                <a:ea typeface="Arial"/>
                <a:cs typeface="Arial"/>
                <a:sym typeface="Arial"/>
              </a:rPr>
              <a:t> all these aspects efficiently by maintaining individual party states and global context state throughout the conversation.​</a:t>
            </a:r>
            <a:endParaRPr lang="en-US"/>
          </a:p>
        </p:txBody>
      </p:sp>
    </p:spTree>
    <p:extLst>
      <p:ext uri="{BB962C8B-B14F-4D97-AF65-F5344CB8AC3E}">
        <p14:creationId xmlns:p14="http://schemas.microsoft.com/office/powerpoint/2010/main" val="11286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Lexical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networks achieve the highest F1 score as they capture the context in a conversation for emotion recognition. But these conversations could be ambiguous like we saw in the sample before. To handle this, we experimented with various bi-modal networks and found that  acoustic features when combined with lexical handle this Best. We also observed cases where there were  contradictory cues in these two modalities, so we shifted to  multimodal networks. We concluded that these multimodal interactions have the ability to capture the facial expressions, tone, context, and other cues. Which can determine the emotion label efficiently.</a:t>
            </a:r>
            <a:endParaRPr/>
          </a:p>
        </p:txBody>
      </p:sp>
    </p:spTree>
    <p:extLst>
      <p:ext uri="{BB962C8B-B14F-4D97-AF65-F5344CB8AC3E}">
        <p14:creationId xmlns:p14="http://schemas.microsoft.com/office/powerpoint/2010/main" val="94609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Our experiments were based on these references.</a:t>
            </a:r>
            <a:endParaRPr/>
          </a:p>
        </p:txBody>
      </p:sp>
    </p:spTree>
    <p:extLst>
      <p:ext uri="{BB962C8B-B14F-4D97-AF65-F5344CB8AC3E}">
        <p14:creationId xmlns:p14="http://schemas.microsoft.com/office/powerpoint/2010/main" val="376025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100" b="0" i="0" u="none" strike="noStrike" cap="none">
                <a:solidFill>
                  <a:srgbClr val="000000"/>
                </a:solidFill>
                <a:effectLst/>
                <a:latin typeface="Arial"/>
                <a:ea typeface="Arial"/>
                <a:cs typeface="Arial"/>
                <a:sym typeface="Arial"/>
              </a:rPr>
              <a:t>Conversation can itself be considered as multimodal in its natural form. In dialogues, we rely on others’ facial expressions, vocal tonality, language, and gestures to anticipate their stance. For emotion recognition, multi-modality becomes particularly important when the language is difficult to understand. In these cases, we resort to other modalities, such as prosodic and visual cues. Our project aims to identify the verbal and non-verbal cues </a:t>
            </a:r>
            <a:r>
              <a:rPr lang="en-US"/>
              <a:t>for determining</a:t>
            </a:r>
            <a:r>
              <a:rPr lang="en-US" sz="1100" b="0" i="0" u="none" strike="noStrike" cap="none">
                <a:solidFill>
                  <a:srgbClr val="000000"/>
                </a:solidFill>
                <a:effectLst/>
                <a:latin typeface="Arial"/>
                <a:ea typeface="Arial"/>
                <a:cs typeface="Arial"/>
                <a:sym typeface="Arial"/>
              </a:rPr>
              <a:t> the emotion of a person during a conversation.  We propose several strong multimodal baselines and show the importance of</a:t>
            </a:r>
            <a:r>
              <a:rPr lang="en-US"/>
              <a:t> </a:t>
            </a:r>
            <a:r>
              <a:rPr lang="en-US" sz="1100" b="0" i="0" u="none" strike="noStrike" cap="none">
                <a:solidFill>
                  <a:srgbClr val="000000"/>
                </a:solidFill>
                <a:effectLst/>
                <a:latin typeface="Arial"/>
                <a:ea typeface="Arial"/>
                <a:cs typeface="Arial"/>
                <a:sym typeface="Arial"/>
              </a:rPr>
              <a:t>multimodal information for emotion recognition in conversations.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Here are our responsibilities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Thank you.</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From the above results we can see, that the weighted average for Lexical modal is much better than Acoustic and Visual Modal for Uni-Modals. And Acoustic + Lexical modal did much better in terms of Early fusion and Late fusion for Bi-Modals.</a:t>
            </a:r>
            <a:endParaRPr/>
          </a:p>
        </p:txBody>
      </p:sp>
    </p:spTree>
    <p:extLst>
      <p:ext uri="{BB962C8B-B14F-4D97-AF65-F5344CB8AC3E}">
        <p14:creationId xmlns:p14="http://schemas.microsoft.com/office/powerpoint/2010/main" val="891542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From the above results we can see, that the weighted average for Lexical modal is much better than Acoustic and Visual Modal for Uni-Modals. And Acoustic + Lexical modal did much better in terms of Early fusion and Late fusion for Bi-Modals.</a:t>
            </a:r>
            <a:endParaRPr/>
          </a:p>
        </p:txBody>
      </p:sp>
    </p:spTree>
    <p:extLst>
      <p:ext uri="{BB962C8B-B14F-4D97-AF65-F5344CB8AC3E}">
        <p14:creationId xmlns:p14="http://schemas.microsoft.com/office/powerpoint/2010/main" val="687308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After exploring the context of the conversation through glove embeddings, we plan to extract interlocutor state, and the preceding and future emotions to improve the efficiency of our models. The current state of the art method: DialogueRNN will be explored since it captures context by tracking individual speaker states throughout a conversation to effectively emotion emotional states. Fusion techniques like Multilogue-Net and Tensor fusion networks  will be explored which try to capture the interactions between all the three modalities to predict the emotions. We also plan to inspect if there is gender bias in the dataset and take steps to handle it. Last, we also plan to check for bias due to enacted emotions and see if our models perform efficiently in a conversation possessing spontaneous emotions.</a:t>
            </a:r>
            <a:endParaRPr/>
          </a:p>
        </p:txBody>
      </p:sp>
    </p:spTree>
    <p:extLst>
      <p:ext uri="{BB962C8B-B14F-4D97-AF65-F5344CB8AC3E}">
        <p14:creationId xmlns:p14="http://schemas.microsoft.com/office/powerpoint/2010/main" val="3420896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The lessons we learnt are : Emotion for a dialogue predominantly depends on 4 factors interlocutor state, interlocutor intent, the preceding and future emotions, and the context of the conversation. The context has been captured by the glove embeddings which lead to higher and class balanced F1-score. Additive fusion techniques like early fusion and late fusion rely on figuring out relative emphasis on different modalities. However, in the real world, not every modality is reliable due to sensor noise, etc. Inter-speaker influence is a key aspect in determining emotion as people tend to change their responses and behaviour based on the response from the person they are conversing to.</a:t>
            </a:r>
            <a:endParaRPr/>
          </a:p>
        </p:txBody>
      </p:sp>
    </p:spTree>
    <p:extLst>
      <p:ext uri="{BB962C8B-B14F-4D97-AF65-F5344CB8AC3E}">
        <p14:creationId xmlns:p14="http://schemas.microsoft.com/office/powerpoint/2010/main" val="2364953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The lessons we learnt are : Emotion for a dialogue predominantly depends on 4 factors interlocutor state, interlocutor intent, the preceding and future emotions, and the context of the conversation. The context has been captured by the glove embeddings which lead to higher and class balanced F1-score. Additive fusion techniques like early fusion and late fusion rely on figuring out relative emphasis on different modalities. However, in the real world, not every modality is reliable due to sensor noise, etc. Inter-speaker influence is a key aspect in determining emotion as people tend to change their responses and behaviour based on the response from the person they are conversing to.</a:t>
            </a:r>
            <a:endParaRPr/>
          </a:p>
        </p:txBody>
      </p:sp>
    </p:spTree>
    <p:extLst>
      <p:ext uri="{BB962C8B-B14F-4D97-AF65-F5344CB8AC3E}">
        <p14:creationId xmlns:p14="http://schemas.microsoft.com/office/powerpoint/2010/main" val="147425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rtl="0">
              <a:buNone/>
            </a:pPr>
            <a:r>
              <a:rPr lang="en-US" sz="1100" b="0" i="0" u="none" strike="noStrike" cap="none">
                <a:solidFill>
                  <a:srgbClr val="000000"/>
                </a:solidFill>
                <a:effectLst/>
                <a:latin typeface="Arial"/>
                <a:ea typeface="Arial"/>
                <a:cs typeface="Arial"/>
                <a:sym typeface="Arial"/>
              </a:rPr>
              <a:t>For our project, we are utilizing MELD (Multimodal Emotion Lines Dataset) dataset which contains more than 1,400 dialogues and 13,000 utterances from FRIENDS TV show. The dataset is divided into Training, Testing and Development sets</a:t>
            </a:r>
            <a:endParaRPr lang="en-US" b="0">
              <a:effectLst/>
            </a:endParaRPr>
          </a:p>
        </p:txBody>
      </p:sp>
    </p:spTree>
    <p:extLst>
      <p:ext uri="{BB962C8B-B14F-4D97-AF65-F5344CB8AC3E}">
        <p14:creationId xmlns:p14="http://schemas.microsoft.com/office/powerpoint/2010/main" val="332761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rtl="0">
              <a:buNone/>
            </a:pPr>
            <a:r>
              <a:rPr lang="en-US" sz="1100" b="0" i="0" u="none" strike="noStrike" cap="none">
                <a:solidFill>
                  <a:srgbClr val="000000"/>
                </a:solidFill>
                <a:effectLst/>
                <a:latin typeface="Arial"/>
                <a:ea typeface="Arial"/>
                <a:cs typeface="Arial"/>
                <a:sym typeface="Arial"/>
              </a:rPr>
              <a:t>This example from the dataset demonstrates the importance of multimodal cues. Green shows primary modalities responsible for sentiment and emotion. In order to make correct predictions of their emotions and sentiments, presence of multimodal signals in addition to the text is necessary. The utterance “Great, now he is waving back” has its actual emotion classified as “Disgust”. But if we just consider text modality, we might interpret it as “Joy” which is completely wrong. Therefore, a multimodal system is required for our system.</a:t>
            </a:r>
            <a:endParaRPr lang="en-US" b="0">
              <a:effectLst/>
            </a:endParaRPr>
          </a:p>
        </p:txBody>
      </p:sp>
    </p:spTree>
    <p:extLst>
      <p:ext uri="{BB962C8B-B14F-4D97-AF65-F5344CB8AC3E}">
        <p14:creationId xmlns:p14="http://schemas.microsoft.com/office/powerpoint/2010/main" val="152718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a:buNone/>
            </a:pPr>
            <a:r>
              <a:rPr lang="en-US" sz="1100" b="0" i="0" u="none" strike="noStrike" cap="none">
                <a:solidFill>
                  <a:srgbClr val="000000"/>
                </a:solidFill>
                <a:effectLst/>
                <a:latin typeface="Arial"/>
                <a:ea typeface="Arial"/>
                <a:cs typeface="Arial"/>
                <a:sym typeface="Arial"/>
              </a:rPr>
              <a:t>Methodology, First step  is feature extraction. For acoustic features, we used the </a:t>
            </a:r>
            <a:r>
              <a:rPr lang="en-US" sz="1100" b="0" i="0" u="none" strike="noStrike" cap="none" err="1">
                <a:solidFill>
                  <a:srgbClr val="000000"/>
                </a:solidFill>
                <a:effectLst/>
                <a:latin typeface="Arial"/>
                <a:ea typeface="Arial"/>
                <a:cs typeface="Arial"/>
                <a:sym typeface="Arial"/>
              </a:rPr>
              <a:t>openSMILE</a:t>
            </a:r>
            <a:r>
              <a:rPr lang="en-US" sz="1100" b="0" i="0" u="none" strike="noStrike" cap="none">
                <a:solidFill>
                  <a:srgbClr val="000000"/>
                </a:solidFill>
                <a:effectLst/>
                <a:latin typeface="Arial"/>
                <a:ea typeface="Arial"/>
                <a:cs typeface="Arial"/>
                <a:sym typeface="Arial"/>
              </a:rPr>
              <a:t> toolkit which extracts 6k-dimensional features from which Two representations were considered first, an L2-based feature selection (SVM) to get a dense representation  and for the second only the functionals (Means, Centroid, Peaks, Segments) were considered. </a:t>
            </a:r>
            <a:r>
              <a:rPr lang="en-US"/>
              <a:t>For</a:t>
            </a:r>
            <a:r>
              <a:rPr lang="en-US" sz="1100" b="0" i="0" u="none" strike="noStrike" cap="none">
                <a:solidFill>
                  <a:srgbClr val="000000"/>
                </a:solidFill>
                <a:effectLst/>
                <a:latin typeface="Arial"/>
                <a:ea typeface="Arial"/>
                <a:cs typeface="Arial"/>
                <a:sym typeface="Arial"/>
              </a:rPr>
              <a:t> </a:t>
            </a:r>
            <a:r>
              <a:rPr lang="en-US" sz="1100" b="1" i="0" u="none" strike="noStrike" cap="none">
                <a:solidFill>
                  <a:srgbClr val="000000"/>
                </a:solidFill>
                <a:effectLst/>
                <a:latin typeface="Arial"/>
                <a:ea typeface="Arial"/>
                <a:cs typeface="Arial"/>
                <a:sym typeface="Arial"/>
              </a:rPr>
              <a:t>Lexical: </a:t>
            </a:r>
            <a:r>
              <a:rPr lang="en-US" sz="1100" b="0" i="0" u="none" strike="noStrike" cap="none">
                <a:solidFill>
                  <a:srgbClr val="000000"/>
                </a:solidFill>
                <a:effectLst/>
                <a:latin typeface="Arial"/>
                <a:ea typeface="Arial"/>
                <a:cs typeface="Arial"/>
                <a:sym typeface="Arial"/>
              </a:rPr>
              <a:t>GOLVE and BERT Embeddings were extracted.</a:t>
            </a:r>
            <a:r>
              <a:rPr lang="en-US"/>
              <a:t> </a:t>
            </a:r>
            <a:r>
              <a:rPr lang="en-US" sz="1100" b="1" i="0" u="none" strike="noStrike" cap="none">
                <a:solidFill>
                  <a:srgbClr val="000000"/>
                </a:solidFill>
                <a:effectLst/>
                <a:latin typeface="Arial"/>
                <a:ea typeface="Arial"/>
                <a:cs typeface="Arial"/>
                <a:sym typeface="Arial"/>
              </a:rPr>
              <a:t>For the visual features, average-pooling was used to merge the Resnet Features for each frame </a:t>
            </a:r>
            <a:r>
              <a:rPr lang="en-US" sz="1100" b="0" i="0" u="none" strike="noStrike" cap="none">
                <a:solidFill>
                  <a:srgbClr val="000000"/>
                </a:solidFill>
                <a:effectLst/>
                <a:latin typeface="Arial"/>
                <a:ea typeface="Arial"/>
                <a:cs typeface="Arial"/>
                <a:sym typeface="Arial"/>
              </a:rPr>
              <a:t> and LSTM encoder network </a:t>
            </a:r>
            <a:r>
              <a:rPr lang="en-US"/>
              <a:t>embeddings were used.</a:t>
            </a:r>
          </a:p>
          <a:p>
            <a:pPr marL="139700" indent="0" rtl="0">
              <a:buNone/>
            </a:pPr>
            <a:r>
              <a:rPr lang="en-US" sz="1100" b="0" i="0" u="none" strike="noStrike" cap="none">
                <a:solidFill>
                  <a:srgbClr val="000000"/>
                </a:solidFill>
                <a:effectLst/>
                <a:latin typeface="Arial"/>
                <a:ea typeface="Arial"/>
                <a:cs typeface="Arial"/>
                <a:sym typeface="Arial"/>
              </a:rPr>
              <a:t>Next preprocessing step, where we tried to create a class balanced dataset by down sampling examples for Neutral and Joy and data augmentation techniques for getting better visual features like random rotation, shifts, shear and flips.​</a:t>
            </a:r>
            <a:endParaRPr lang="en-US"/>
          </a:p>
        </p:txBody>
      </p:sp>
    </p:spTree>
    <p:extLst>
      <p:ext uri="{BB962C8B-B14F-4D97-AF65-F5344CB8AC3E}">
        <p14:creationId xmlns:p14="http://schemas.microsoft.com/office/powerpoint/2010/main" val="351821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0" i="0" u="none" strike="noStrike" cap="none">
                <a:effectLst/>
                <a:sym typeface="Arial"/>
              </a:rPr>
              <a:t>For </a:t>
            </a:r>
            <a:r>
              <a:rPr lang="en-US"/>
              <a:t>our experiments </a:t>
            </a:r>
            <a:r>
              <a:rPr lang="en-US" b="0" i="0" u="none" strike="noStrike" cap="none">
                <a:effectLst/>
                <a:sym typeface="Arial"/>
              </a:rPr>
              <a:t>we </a:t>
            </a:r>
            <a:r>
              <a:rPr lang="en-US"/>
              <a:t>have considered functionals as acoustic features, bert embeddings as lexical features </a:t>
            </a:r>
            <a:r>
              <a:rPr lang="en-US" b="0" i="0" u="none" strike="noStrike" cap="none">
                <a:effectLst/>
                <a:sym typeface="Arial"/>
              </a:rPr>
              <a:t>and </a:t>
            </a:r>
            <a:r>
              <a:rPr lang="en-US"/>
              <a:t>embeddings </a:t>
            </a:r>
            <a:r>
              <a:rPr lang="en-US" b="0" i="0" u="none" strike="noStrike" cap="none">
                <a:effectLst/>
                <a:sym typeface="Arial"/>
              </a:rPr>
              <a:t>from </a:t>
            </a:r>
            <a:r>
              <a:rPr lang="en-US"/>
              <a:t>LSTM encoder as visual features</a:t>
            </a:r>
            <a:r>
              <a:rPr lang="en-US" b="0" i="0" u="none" strike="noStrike" cap="none">
                <a:effectLst/>
                <a:sym typeface="Arial"/>
              </a:rPr>
              <a:t>. And for testing these models two evaluation metrics were considered class wise F1 score and weighted F1 score. </a:t>
            </a:r>
            <a:endParaRPr lang="en-US"/>
          </a:p>
        </p:txBody>
      </p:sp>
    </p:spTree>
    <p:extLst>
      <p:ext uri="{BB962C8B-B14F-4D97-AF65-F5344CB8AC3E}">
        <p14:creationId xmlns:p14="http://schemas.microsoft.com/office/powerpoint/2010/main" val="14867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rtl="0">
              <a:buNone/>
            </a:pPr>
            <a:r>
              <a:rPr lang="en-US" sz="1100" b="0" i="0" u="none" strike="noStrike" cap="none">
                <a:solidFill>
                  <a:srgbClr val="000000"/>
                </a:solidFill>
                <a:effectLst/>
                <a:latin typeface="Arial"/>
                <a:ea typeface="Arial"/>
                <a:cs typeface="Arial"/>
                <a:sym typeface="Arial"/>
              </a:rPr>
              <a:t> For baselines we have considered early fusion and late fusion  for two networks MLP networks  and CNN-LSTM networks. </a:t>
            </a:r>
            <a:endParaRPr lang="en-US" b="0">
              <a:effectLst/>
            </a:endParaRPr>
          </a:p>
          <a:p>
            <a:pPr marL="139700" indent="0" rtl="0">
              <a:buNone/>
            </a:pPr>
            <a:r>
              <a:rPr lang="en-US" sz="1100" b="0" i="0" u="none" strike="noStrike" cap="none">
                <a:solidFill>
                  <a:srgbClr val="000000"/>
                </a:solidFill>
                <a:effectLst/>
                <a:latin typeface="Arial"/>
                <a:ea typeface="Arial"/>
                <a:cs typeface="Arial"/>
                <a:sym typeface="Arial"/>
              </a:rPr>
              <a:t>Next , Inspired from the work where TFN was used for sentiment analysis. Inter-modality dynamics are modeled with a new multimodal fusion approach, named Tensor Fusion, which explicitly aggregates </a:t>
            </a:r>
            <a:r>
              <a:rPr lang="en-US" sz="1100" b="0" i="0" u="none" strike="noStrike" cap="none" err="1">
                <a:solidFill>
                  <a:srgbClr val="000000"/>
                </a:solidFill>
                <a:effectLst/>
                <a:latin typeface="Arial"/>
                <a:ea typeface="Arial"/>
                <a:cs typeface="Arial"/>
                <a:sym typeface="Arial"/>
              </a:rPr>
              <a:t>uni</a:t>
            </a:r>
            <a:r>
              <a:rPr lang="en-US" sz="1100" b="0" i="0" u="none" strike="noStrike" cap="none">
                <a:solidFill>
                  <a:srgbClr val="000000"/>
                </a:solidFill>
                <a:effectLst/>
                <a:latin typeface="Arial"/>
                <a:ea typeface="Arial"/>
                <a:cs typeface="Arial"/>
                <a:sym typeface="Arial"/>
              </a:rPr>
              <a:t>-modal, bi-modal and multimodal interactions. Intra-modality dynamics are modeled through three Modality Embedding sub networks,</a:t>
            </a:r>
            <a:endParaRPr lang="en-US" b="0">
              <a:effectLst/>
            </a:endParaRPr>
          </a:p>
        </p:txBody>
      </p:sp>
    </p:spTree>
    <p:extLst>
      <p:ext uri="{BB962C8B-B14F-4D97-AF65-F5344CB8AC3E}">
        <p14:creationId xmlns:p14="http://schemas.microsoft.com/office/powerpoint/2010/main" val="268674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Here is the visualization of the Network ,  language, visual and acoustic modality Embedding sub networks, are composed  of CNN - Bidirectional LSTM layers. Then, the tensors are fused by an outer product which has no learnable parameters forming the fusion later. The final component of the network is an inference sub network made of linear layers for emotion inference.</a:t>
            </a:r>
            <a:endParaRPr/>
          </a:p>
        </p:txBody>
      </p:sp>
    </p:spTree>
    <p:extLst>
      <p:ext uri="{BB962C8B-B14F-4D97-AF65-F5344CB8AC3E}">
        <p14:creationId xmlns:p14="http://schemas.microsoft.com/office/powerpoint/2010/main" val="226831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a:solidFill>
                  <a:srgbClr val="000000"/>
                </a:solidFill>
                <a:effectLst/>
                <a:latin typeface="Arial"/>
                <a:ea typeface="Arial"/>
                <a:cs typeface="Arial"/>
                <a:sym typeface="Arial"/>
              </a:rPr>
              <a:t>Inspired by Dialogue RNN modelled for emotion recognition for the dataset IEMOCAP, we chose to explore this model as it models context by tracking individual speaker states, preceding utterance and emotion throughout the conversation for emotion classification.  It employs three stages of gated recurrent units (GRU): Global GRU, Party GRU, and Emotion GRU.</a:t>
            </a:r>
            <a:endParaRPr/>
          </a:p>
        </p:txBody>
      </p:sp>
    </p:spTree>
    <p:extLst>
      <p:ext uri="{BB962C8B-B14F-4D97-AF65-F5344CB8AC3E}">
        <p14:creationId xmlns:p14="http://schemas.microsoft.com/office/powerpoint/2010/main" val="274061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8"/>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8"/>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
        <p:cNvGrpSpPr/>
        <p:nvPr/>
      </p:nvGrpSpPr>
      <p:grpSpPr>
        <a:xfrm>
          <a:off x="0" y="0"/>
          <a:ext cx="0" cy="0"/>
          <a:chOff x="0" y="0"/>
          <a:chExt cx="0" cy="0"/>
        </a:xfrm>
      </p:grpSpPr>
      <p:sp>
        <p:nvSpPr>
          <p:cNvPr id="14" name="Google Shape;14;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8" name="Google Shape;18;p9"/>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a:lvl1pPr>
            <a:lvl2pPr marL="914400" lvl="1" indent="-393700" algn="l">
              <a:lnSpc>
                <a:spcPct val="100000"/>
              </a:lnSpc>
              <a:spcBef>
                <a:spcPts val="0"/>
              </a:spcBef>
              <a:spcAft>
                <a:spcPts val="0"/>
              </a:spcAft>
              <a:buSzPts val="2600"/>
              <a:buChar char="▫"/>
              <a:defRPr/>
            </a:lvl2pPr>
            <a:lvl3pPr marL="1371600" lvl="2" indent="-393700" algn="l">
              <a:lnSpc>
                <a:spcPct val="100000"/>
              </a:lnSpc>
              <a:spcBef>
                <a:spcPts val="0"/>
              </a:spcBef>
              <a:spcAft>
                <a:spcPts val="0"/>
              </a:spcAft>
              <a:buSzPts val="2600"/>
              <a:buChar char="▫"/>
              <a:defRPr/>
            </a:lvl3pPr>
            <a:lvl4pPr marL="1828800" lvl="3" indent="-393700" algn="l">
              <a:lnSpc>
                <a:spcPct val="100000"/>
              </a:lnSpc>
              <a:spcBef>
                <a:spcPts val="0"/>
              </a:spcBef>
              <a:spcAft>
                <a:spcPts val="0"/>
              </a:spcAft>
              <a:buSzPts val="2600"/>
              <a:buChar char="▫"/>
              <a:defRPr/>
            </a:lvl4pPr>
            <a:lvl5pPr marL="2286000" lvl="4" indent="-393700" algn="l">
              <a:lnSpc>
                <a:spcPct val="100000"/>
              </a:lnSpc>
              <a:spcBef>
                <a:spcPts val="0"/>
              </a:spcBef>
              <a:spcAft>
                <a:spcPts val="0"/>
              </a:spcAft>
              <a:buSzPts val="2600"/>
              <a:buChar char="○"/>
              <a:defRPr/>
            </a:lvl5pPr>
            <a:lvl6pPr marL="2743200" lvl="5" indent="-393700" algn="l">
              <a:lnSpc>
                <a:spcPct val="100000"/>
              </a:lnSpc>
              <a:spcBef>
                <a:spcPts val="0"/>
              </a:spcBef>
              <a:spcAft>
                <a:spcPts val="0"/>
              </a:spcAft>
              <a:buSzPts val="2600"/>
              <a:buChar char="■"/>
              <a:defRPr/>
            </a:lvl6pPr>
            <a:lvl7pPr marL="3200400" lvl="6" indent="-393700" algn="l">
              <a:lnSpc>
                <a:spcPct val="100000"/>
              </a:lnSpc>
              <a:spcBef>
                <a:spcPts val="0"/>
              </a:spcBef>
              <a:spcAft>
                <a:spcPts val="0"/>
              </a:spcAft>
              <a:buSzPts val="2600"/>
              <a:buChar char="●"/>
              <a:defRPr/>
            </a:lvl7pPr>
            <a:lvl8pPr marL="3657600" lvl="7" indent="-393700" algn="l">
              <a:lnSpc>
                <a:spcPct val="100000"/>
              </a:lnSpc>
              <a:spcBef>
                <a:spcPts val="0"/>
              </a:spcBef>
              <a:spcAft>
                <a:spcPts val="0"/>
              </a:spcAft>
              <a:buSzPts val="2600"/>
              <a:buChar char="○"/>
              <a:defRPr/>
            </a:lvl8pPr>
            <a:lvl9pPr marL="4114800" lvl="8" indent="-393700" algn="l">
              <a:lnSpc>
                <a:spcPct val="100000"/>
              </a:lnSpc>
              <a:spcBef>
                <a:spcPts val="0"/>
              </a:spcBef>
              <a:spcAft>
                <a:spcPts val="0"/>
              </a:spcAft>
              <a:buSzPts val="2600"/>
              <a:buChar char="■"/>
              <a:defRPr/>
            </a:lvl9pPr>
          </a:lstStyle>
          <a:p>
            <a:endParaRPr/>
          </a:p>
        </p:txBody>
      </p:sp>
      <p:sp>
        <p:nvSpPr>
          <p:cNvPr id="19" name="Google Shape;19;p9"/>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20" name="Google Shape;20;p9"/>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21"/>
        <p:cNvGrpSpPr/>
        <p:nvPr/>
      </p:nvGrpSpPr>
      <p:grpSpPr>
        <a:xfrm>
          <a:off x="0" y="0"/>
          <a:ext cx="0" cy="0"/>
          <a:chOff x="0" y="0"/>
          <a:chExt cx="0" cy="0"/>
        </a:xfrm>
      </p:grpSpPr>
      <p:sp>
        <p:nvSpPr>
          <p:cNvPr id="22" name="Google Shape;22;p10"/>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0"/>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0"/>
          <p:cNvSpPr txBox="1">
            <a:spLocks noGrp="1"/>
          </p:cNvSpPr>
          <p:nvPr>
            <p:ph type="title"/>
          </p:nvPr>
        </p:nvSpPr>
        <p:spPr>
          <a:xfrm>
            <a:off x="4483099" y="393475"/>
            <a:ext cx="34608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26" name="Google Shape;26;p10"/>
          <p:cNvSpPr txBox="1">
            <a:spLocks noGrp="1"/>
          </p:cNvSpPr>
          <p:nvPr>
            <p:ph type="body" idx="1"/>
          </p:nvPr>
        </p:nvSpPr>
        <p:spPr>
          <a:xfrm>
            <a:off x="4865550" y="1349150"/>
            <a:ext cx="3776400" cy="2938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27" name="Google Shape;27;p1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10"/>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2"/>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2"/>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8" name="Google Shape;38;p12"/>
          <p:cNvSpPr txBox="1">
            <a:spLocks noGrp="1"/>
          </p:cNvSpPr>
          <p:nvPr>
            <p:ph type="body" idx="1"/>
          </p:nvPr>
        </p:nvSpPr>
        <p:spPr>
          <a:xfrm>
            <a:off x="156017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39" name="Google Shape;39;p12"/>
          <p:cNvSpPr txBox="1">
            <a:spLocks noGrp="1"/>
          </p:cNvSpPr>
          <p:nvPr>
            <p:ph type="body" idx="2"/>
          </p:nvPr>
        </p:nvSpPr>
        <p:spPr>
          <a:xfrm>
            <a:off x="399652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0" name="Google Shape;40;p12"/>
          <p:cNvSpPr txBox="1">
            <a:spLocks noGrp="1"/>
          </p:cNvSpPr>
          <p:nvPr>
            <p:ph type="body" idx="3"/>
          </p:nvPr>
        </p:nvSpPr>
        <p:spPr>
          <a:xfrm>
            <a:off x="6432874"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1" name="Google Shape;41;p12"/>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2"/>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3"/>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1pPr>
            <a:lvl2pPr marR="0" lvl="1"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2pPr>
            <a:lvl3pPr marR="0" lvl="2"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3pPr>
            <a:lvl4pPr marR="0" lvl="3"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4pPr>
            <a:lvl5pPr marR="0" lvl="4"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5pPr>
            <a:lvl6pPr marR="0" lvl="5"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6pPr>
            <a:lvl7pPr marR="0" lvl="6"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7pPr>
            <a:lvl8pPr marR="0" lvl="7"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8pPr>
            <a:lvl9pPr marR="0" lvl="8"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9pPr>
          </a:lstStyle>
          <a:p>
            <a:endParaRPr/>
          </a:p>
        </p:txBody>
      </p:sp>
      <p:sp>
        <p:nvSpPr>
          <p:cNvPr id="7" name="Google Shape;7;p7"/>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endParaRPr/>
          </a:p>
        </p:txBody>
      </p:sp>
      <p:sp>
        <p:nvSpPr>
          <p:cNvPr id="8" name="Google Shape;8;p7"/>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810.0250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arxiv.org/abs/1811.00405" TargetMode="External"/><Relationship Id="rId4" Type="http://schemas.openxmlformats.org/officeDocument/2006/relationships/hyperlink" Target="https://arxiv.org/abs/1806.029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2710225" y="1310850"/>
            <a:ext cx="6028258" cy="252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t>EMOTION RECOGNITION IN DIALOGUE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Text Placeholder 4">
            <a:extLst>
              <a:ext uri="{FF2B5EF4-FFF2-40B4-BE49-F238E27FC236}">
                <a16:creationId xmlns:a16="http://schemas.microsoft.com/office/drawing/2014/main" id="{70F94C97-9C74-4D34-93FC-883072507D67}"/>
              </a:ext>
            </a:extLst>
          </p:cNvPr>
          <p:cNvSpPr>
            <a:spLocks noGrp="1"/>
          </p:cNvSpPr>
          <p:nvPr>
            <p:ph type="body" idx="1"/>
          </p:nvPr>
        </p:nvSpPr>
        <p:spPr>
          <a:xfrm>
            <a:off x="4179571" y="4397391"/>
            <a:ext cx="2506980" cy="311267"/>
          </a:xfrm>
        </p:spPr>
        <p:txBody>
          <a:bodyPr/>
          <a:lstStyle/>
          <a:p>
            <a:pPr marL="63500" indent="0">
              <a:buNone/>
            </a:pPr>
            <a:r>
              <a:rPr lang="en-US" sz="1400"/>
              <a:t>Fig 4: Dialogue RNN</a:t>
            </a:r>
          </a:p>
        </p:txBody>
      </p:sp>
      <p:pic>
        <p:nvPicPr>
          <p:cNvPr id="6" name="Picture 5" descr="Diagram&#10;&#10;Description automatically generated">
            <a:extLst>
              <a:ext uri="{FF2B5EF4-FFF2-40B4-BE49-F238E27FC236}">
                <a16:creationId xmlns:a16="http://schemas.microsoft.com/office/drawing/2014/main" id="{8608C53D-A9F0-4222-B47A-669367AEF60D}"/>
              </a:ext>
            </a:extLst>
          </p:cNvPr>
          <p:cNvPicPr>
            <a:picLocks noChangeAspect="1"/>
          </p:cNvPicPr>
          <p:nvPr/>
        </p:nvPicPr>
        <p:blipFill>
          <a:blip r:embed="rId3"/>
          <a:stretch>
            <a:fillRect/>
          </a:stretch>
        </p:blipFill>
        <p:spPr>
          <a:xfrm>
            <a:off x="2421801" y="1633518"/>
            <a:ext cx="5759143" cy="2740518"/>
          </a:xfrm>
          <a:prstGeom prst="rect">
            <a:avLst/>
          </a:prstGeom>
          <a:solidFill>
            <a:srgbClr val="FFFFFF">
              <a:shade val="85000"/>
            </a:srgbClr>
          </a:solidFill>
          <a:ln w="88900" cap="sq">
            <a:noFill/>
            <a:miter lim="800000"/>
          </a:ln>
          <a:effectLst/>
        </p:spPr>
      </p:pic>
    </p:spTree>
    <p:extLst>
      <p:ext uri="{BB962C8B-B14F-4D97-AF65-F5344CB8AC3E}">
        <p14:creationId xmlns:p14="http://schemas.microsoft.com/office/powerpoint/2010/main" val="211971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02619917-93D4-E340-A651-1B8CE895CDF5}"/>
              </a:ext>
            </a:extLst>
          </p:cNvPr>
          <p:cNvSpPr txBox="1"/>
          <p:nvPr/>
        </p:nvSpPr>
        <p:spPr>
          <a:xfrm>
            <a:off x="2891388" y="4804485"/>
            <a:ext cx="5128845" cy="276999"/>
          </a:xfrm>
          <a:prstGeom prst="rect">
            <a:avLst/>
          </a:prstGeom>
          <a:noFill/>
        </p:spPr>
        <p:txBody>
          <a:bodyPr wrap="square" lIns="91440" tIns="45720" rIns="91440" bIns="45720" rtlCol="0" anchor="t">
            <a:spAutoFit/>
          </a:bodyPr>
          <a:lstStyle/>
          <a:p>
            <a:r>
              <a:rPr lang="en-US" sz="1200">
                <a:solidFill>
                  <a:srgbClr val="434343"/>
                </a:solidFill>
                <a:latin typeface="Barlow"/>
                <a:sym typeface="Barlow"/>
              </a:rPr>
              <a:t>Uni-Modal test-set class wise  &amp; weighted F1-score results comparison</a:t>
            </a:r>
            <a:endParaRPr lang="en-US" sz="1050"/>
          </a:p>
        </p:txBody>
      </p:sp>
      <p:graphicFrame>
        <p:nvGraphicFramePr>
          <p:cNvPr id="12" name="Chart 11">
            <a:extLst>
              <a:ext uri="{FF2B5EF4-FFF2-40B4-BE49-F238E27FC236}">
                <a16:creationId xmlns:a16="http://schemas.microsoft.com/office/drawing/2014/main" id="{608025EB-B6B1-4699-B282-1293F94D9639}"/>
              </a:ext>
            </a:extLst>
          </p:cNvPr>
          <p:cNvGraphicFramePr/>
          <p:nvPr>
            <p:extLst>
              <p:ext uri="{D42A27DB-BD31-4B8C-83A1-F6EECF244321}">
                <p14:modId xmlns:p14="http://schemas.microsoft.com/office/powerpoint/2010/main" val="2374696231"/>
              </p:ext>
            </p:extLst>
          </p:nvPr>
        </p:nvGraphicFramePr>
        <p:xfrm>
          <a:off x="1917324" y="1500350"/>
          <a:ext cx="6365087" cy="31788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54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02619917-93D4-E340-A651-1B8CE895CDF5}"/>
              </a:ext>
            </a:extLst>
          </p:cNvPr>
          <p:cNvSpPr txBox="1"/>
          <p:nvPr/>
        </p:nvSpPr>
        <p:spPr>
          <a:xfrm>
            <a:off x="2891388" y="4804485"/>
            <a:ext cx="5128845" cy="276999"/>
          </a:xfrm>
          <a:prstGeom prst="rect">
            <a:avLst/>
          </a:prstGeom>
          <a:noFill/>
        </p:spPr>
        <p:txBody>
          <a:bodyPr wrap="square" lIns="91440" tIns="45720" rIns="91440" bIns="45720" rtlCol="0" anchor="t">
            <a:spAutoFit/>
          </a:bodyPr>
          <a:lstStyle/>
          <a:p>
            <a:r>
              <a:rPr lang="en-US" sz="1200">
                <a:solidFill>
                  <a:srgbClr val="434343"/>
                </a:solidFill>
                <a:latin typeface="Barlow"/>
                <a:sym typeface="Barlow"/>
              </a:rPr>
              <a:t>Uni-Modal test-set class wise  &amp; weighted F1-score results comparison</a:t>
            </a:r>
            <a:endParaRPr lang="en-US" sz="1050"/>
          </a:p>
        </p:txBody>
      </p:sp>
      <p:graphicFrame>
        <p:nvGraphicFramePr>
          <p:cNvPr id="4" name="Chart 3">
            <a:extLst>
              <a:ext uri="{FF2B5EF4-FFF2-40B4-BE49-F238E27FC236}">
                <a16:creationId xmlns:a16="http://schemas.microsoft.com/office/drawing/2014/main" id="{E91D62D1-E2CE-EF4C-8F22-A22DD8EA1D79}"/>
              </a:ext>
            </a:extLst>
          </p:cNvPr>
          <p:cNvGraphicFramePr/>
          <p:nvPr>
            <p:extLst>
              <p:ext uri="{D42A27DB-BD31-4B8C-83A1-F6EECF244321}">
                <p14:modId xmlns:p14="http://schemas.microsoft.com/office/powerpoint/2010/main" val="1303957938"/>
              </p:ext>
            </p:extLst>
          </p:nvPr>
        </p:nvGraphicFramePr>
        <p:xfrm>
          <a:off x="1737034" y="1376454"/>
          <a:ext cx="6780444" cy="3284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84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13</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02619917-93D4-E340-A651-1B8CE895CDF5}"/>
              </a:ext>
            </a:extLst>
          </p:cNvPr>
          <p:cNvSpPr txBox="1"/>
          <p:nvPr/>
        </p:nvSpPr>
        <p:spPr>
          <a:xfrm>
            <a:off x="3213773" y="4782504"/>
            <a:ext cx="5128845" cy="276999"/>
          </a:xfrm>
          <a:prstGeom prst="rect">
            <a:avLst/>
          </a:prstGeom>
          <a:noFill/>
        </p:spPr>
        <p:txBody>
          <a:bodyPr wrap="square" lIns="91440" tIns="45720" rIns="91440" bIns="45720" rtlCol="0" anchor="t">
            <a:spAutoFit/>
          </a:bodyPr>
          <a:lstStyle/>
          <a:p>
            <a:r>
              <a:rPr lang="en-US" sz="1200">
                <a:solidFill>
                  <a:srgbClr val="434343"/>
                </a:solidFill>
                <a:latin typeface="Barlow"/>
                <a:sym typeface="Barlow"/>
              </a:rPr>
              <a:t>Uni-Modal test-set class wise  &amp; weighted F1-score results </a:t>
            </a:r>
            <a:endParaRPr lang="en-US" sz="1050"/>
          </a:p>
        </p:txBody>
      </p:sp>
      <p:graphicFrame>
        <p:nvGraphicFramePr>
          <p:cNvPr id="2" name="Chart 1">
            <a:extLst>
              <a:ext uri="{FF2B5EF4-FFF2-40B4-BE49-F238E27FC236}">
                <a16:creationId xmlns:a16="http://schemas.microsoft.com/office/drawing/2014/main" id="{B34A14F7-2E6F-DD45-BD34-6E8241016E8C}"/>
              </a:ext>
            </a:extLst>
          </p:cNvPr>
          <p:cNvGraphicFramePr/>
          <p:nvPr>
            <p:extLst>
              <p:ext uri="{D42A27DB-BD31-4B8C-83A1-F6EECF244321}">
                <p14:modId xmlns:p14="http://schemas.microsoft.com/office/powerpoint/2010/main" val="1898316808"/>
              </p:ext>
            </p:extLst>
          </p:nvPr>
        </p:nvGraphicFramePr>
        <p:xfrm>
          <a:off x="2008356" y="1509018"/>
          <a:ext cx="6274056" cy="31788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909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14</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TextBox 11">
            <a:extLst>
              <a:ext uri="{FF2B5EF4-FFF2-40B4-BE49-F238E27FC236}">
                <a16:creationId xmlns:a16="http://schemas.microsoft.com/office/drawing/2014/main" id="{966AD6D6-8F74-574B-B872-D1C5C03FFE5E}"/>
              </a:ext>
            </a:extLst>
          </p:cNvPr>
          <p:cNvSpPr txBox="1"/>
          <p:nvPr/>
        </p:nvSpPr>
        <p:spPr>
          <a:xfrm>
            <a:off x="4417828" y="2439248"/>
            <a:ext cx="1446028" cy="304699"/>
          </a:xfrm>
          <a:prstGeom prst="rect">
            <a:avLst/>
          </a:prstGeom>
          <a:noFill/>
        </p:spPr>
        <p:txBody>
          <a:bodyPr wrap="square" rtlCol="0">
            <a:spAutoFit/>
          </a:bodyPr>
          <a:lstStyle/>
          <a:p>
            <a:r>
              <a:rPr lang="en-US" sz="1200">
                <a:solidFill>
                  <a:srgbClr val="434343"/>
                </a:solidFill>
                <a:latin typeface="Barlow"/>
                <a:sym typeface="Barlow"/>
              </a:rPr>
              <a:t>Uni-modal Results</a:t>
            </a:r>
            <a:endParaRPr lang="en-US" sz="1050"/>
          </a:p>
        </p:txBody>
      </p:sp>
      <p:graphicFrame>
        <p:nvGraphicFramePr>
          <p:cNvPr id="2" name="Table 2">
            <a:extLst>
              <a:ext uri="{FF2B5EF4-FFF2-40B4-BE49-F238E27FC236}">
                <a16:creationId xmlns:a16="http://schemas.microsoft.com/office/drawing/2014/main" id="{B100AA1F-8566-476D-B58F-87AAEC01F371}"/>
              </a:ext>
            </a:extLst>
          </p:cNvPr>
          <p:cNvGraphicFramePr>
            <a:graphicFrameLocks noGrp="1"/>
          </p:cNvGraphicFramePr>
          <p:nvPr>
            <p:extLst>
              <p:ext uri="{D42A27DB-BD31-4B8C-83A1-F6EECF244321}">
                <p14:modId xmlns:p14="http://schemas.microsoft.com/office/powerpoint/2010/main" val="1023595275"/>
              </p:ext>
            </p:extLst>
          </p:nvPr>
        </p:nvGraphicFramePr>
        <p:xfrm>
          <a:off x="1693286" y="1339952"/>
          <a:ext cx="6896175" cy="3418360"/>
        </p:xfrm>
        <a:graphic>
          <a:graphicData uri="http://schemas.openxmlformats.org/drawingml/2006/table">
            <a:tbl>
              <a:tblPr firstRow="1" bandRow="1">
                <a:tableStyleId>{073A0DAA-6AF3-43AB-8588-CEC1D06C72B9}</a:tableStyleId>
              </a:tblPr>
              <a:tblGrid>
                <a:gridCol w="1359630">
                  <a:extLst>
                    <a:ext uri="{9D8B030D-6E8A-4147-A177-3AD203B41FA5}">
                      <a16:colId xmlns:a16="http://schemas.microsoft.com/office/drawing/2014/main" val="506198510"/>
                    </a:ext>
                  </a:extLst>
                </a:gridCol>
                <a:gridCol w="892278">
                  <a:extLst>
                    <a:ext uri="{9D8B030D-6E8A-4147-A177-3AD203B41FA5}">
                      <a16:colId xmlns:a16="http://schemas.microsoft.com/office/drawing/2014/main" val="3241533900"/>
                    </a:ext>
                  </a:extLst>
                </a:gridCol>
                <a:gridCol w="582561">
                  <a:extLst>
                    <a:ext uri="{9D8B030D-6E8A-4147-A177-3AD203B41FA5}">
                      <a16:colId xmlns:a16="http://schemas.microsoft.com/office/drawing/2014/main" val="821294770"/>
                    </a:ext>
                  </a:extLst>
                </a:gridCol>
                <a:gridCol w="619432">
                  <a:extLst>
                    <a:ext uri="{9D8B030D-6E8A-4147-A177-3AD203B41FA5}">
                      <a16:colId xmlns:a16="http://schemas.microsoft.com/office/drawing/2014/main" val="1196709493"/>
                    </a:ext>
                  </a:extLst>
                </a:gridCol>
                <a:gridCol w="707923">
                  <a:extLst>
                    <a:ext uri="{9D8B030D-6E8A-4147-A177-3AD203B41FA5}">
                      <a16:colId xmlns:a16="http://schemas.microsoft.com/office/drawing/2014/main" val="1664813294"/>
                    </a:ext>
                  </a:extLst>
                </a:gridCol>
                <a:gridCol w="862780">
                  <a:extLst>
                    <a:ext uri="{9D8B030D-6E8A-4147-A177-3AD203B41FA5}">
                      <a16:colId xmlns:a16="http://schemas.microsoft.com/office/drawing/2014/main" val="3571619042"/>
                    </a:ext>
                  </a:extLst>
                </a:gridCol>
                <a:gridCol w="774291">
                  <a:extLst>
                    <a:ext uri="{9D8B030D-6E8A-4147-A177-3AD203B41FA5}">
                      <a16:colId xmlns:a16="http://schemas.microsoft.com/office/drawing/2014/main" val="2656283946"/>
                    </a:ext>
                  </a:extLst>
                </a:gridCol>
                <a:gridCol w="1097280">
                  <a:extLst>
                    <a:ext uri="{9D8B030D-6E8A-4147-A177-3AD203B41FA5}">
                      <a16:colId xmlns:a16="http://schemas.microsoft.com/office/drawing/2014/main" val="3664813753"/>
                    </a:ext>
                  </a:extLst>
                </a:gridCol>
              </a:tblGrid>
              <a:tr h="370840">
                <a:tc>
                  <a:txBody>
                    <a:bodyPr/>
                    <a:lstStyle/>
                    <a:p>
                      <a:r>
                        <a:rPr lang="en-US" sz="1100" b="0"/>
                        <a:t>Models</a:t>
                      </a:r>
                      <a:endParaRPr lang="en-US" sz="1100" b="0">
                        <a:latin typeface="Barlow" panose="020B0604020202020204" charset="0"/>
                      </a:endParaRPr>
                    </a:p>
                  </a:txBody>
                  <a:tcPr/>
                </a:tc>
                <a:tc>
                  <a:txBody>
                    <a:bodyPr/>
                    <a:lstStyle/>
                    <a:p>
                      <a:r>
                        <a:rPr lang="en-US" sz="1100" b="0"/>
                        <a:t>Modality</a:t>
                      </a:r>
                      <a:endParaRPr lang="en-US" sz="1100" b="0">
                        <a:latin typeface="Barlow" panose="020B0604020202020204" charset="0"/>
                      </a:endParaRPr>
                    </a:p>
                  </a:txBody>
                  <a:tcPr/>
                </a:tc>
                <a:tc>
                  <a:txBody>
                    <a:bodyPr/>
                    <a:lstStyle/>
                    <a:p>
                      <a:r>
                        <a:rPr lang="en-US" sz="1100" b="0"/>
                        <a:t>Anger</a:t>
                      </a:r>
                      <a:endParaRPr lang="en-US" sz="1100" b="0">
                        <a:latin typeface="Barlow" panose="020B0604020202020204" charset="0"/>
                      </a:endParaRPr>
                    </a:p>
                  </a:txBody>
                  <a:tcPr/>
                </a:tc>
                <a:tc>
                  <a:txBody>
                    <a:bodyPr/>
                    <a:lstStyle/>
                    <a:p>
                      <a:r>
                        <a:rPr lang="en-US" sz="1100" b="0"/>
                        <a:t>Joy</a:t>
                      </a:r>
                      <a:endParaRPr lang="en-US" sz="1100" b="0">
                        <a:latin typeface="Barlow" panose="020B0604020202020204" charset="0"/>
                      </a:endParaRPr>
                    </a:p>
                  </a:txBody>
                  <a:tcPr/>
                </a:tc>
                <a:tc>
                  <a:txBody>
                    <a:bodyPr/>
                    <a:lstStyle/>
                    <a:p>
                      <a:r>
                        <a:rPr lang="en-US" sz="1100" b="0"/>
                        <a:t>Surprise</a:t>
                      </a:r>
                      <a:endParaRPr lang="en-US" sz="1100" b="0">
                        <a:latin typeface="Barlow" panose="020B0604020202020204" charset="0"/>
                      </a:endParaRPr>
                    </a:p>
                  </a:txBody>
                  <a:tcPr/>
                </a:tc>
                <a:tc>
                  <a:txBody>
                    <a:bodyPr/>
                    <a:lstStyle/>
                    <a:p>
                      <a:r>
                        <a:rPr lang="en-US" sz="1100" b="0"/>
                        <a:t>Sadness</a:t>
                      </a:r>
                      <a:endParaRPr lang="en-US" sz="1100" b="0">
                        <a:latin typeface="Barlow" panose="020B0604020202020204" charset="0"/>
                      </a:endParaRPr>
                    </a:p>
                  </a:txBody>
                  <a:tcPr/>
                </a:tc>
                <a:tc>
                  <a:txBody>
                    <a:bodyPr/>
                    <a:lstStyle/>
                    <a:p>
                      <a:r>
                        <a:rPr lang="en-US" sz="1100" b="0"/>
                        <a:t>Neutral</a:t>
                      </a:r>
                      <a:endParaRPr lang="en-US" sz="1100" b="0">
                        <a:latin typeface="Barlow" panose="020B0604020202020204" charset="0"/>
                      </a:endParaRPr>
                    </a:p>
                  </a:txBody>
                  <a:tcPr/>
                </a:tc>
                <a:tc>
                  <a:txBody>
                    <a:bodyPr/>
                    <a:lstStyle/>
                    <a:p>
                      <a:r>
                        <a:rPr lang="en-US" sz="1100" b="0"/>
                        <a:t>Weighted</a:t>
                      </a:r>
                    </a:p>
                    <a:p>
                      <a:r>
                        <a:rPr lang="en-US" sz="1100" b="0"/>
                        <a:t> F1</a:t>
                      </a:r>
                      <a:endParaRPr lang="en-US" sz="1100" b="0">
                        <a:latin typeface="Barlow" panose="020B0604020202020204" charset="0"/>
                      </a:endParaRPr>
                    </a:p>
                  </a:txBody>
                  <a:tcPr/>
                </a:tc>
                <a:extLst>
                  <a:ext uri="{0D108BD9-81ED-4DB2-BD59-A6C34878D82A}">
                    <a16:rowId xmlns:a16="http://schemas.microsoft.com/office/drawing/2014/main" val="522783253"/>
                  </a:ext>
                </a:extLst>
              </a:tr>
              <a:tr h="370840">
                <a:tc>
                  <a:txBody>
                    <a:bodyPr/>
                    <a:lstStyle/>
                    <a:p>
                      <a:r>
                        <a:rPr lang="en-US" sz="1100" b="0"/>
                        <a:t>MLP + Early Fusion</a:t>
                      </a:r>
                      <a:endParaRPr lang="en-US" sz="1100" b="0">
                        <a:latin typeface="Barlow" panose="020B0604020202020204" charset="0"/>
                      </a:endParaRPr>
                    </a:p>
                  </a:txBody>
                  <a:tcPr/>
                </a:tc>
                <a:tc>
                  <a:txBody>
                    <a:bodyPr/>
                    <a:lstStyle/>
                    <a:p>
                      <a:r>
                        <a:rPr lang="en-US" sz="1100" b="0"/>
                        <a:t>Acoustic +</a:t>
                      </a:r>
                    </a:p>
                    <a:p>
                      <a:r>
                        <a:rPr lang="en-US" sz="1100" b="0"/>
                        <a:t>Lexical</a:t>
                      </a:r>
                      <a:endParaRPr lang="en-US" sz="1100" b="0">
                        <a:latin typeface="Barlow" panose="020B0604020202020204" charset="0"/>
                      </a:endParaRPr>
                    </a:p>
                  </a:txBody>
                  <a:tcPr/>
                </a:tc>
                <a:tc>
                  <a:txBody>
                    <a:bodyPr/>
                    <a:lstStyle/>
                    <a:p>
                      <a:r>
                        <a:rPr lang="en-US" sz="1100" b="0"/>
                        <a:t>0.50</a:t>
                      </a:r>
                      <a:endParaRPr lang="en-US" sz="1100" b="0">
                        <a:latin typeface="Barlow" panose="020B0604020202020204" charset="0"/>
                      </a:endParaRPr>
                    </a:p>
                  </a:txBody>
                  <a:tcPr/>
                </a:tc>
                <a:tc>
                  <a:txBody>
                    <a:bodyPr/>
                    <a:lstStyle/>
                    <a:p>
                      <a:r>
                        <a:rPr lang="en-US" sz="1100" b="0"/>
                        <a:t>0.37 </a:t>
                      </a:r>
                      <a:endParaRPr lang="en-US" sz="1100" b="0">
                        <a:latin typeface="Barlow" panose="020B0604020202020204" charset="0"/>
                      </a:endParaRPr>
                    </a:p>
                  </a:txBody>
                  <a:tcPr/>
                </a:tc>
                <a:tc>
                  <a:txBody>
                    <a:bodyPr/>
                    <a:lstStyle/>
                    <a:p>
                      <a:r>
                        <a:rPr lang="en-US" sz="1100" b="0"/>
                        <a:t>0.29</a:t>
                      </a:r>
                      <a:endParaRPr lang="en-US" sz="1100" b="0">
                        <a:latin typeface="Barlow" panose="020B0604020202020204" charset="0"/>
                      </a:endParaRPr>
                    </a:p>
                  </a:txBody>
                  <a:tcPr/>
                </a:tc>
                <a:tc>
                  <a:txBody>
                    <a:bodyPr/>
                    <a:lstStyle/>
                    <a:p>
                      <a:r>
                        <a:rPr lang="en-US" sz="1100" b="0"/>
                        <a:t>0.47</a:t>
                      </a:r>
                      <a:endParaRPr lang="en-US" sz="1100" b="0">
                        <a:latin typeface="Barlow" panose="020B0604020202020204" charset="0"/>
                      </a:endParaRPr>
                    </a:p>
                  </a:txBody>
                  <a:tcPr/>
                </a:tc>
                <a:tc>
                  <a:txBody>
                    <a:bodyPr/>
                    <a:lstStyle/>
                    <a:p>
                      <a:r>
                        <a:rPr lang="en-US" sz="1100" b="0"/>
                        <a:t>0.49 </a:t>
                      </a:r>
                      <a:endParaRPr lang="en-US" sz="1100" b="0">
                        <a:latin typeface="Barlow" panose="020B0604020202020204" charset="0"/>
                      </a:endParaRPr>
                    </a:p>
                  </a:txBody>
                  <a:tcPr/>
                </a:tc>
                <a:tc>
                  <a:txBody>
                    <a:bodyPr/>
                    <a:lstStyle/>
                    <a:p>
                      <a:r>
                        <a:rPr lang="en-US" sz="1100" b="0"/>
                        <a:t>0.46</a:t>
                      </a:r>
                      <a:endParaRPr lang="en-US" sz="1100" b="0">
                        <a:latin typeface="Barlow" panose="020B0604020202020204" charset="0"/>
                      </a:endParaRPr>
                    </a:p>
                  </a:txBody>
                  <a:tcPr/>
                </a:tc>
                <a:extLst>
                  <a:ext uri="{0D108BD9-81ED-4DB2-BD59-A6C34878D82A}">
                    <a16:rowId xmlns:a16="http://schemas.microsoft.com/office/drawing/2014/main" val="2584972986"/>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MLP + Late Fusion</a:t>
                      </a:r>
                      <a:endParaRPr lang="en-US" sz="1100" b="0">
                        <a:latin typeface="Barlow" panose="020B0604020202020204" charset="0"/>
                      </a:endParaRPr>
                    </a:p>
                  </a:txBody>
                  <a:tcPr/>
                </a:tc>
                <a:tc>
                  <a:txBody>
                    <a:bodyPr/>
                    <a:lstStyle/>
                    <a:p>
                      <a:r>
                        <a:rPr lang="en-US" sz="1100" b="0"/>
                        <a:t>Acoustic +</a:t>
                      </a:r>
                    </a:p>
                    <a:p>
                      <a:r>
                        <a:rPr lang="en-US" sz="1100" b="0"/>
                        <a:t>Lexical</a:t>
                      </a:r>
                      <a:endParaRPr lang="en-US" sz="1100" b="0">
                        <a:latin typeface="Barlow" panose="020B0604020202020204" charset="0"/>
                      </a:endParaRPr>
                    </a:p>
                  </a:txBody>
                  <a:tcPr/>
                </a:tc>
                <a:tc>
                  <a:txBody>
                    <a:bodyPr/>
                    <a:lstStyle/>
                    <a:p>
                      <a:r>
                        <a:rPr lang="en-US" sz="1100" b="1">
                          <a:solidFill>
                            <a:srgbClr val="D20000"/>
                          </a:solidFill>
                        </a:rPr>
                        <a:t>0.51</a:t>
                      </a:r>
                      <a:endParaRPr lang="en-US" sz="1100" b="1">
                        <a:solidFill>
                          <a:srgbClr val="D20000"/>
                        </a:solidFill>
                        <a:latin typeface="Barlow"/>
                      </a:endParaRPr>
                    </a:p>
                  </a:txBody>
                  <a:tcPr/>
                </a:tc>
                <a:tc>
                  <a:txBody>
                    <a:bodyPr/>
                    <a:lstStyle/>
                    <a:p>
                      <a:r>
                        <a:rPr lang="en-US" sz="1100" b="0"/>
                        <a:t>0.52</a:t>
                      </a:r>
                      <a:endParaRPr lang="en-US" sz="1100" b="0">
                        <a:latin typeface="Barlow"/>
                      </a:endParaRPr>
                    </a:p>
                  </a:txBody>
                  <a:tcPr/>
                </a:tc>
                <a:tc>
                  <a:txBody>
                    <a:bodyPr/>
                    <a:lstStyle/>
                    <a:p>
                      <a:r>
                        <a:rPr lang="en-US" sz="1100" b="0"/>
                        <a:t>0.38</a:t>
                      </a:r>
                      <a:endParaRPr lang="en-US" sz="1100" b="0">
                        <a:latin typeface="Barlow"/>
                      </a:endParaRPr>
                    </a:p>
                  </a:txBody>
                  <a:tcPr/>
                </a:tc>
                <a:tc>
                  <a:txBody>
                    <a:bodyPr/>
                    <a:lstStyle/>
                    <a:p>
                      <a:r>
                        <a:rPr lang="en-US" sz="1100" b="1">
                          <a:solidFill>
                            <a:srgbClr val="D20000"/>
                          </a:solidFill>
                        </a:rPr>
                        <a:t>0.61</a:t>
                      </a:r>
                      <a:endParaRPr lang="en-US" sz="1100" b="1">
                        <a:solidFill>
                          <a:srgbClr val="D20000"/>
                        </a:solidFill>
                        <a:latin typeface="Barlow"/>
                      </a:endParaRPr>
                    </a:p>
                  </a:txBody>
                  <a:tcPr/>
                </a:tc>
                <a:tc>
                  <a:txBody>
                    <a:bodyPr/>
                    <a:lstStyle/>
                    <a:p>
                      <a:r>
                        <a:rPr lang="en-US" sz="1100" b="0"/>
                        <a:t>0.59</a:t>
                      </a:r>
                      <a:endParaRPr lang="en-US" sz="1100" b="0">
                        <a:latin typeface="Barlow"/>
                      </a:endParaRPr>
                    </a:p>
                  </a:txBody>
                  <a:tcPr/>
                </a:tc>
                <a:tc>
                  <a:txBody>
                    <a:bodyPr/>
                    <a:lstStyle/>
                    <a:p>
                      <a:r>
                        <a:rPr lang="en-US" sz="1100" b="0"/>
                        <a:t>0.52</a:t>
                      </a:r>
                      <a:endParaRPr lang="en-US" sz="1100" b="0">
                        <a:latin typeface="Barlow"/>
                      </a:endParaRPr>
                    </a:p>
                  </a:txBody>
                  <a:tcPr/>
                </a:tc>
                <a:extLst>
                  <a:ext uri="{0D108BD9-81ED-4DB2-BD59-A6C34878D82A}">
                    <a16:rowId xmlns:a16="http://schemas.microsoft.com/office/drawing/2014/main" val="1274878074"/>
                  </a:ext>
                </a:extLst>
              </a:tr>
              <a:tr h="431320">
                <a:tc>
                  <a:txBody>
                    <a:bodyPr/>
                    <a:lstStyle/>
                    <a:p>
                      <a:r>
                        <a:rPr lang="en-US" sz="1100" b="0"/>
                        <a:t>Dialogue RNN  [1]</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Acoustic +</a:t>
                      </a:r>
                    </a:p>
                    <a:p>
                      <a:r>
                        <a:rPr lang="en-US" sz="1100" b="0"/>
                        <a:t>Lexical</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0.48</a:t>
                      </a:r>
                      <a:endParaRPr lang="en-US" sz="1100" b="0">
                        <a:latin typeface="Barlow"/>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0.53</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0.48</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0.20</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0.77</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0.61</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450375"/>
                  </a:ext>
                </a:extLst>
              </a:tr>
              <a:tr h="370840">
                <a:tc>
                  <a:txBody>
                    <a:bodyPr/>
                    <a:lstStyle/>
                    <a:p>
                      <a:r>
                        <a:rPr lang="en-US" sz="1100" b="0"/>
                        <a:t>MLP + Early Fusion</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t>Visual   +</a:t>
                      </a:r>
                    </a:p>
                    <a:p>
                      <a:r>
                        <a:rPr lang="en-US" sz="1100" b="0"/>
                        <a:t>Lexical</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0.32</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0.44</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0.19</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t>0.32</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0.27</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0.31</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477084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MLP + Late Fusion</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Visual   +</a:t>
                      </a:r>
                    </a:p>
                    <a:p>
                      <a:r>
                        <a:rPr lang="en-US" sz="1100" b="0"/>
                        <a:t>Lexical</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0.22</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0.10</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0.18</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0.41</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0.14</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t>0.20</a:t>
                      </a:r>
                      <a:endParaRPr lang="en-US" sz="1100" b="0">
                        <a:latin typeface="Barlow" panose="020B060402020202020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876544"/>
                  </a:ext>
                </a:extLst>
              </a:tr>
              <a:tr h="370840">
                <a:tc>
                  <a:txBody>
                    <a:bodyPr/>
                    <a:lstStyle/>
                    <a:p>
                      <a:r>
                        <a:rPr lang="en-US" sz="1100" b="0"/>
                        <a:t>MLP + Early Fusion</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t>Visual  +</a:t>
                      </a:r>
                    </a:p>
                    <a:p>
                      <a:r>
                        <a:rPr lang="en-US" sz="1100" b="0"/>
                        <a:t>Acoustic</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t>0.31</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0.46</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0.19</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0.34</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t>0.23</a:t>
                      </a:r>
                      <a:endParaRPr lang="en-US" sz="1100" b="0">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0.31</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979354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MLP + Late Fusion</a:t>
                      </a:r>
                    </a:p>
                  </a:txBody>
                  <a:tcPr/>
                </a:tc>
                <a:tc>
                  <a:txBody>
                    <a:bodyPr/>
                    <a:lstStyle/>
                    <a:p>
                      <a:r>
                        <a:rPr lang="en-US" sz="1100" b="0"/>
                        <a:t>Visual +</a:t>
                      </a:r>
                    </a:p>
                    <a:p>
                      <a:r>
                        <a:rPr lang="en-US" sz="1100" b="0"/>
                        <a:t>Acoustic</a:t>
                      </a:r>
                      <a:endParaRPr lang="en-US" sz="1100" b="0">
                        <a:latin typeface="Barlow" panose="020B0604020202020204" charset="0"/>
                      </a:endParaRPr>
                    </a:p>
                  </a:txBody>
                  <a:tcPr/>
                </a:tc>
                <a:tc>
                  <a:txBody>
                    <a:bodyPr/>
                    <a:lstStyle/>
                    <a:p>
                      <a:r>
                        <a:rPr lang="en-US" sz="1100" b="1">
                          <a:solidFill>
                            <a:srgbClr val="D20000"/>
                          </a:solidFill>
                        </a:rPr>
                        <a:t>0.35</a:t>
                      </a:r>
                      <a:endParaRPr lang="en-US" sz="1100" b="1">
                        <a:solidFill>
                          <a:srgbClr val="D20000"/>
                        </a:solidFill>
                        <a:latin typeface="Barlow" panose="020B0604020202020204" charset="0"/>
                      </a:endParaRPr>
                    </a:p>
                  </a:txBody>
                  <a:tcPr/>
                </a:tc>
                <a:tc>
                  <a:txBody>
                    <a:bodyPr/>
                    <a:lstStyle/>
                    <a:p>
                      <a:r>
                        <a:rPr lang="en-US" sz="1100" b="0"/>
                        <a:t>0.19</a:t>
                      </a:r>
                      <a:endParaRPr lang="en-US" sz="1100" b="0">
                        <a:latin typeface="Barlow" panose="020B0604020202020204" charset="0"/>
                      </a:endParaRPr>
                    </a:p>
                  </a:txBody>
                  <a:tcPr/>
                </a:tc>
                <a:tc>
                  <a:txBody>
                    <a:bodyPr/>
                    <a:lstStyle/>
                    <a:p>
                      <a:r>
                        <a:rPr lang="en-US" sz="1100" b="0"/>
                        <a:t>0.15</a:t>
                      </a:r>
                      <a:endParaRPr lang="en-US" sz="1100" b="0">
                        <a:latin typeface="Barlow" panose="020B0604020202020204" charset="0"/>
                      </a:endParaRPr>
                    </a:p>
                  </a:txBody>
                  <a:tcPr/>
                </a:tc>
                <a:tc>
                  <a:txBody>
                    <a:bodyPr/>
                    <a:lstStyle/>
                    <a:p>
                      <a:r>
                        <a:rPr lang="en-US" sz="1100" b="0"/>
                        <a:t>0.17</a:t>
                      </a:r>
                      <a:endParaRPr lang="en-US" sz="1100" b="0">
                        <a:latin typeface="Barlow" panose="020B0604020202020204" charset="0"/>
                      </a:endParaRPr>
                    </a:p>
                  </a:txBody>
                  <a:tcPr/>
                </a:tc>
                <a:tc>
                  <a:txBody>
                    <a:bodyPr/>
                    <a:lstStyle/>
                    <a:p>
                      <a:r>
                        <a:rPr lang="en-US" sz="1100" b="1">
                          <a:solidFill>
                            <a:srgbClr val="D20000"/>
                          </a:solidFill>
                        </a:rPr>
                        <a:t>0.25</a:t>
                      </a:r>
                      <a:endParaRPr lang="en-US" sz="1100" b="1">
                        <a:solidFill>
                          <a:srgbClr val="D20000"/>
                        </a:solidFill>
                        <a:latin typeface="Barlow" panose="020B0604020202020204" charset="0"/>
                      </a:endParaRPr>
                    </a:p>
                  </a:txBody>
                  <a:tcPr/>
                </a:tc>
                <a:tc>
                  <a:txBody>
                    <a:bodyPr/>
                    <a:lstStyle/>
                    <a:p>
                      <a:r>
                        <a:rPr lang="en-US" sz="1100" b="0"/>
                        <a:t>0.23</a:t>
                      </a:r>
                      <a:endParaRPr lang="en-US" sz="1100" b="0">
                        <a:latin typeface="Barlow" panose="020B0604020202020204" charset="0"/>
                      </a:endParaRPr>
                    </a:p>
                  </a:txBody>
                  <a:tcPr/>
                </a:tc>
                <a:extLst>
                  <a:ext uri="{0D108BD9-81ED-4DB2-BD59-A6C34878D82A}">
                    <a16:rowId xmlns:a16="http://schemas.microsoft.com/office/drawing/2014/main" val="227551005"/>
                  </a:ext>
                </a:extLst>
              </a:tr>
            </a:tbl>
          </a:graphicData>
        </a:graphic>
      </p:graphicFrame>
      <p:sp>
        <p:nvSpPr>
          <p:cNvPr id="16" name="TextBox 15">
            <a:extLst>
              <a:ext uri="{FF2B5EF4-FFF2-40B4-BE49-F238E27FC236}">
                <a16:creationId xmlns:a16="http://schemas.microsoft.com/office/drawing/2014/main" id="{AD8DF0D8-FD94-48D6-A5F7-5D831646FB26}"/>
              </a:ext>
            </a:extLst>
          </p:cNvPr>
          <p:cNvSpPr txBox="1"/>
          <p:nvPr/>
        </p:nvSpPr>
        <p:spPr>
          <a:xfrm>
            <a:off x="3108960" y="4804934"/>
            <a:ext cx="4587239" cy="276999"/>
          </a:xfrm>
          <a:prstGeom prst="rect">
            <a:avLst/>
          </a:prstGeom>
          <a:noFill/>
        </p:spPr>
        <p:txBody>
          <a:bodyPr wrap="square" rtlCol="0">
            <a:spAutoFit/>
          </a:bodyPr>
          <a:lstStyle/>
          <a:p>
            <a:r>
              <a:rPr lang="en-US" sz="1200">
                <a:solidFill>
                  <a:srgbClr val="434343"/>
                </a:solidFill>
                <a:latin typeface="Barlow"/>
                <a:sym typeface="Barlow"/>
              </a:rPr>
              <a:t>Table 2: Bi-Modal test-set class wise  &amp; weighted F1-score results</a:t>
            </a:r>
            <a:endParaRPr lang="en-US" sz="1050"/>
          </a:p>
        </p:txBody>
      </p:sp>
    </p:spTree>
    <p:extLst>
      <p:ext uri="{BB962C8B-B14F-4D97-AF65-F5344CB8AC3E}">
        <p14:creationId xmlns:p14="http://schemas.microsoft.com/office/powerpoint/2010/main" val="53264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15</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TextBox 13">
            <a:extLst>
              <a:ext uri="{FF2B5EF4-FFF2-40B4-BE49-F238E27FC236}">
                <a16:creationId xmlns:a16="http://schemas.microsoft.com/office/drawing/2014/main" id="{03D0DEF6-EDFD-4E17-A363-4ADCD3AC629E}"/>
              </a:ext>
            </a:extLst>
          </p:cNvPr>
          <p:cNvSpPr txBox="1"/>
          <p:nvPr/>
        </p:nvSpPr>
        <p:spPr>
          <a:xfrm>
            <a:off x="3002756" y="3694157"/>
            <a:ext cx="4663439" cy="276999"/>
          </a:xfrm>
          <a:prstGeom prst="rect">
            <a:avLst/>
          </a:prstGeom>
          <a:noFill/>
        </p:spPr>
        <p:txBody>
          <a:bodyPr wrap="square" rtlCol="0">
            <a:spAutoFit/>
          </a:bodyPr>
          <a:lstStyle/>
          <a:p>
            <a:r>
              <a:rPr lang="en-US" sz="1200">
                <a:solidFill>
                  <a:srgbClr val="434343"/>
                </a:solidFill>
                <a:latin typeface="Barlow"/>
                <a:sym typeface="Barlow"/>
              </a:rPr>
              <a:t>Table 3: Multi-Modal test-set class wise  &amp; weighted F1-score results</a:t>
            </a:r>
            <a:endParaRPr lang="en-US" sz="1050"/>
          </a:p>
        </p:txBody>
      </p:sp>
      <p:graphicFrame>
        <p:nvGraphicFramePr>
          <p:cNvPr id="16" name="Table 2">
            <a:extLst>
              <a:ext uri="{FF2B5EF4-FFF2-40B4-BE49-F238E27FC236}">
                <a16:creationId xmlns:a16="http://schemas.microsoft.com/office/drawing/2014/main" id="{FA695DE6-CC11-497F-9829-FC35A82A877E}"/>
              </a:ext>
            </a:extLst>
          </p:cNvPr>
          <p:cNvGraphicFramePr>
            <a:graphicFrameLocks noGrp="1"/>
          </p:cNvGraphicFramePr>
          <p:nvPr>
            <p:extLst>
              <p:ext uri="{D42A27DB-BD31-4B8C-83A1-F6EECF244321}">
                <p14:modId xmlns:p14="http://schemas.microsoft.com/office/powerpoint/2010/main" val="261521798"/>
              </p:ext>
            </p:extLst>
          </p:nvPr>
        </p:nvGraphicFramePr>
        <p:xfrm>
          <a:off x="1537545" y="1570316"/>
          <a:ext cx="7093848" cy="1951553"/>
        </p:xfrm>
        <a:graphic>
          <a:graphicData uri="http://schemas.openxmlformats.org/drawingml/2006/table">
            <a:tbl>
              <a:tblPr firstRow="1" bandRow="1">
                <a:tableStyleId>{073A0DAA-6AF3-43AB-8588-CEC1D06C72B9}</a:tableStyleId>
              </a:tblPr>
              <a:tblGrid>
                <a:gridCol w="1737360">
                  <a:extLst>
                    <a:ext uri="{9D8B030D-6E8A-4147-A177-3AD203B41FA5}">
                      <a16:colId xmlns:a16="http://schemas.microsoft.com/office/drawing/2014/main" val="506198510"/>
                    </a:ext>
                  </a:extLst>
                </a:gridCol>
                <a:gridCol w="675589">
                  <a:extLst>
                    <a:ext uri="{9D8B030D-6E8A-4147-A177-3AD203B41FA5}">
                      <a16:colId xmlns:a16="http://schemas.microsoft.com/office/drawing/2014/main" val="821294770"/>
                    </a:ext>
                  </a:extLst>
                </a:gridCol>
                <a:gridCol w="571500">
                  <a:extLst>
                    <a:ext uri="{9D8B030D-6E8A-4147-A177-3AD203B41FA5}">
                      <a16:colId xmlns:a16="http://schemas.microsoft.com/office/drawing/2014/main" val="1196709493"/>
                    </a:ext>
                  </a:extLst>
                </a:gridCol>
                <a:gridCol w="920094">
                  <a:extLst>
                    <a:ext uri="{9D8B030D-6E8A-4147-A177-3AD203B41FA5}">
                      <a16:colId xmlns:a16="http://schemas.microsoft.com/office/drawing/2014/main" val="1664813294"/>
                    </a:ext>
                  </a:extLst>
                </a:gridCol>
                <a:gridCol w="999020">
                  <a:extLst>
                    <a:ext uri="{9D8B030D-6E8A-4147-A177-3AD203B41FA5}">
                      <a16:colId xmlns:a16="http://schemas.microsoft.com/office/drawing/2014/main" val="3571619042"/>
                    </a:ext>
                  </a:extLst>
                </a:gridCol>
                <a:gridCol w="999020">
                  <a:extLst>
                    <a:ext uri="{9D8B030D-6E8A-4147-A177-3AD203B41FA5}">
                      <a16:colId xmlns:a16="http://schemas.microsoft.com/office/drawing/2014/main" val="2656283946"/>
                    </a:ext>
                  </a:extLst>
                </a:gridCol>
                <a:gridCol w="1191265">
                  <a:extLst>
                    <a:ext uri="{9D8B030D-6E8A-4147-A177-3AD203B41FA5}">
                      <a16:colId xmlns:a16="http://schemas.microsoft.com/office/drawing/2014/main" val="3664813753"/>
                    </a:ext>
                  </a:extLst>
                </a:gridCol>
              </a:tblGrid>
              <a:tr h="332652">
                <a:tc>
                  <a:txBody>
                    <a:bodyPr/>
                    <a:lstStyle/>
                    <a:p>
                      <a:r>
                        <a:rPr lang="en-US" sz="1200" b="0"/>
                        <a:t>Models</a:t>
                      </a:r>
                      <a:endParaRPr lang="en-US" sz="1200" b="0">
                        <a:latin typeface="Barlow" panose="020B0604020202020204" charset="0"/>
                      </a:endParaRPr>
                    </a:p>
                  </a:txBody>
                  <a:tcPr/>
                </a:tc>
                <a:tc>
                  <a:txBody>
                    <a:bodyPr/>
                    <a:lstStyle/>
                    <a:p>
                      <a:r>
                        <a:rPr lang="en-US" sz="1200" b="0"/>
                        <a:t>Anger</a:t>
                      </a:r>
                      <a:endParaRPr lang="en-US" sz="1200" b="0">
                        <a:latin typeface="Barlow" panose="020B0604020202020204" charset="0"/>
                      </a:endParaRPr>
                    </a:p>
                  </a:txBody>
                  <a:tcPr/>
                </a:tc>
                <a:tc>
                  <a:txBody>
                    <a:bodyPr/>
                    <a:lstStyle/>
                    <a:p>
                      <a:r>
                        <a:rPr lang="en-US" sz="1200" b="0"/>
                        <a:t>Joy</a:t>
                      </a:r>
                      <a:endParaRPr lang="en-US" sz="1200" b="0">
                        <a:latin typeface="Barlow" panose="020B0604020202020204" charset="0"/>
                      </a:endParaRPr>
                    </a:p>
                  </a:txBody>
                  <a:tcPr/>
                </a:tc>
                <a:tc>
                  <a:txBody>
                    <a:bodyPr/>
                    <a:lstStyle/>
                    <a:p>
                      <a:r>
                        <a:rPr lang="en-US" sz="1200" b="0"/>
                        <a:t>Surprise</a:t>
                      </a:r>
                      <a:endParaRPr lang="en-US" sz="1200" b="0">
                        <a:latin typeface="Barlow" panose="020B0604020202020204" charset="0"/>
                      </a:endParaRPr>
                    </a:p>
                  </a:txBody>
                  <a:tcPr/>
                </a:tc>
                <a:tc>
                  <a:txBody>
                    <a:bodyPr/>
                    <a:lstStyle/>
                    <a:p>
                      <a:r>
                        <a:rPr lang="en-US" sz="1200" b="0"/>
                        <a:t>Sadness</a:t>
                      </a:r>
                      <a:endParaRPr lang="en-US" sz="1200" b="0">
                        <a:latin typeface="Barlow" panose="020B0604020202020204" charset="0"/>
                      </a:endParaRPr>
                    </a:p>
                  </a:txBody>
                  <a:tcPr/>
                </a:tc>
                <a:tc>
                  <a:txBody>
                    <a:bodyPr/>
                    <a:lstStyle/>
                    <a:p>
                      <a:r>
                        <a:rPr lang="en-US" sz="1200" b="0"/>
                        <a:t>Neutral</a:t>
                      </a:r>
                      <a:endParaRPr lang="en-US" sz="1200" b="0">
                        <a:latin typeface="Barlow" panose="020B0604020202020204" charset="0"/>
                      </a:endParaRPr>
                    </a:p>
                  </a:txBody>
                  <a:tcPr/>
                </a:tc>
                <a:tc>
                  <a:txBody>
                    <a:bodyPr/>
                    <a:lstStyle/>
                    <a:p>
                      <a:r>
                        <a:rPr lang="en-US" sz="1200" b="0"/>
                        <a:t>Weighted F1</a:t>
                      </a:r>
                      <a:endParaRPr lang="en-US" sz="1200" b="0">
                        <a:latin typeface="Barlow" panose="020B0604020202020204" charset="0"/>
                      </a:endParaRPr>
                    </a:p>
                  </a:txBody>
                  <a:tcPr/>
                </a:tc>
                <a:extLst>
                  <a:ext uri="{0D108BD9-81ED-4DB2-BD59-A6C34878D82A}">
                    <a16:rowId xmlns:a16="http://schemas.microsoft.com/office/drawing/2014/main" val="522783253"/>
                  </a:ext>
                </a:extLst>
              </a:tr>
              <a:tr h="269817">
                <a:tc>
                  <a:txBody>
                    <a:bodyPr/>
                    <a:lstStyle/>
                    <a:p>
                      <a:pPr lvl="0">
                        <a:buNone/>
                      </a:pPr>
                      <a:r>
                        <a:rPr lang="en-US" sz="1100" b="0"/>
                        <a:t>MLP + Early Fusion</a:t>
                      </a:r>
                      <a:endParaRPr lang="en-US" sz="1100" b="0">
                        <a:latin typeface="Barlow"/>
                      </a:endParaRPr>
                    </a:p>
                  </a:txBody>
                  <a:tcPr/>
                </a:tc>
                <a:tc>
                  <a:txBody>
                    <a:bodyPr/>
                    <a:lstStyle/>
                    <a:p>
                      <a:pPr lvl="0">
                        <a:buNone/>
                      </a:pPr>
                      <a:r>
                        <a:rPr lang="en-US" sz="1100" b="0"/>
                        <a:t>0.51</a:t>
                      </a:r>
                      <a:endParaRPr lang="en-US" sz="1100" b="0">
                        <a:latin typeface="Barlow"/>
                      </a:endParaRPr>
                    </a:p>
                  </a:txBody>
                  <a:tcPr/>
                </a:tc>
                <a:tc>
                  <a:txBody>
                    <a:bodyPr/>
                    <a:lstStyle/>
                    <a:p>
                      <a:pPr lvl="0">
                        <a:buNone/>
                      </a:pPr>
                      <a:r>
                        <a:rPr lang="en-US" sz="1100" b="0"/>
                        <a:t>0.51 </a:t>
                      </a:r>
                      <a:endParaRPr lang="en-US" sz="1100" b="0">
                        <a:latin typeface="Barlow"/>
                      </a:endParaRPr>
                    </a:p>
                  </a:txBody>
                  <a:tcPr/>
                </a:tc>
                <a:tc>
                  <a:txBody>
                    <a:bodyPr/>
                    <a:lstStyle/>
                    <a:p>
                      <a:pPr lvl="0">
                        <a:buNone/>
                      </a:pPr>
                      <a:r>
                        <a:rPr lang="en-US" sz="1100" b="0"/>
                        <a:t>0.37</a:t>
                      </a:r>
                      <a:endParaRPr lang="en-US" sz="1100" b="0">
                        <a:latin typeface="Barlow"/>
                      </a:endParaRPr>
                    </a:p>
                  </a:txBody>
                  <a:tcPr/>
                </a:tc>
                <a:tc>
                  <a:txBody>
                    <a:bodyPr/>
                    <a:lstStyle/>
                    <a:p>
                      <a:pPr lvl="0">
                        <a:buNone/>
                      </a:pPr>
                      <a:r>
                        <a:rPr lang="en-US" sz="1100" b="0"/>
                        <a:t>0.48</a:t>
                      </a:r>
                      <a:endParaRPr lang="en-US" sz="1100" b="0">
                        <a:latin typeface="Barlow"/>
                      </a:endParaRPr>
                    </a:p>
                  </a:txBody>
                  <a:tcPr/>
                </a:tc>
                <a:tc>
                  <a:txBody>
                    <a:bodyPr/>
                    <a:lstStyle/>
                    <a:p>
                      <a:pPr lvl="0">
                        <a:buNone/>
                      </a:pPr>
                      <a:r>
                        <a:rPr lang="en-US" sz="1100" b="0"/>
                        <a:t>0.52</a:t>
                      </a:r>
                      <a:endParaRPr lang="en-US" sz="1100" b="0">
                        <a:latin typeface="Barlow"/>
                      </a:endParaRPr>
                    </a:p>
                  </a:txBody>
                  <a:tcPr/>
                </a:tc>
                <a:tc>
                  <a:txBody>
                    <a:bodyPr/>
                    <a:lstStyle/>
                    <a:p>
                      <a:pPr lvl="0">
                        <a:buNone/>
                      </a:pPr>
                      <a:r>
                        <a:rPr lang="en-US" sz="1100" b="0"/>
                        <a:t>0.49</a:t>
                      </a:r>
                      <a:endParaRPr lang="en-US" sz="1100" b="0">
                        <a:latin typeface="Barlow"/>
                      </a:endParaRPr>
                    </a:p>
                  </a:txBody>
                  <a:tcPr/>
                </a:tc>
                <a:extLst>
                  <a:ext uri="{0D108BD9-81ED-4DB2-BD59-A6C34878D82A}">
                    <a16:rowId xmlns:a16="http://schemas.microsoft.com/office/drawing/2014/main" val="2584972986"/>
                  </a:ext>
                </a:extLst>
              </a:tr>
              <a:tr h="269817">
                <a:tc>
                  <a:txBody>
                    <a:bodyPr/>
                    <a:lstStyle/>
                    <a:p>
                      <a:pPr lvl="0">
                        <a:buNone/>
                      </a:pPr>
                      <a:r>
                        <a:rPr lang="en-US" sz="1100" b="0"/>
                        <a:t>MLP + Late Fusion</a:t>
                      </a:r>
                      <a:endParaRPr lang="en-US" sz="1100" b="0">
                        <a:latin typeface="Barlow"/>
                      </a:endParaRPr>
                    </a:p>
                  </a:txBody>
                  <a:tcPr/>
                </a:tc>
                <a:tc>
                  <a:txBody>
                    <a:bodyPr/>
                    <a:lstStyle/>
                    <a:p>
                      <a:pPr lvl="0">
                        <a:buNone/>
                      </a:pPr>
                      <a:r>
                        <a:rPr lang="en-US" sz="1100" b="0"/>
                        <a:t>0.51</a:t>
                      </a:r>
                      <a:endParaRPr lang="en-US" sz="1100" b="0">
                        <a:latin typeface="Barlow"/>
                      </a:endParaRPr>
                    </a:p>
                  </a:txBody>
                  <a:tcPr/>
                </a:tc>
                <a:tc>
                  <a:txBody>
                    <a:bodyPr/>
                    <a:lstStyle/>
                    <a:p>
                      <a:pPr lvl="0">
                        <a:buNone/>
                      </a:pPr>
                      <a:r>
                        <a:rPr lang="en-US" sz="1100" b="0"/>
                        <a:t>0.54</a:t>
                      </a:r>
                      <a:endParaRPr lang="en-US" sz="1100" b="0">
                        <a:latin typeface="Barlow"/>
                      </a:endParaRPr>
                    </a:p>
                  </a:txBody>
                  <a:tcPr/>
                </a:tc>
                <a:tc>
                  <a:txBody>
                    <a:bodyPr/>
                    <a:lstStyle/>
                    <a:p>
                      <a:pPr lvl="0">
                        <a:buNone/>
                      </a:pPr>
                      <a:r>
                        <a:rPr lang="en-US" sz="1100" b="0"/>
                        <a:t>0.58</a:t>
                      </a:r>
                      <a:endParaRPr lang="en-US" sz="1100" b="0">
                        <a:latin typeface="Barlow"/>
                      </a:endParaRPr>
                    </a:p>
                  </a:txBody>
                  <a:tcPr/>
                </a:tc>
                <a:tc>
                  <a:txBody>
                    <a:bodyPr/>
                    <a:lstStyle/>
                    <a:p>
                      <a:pPr lvl="0">
                        <a:buNone/>
                      </a:pPr>
                      <a:r>
                        <a:rPr lang="en-US" sz="1100" b="0"/>
                        <a:t>0.41</a:t>
                      </a:r>
                      <a:endParaRPr lang="en-US" sz="1100" b="0">
                        <a:latin typeface="Barlow"/>
                      </a:endParaRPr>
                    </a:p>
                  </a:txBody>
                  <a:tcPr/>
                </a:tc>
                <a:tc>
                  <a:txBody>
                    <a:bodyPr/>
                    <a:lstStyle/>
                    <a:p>
                      <a:pPr lvl="0">
                        <a:buNone/>
                      </a:pPr>
                      <a:r>
                        <a:rPr lang="en-US" sz="1100" b="0"/>
                        <a:t>0.61</a:t>
                      </a:r>
                      <a:endParaRPr lang="en-US" sz="1100" b="0">
                        <a:latin typeface="Barlow"/>
                      </a:endParaRPr>
                    </a:p>
                  </a:txBody>
                  <a:tcPr/>
                </a:tc>
                <a:tc>
                  <a:txBody>
                    <a:bodyPr/>
                    <a:lstStyle/>
                    <a:p>
                      <a:pPr lvl="0">
                        <a:buNone/>
                      </a:pPr>
                      <a:r>
                        <a:rPr lang="en-US" sz="1100" b="0"/>
                        <a:t>0.54</a:t>
                      </a:r>
                      <a:endParaRPr lang="en-US" sz="1100" b="0">
                        <a:latin typeface="Barlow"/>
                      </a:endParaRPr>
                    </a:p>
                  </a:txBody>
                  <a:tcPr/>
                </a:tc>
                <a:extLst>
                  <a:ext uri="{0D108BD9-81ED-4DB2-BD59-A6C34878D82A}">
                    <a16:rowId xmlns:a16="http://schemas.microsoft.com/office/drawing/2014/main" val="1274878074"/>
                  </a:ext>
                </a:extLst>
              </a:tr>
              <a:tr h="269817">
                <a:tc>
                  <a:txBody>
                    <a:bodyPr/>
                    <a:lstStyle/>
                    <a:p>
                      <a:pPr lvl="0">
                        <a:buNone/>
                      </a:pPr>
                      <a:r>
                        <a:rPr lang="en-US" sz="1100" b="0"/>
                        <a:t>CNN-LSTM + Early Fusion</a:t>
                      </a:r>
                      <a:endParaRPr lang="en-US" sz="1100" b="0">
                        <a:latin typeface="Barlow"/>
                      </a:endParaRPr>
                    </a:p>
                  </a:txBody>
                  <a:tcPr/>
                </a:tc>
                <a:tc>
                  <a:txBody>
                    <a:bodyPr/>
                    <a:lstStyle/>
                    <a:p>
                      <a:pPr lvl="0">
                        <a:buNone/>
                      </a:pPr>
                      <a:r>
                        <a:rPr lang="en-US" sz="1100" b="0"/>
                        <a:t>0.52</a:t>
                      </a:r>
                      <a:endParaRPr lang="en-US" sz="1100" b="0">
                        <a:latin typeface="Barlow"/>
                      </a:endParaRPr>
                    </a:p>
                  </a:txBody>
                  <a:tcPr/>
                </a:tc>
                <a:tc>
                  <a:txBody>
                    <a:bodyPr/>
                    <a:lstStyle/>
                    <a:p>
                      <a:pPr lvl="0">
                        <a:buNone/>
                      </a:pPr>
                      <a:r>
                        <a:rPr lang="en-US" sz="1100" b="0"/>
                        <a:t>0.53</a:t>
                      </a:r>
                      <a:endParaRPr lang="en-US" sz="1100" b="0">
                        <a:latin typeface="Barlow"/>
                      </a:endParaRPr>
                    </a:p>
                  </a:txBody>
                  <a:tcPr/>
                </a:tc>
                <a:tc>
                  <a:txBody>
                    <a:bodyPr/>
                    <a:lstStyle/>
                    <a:p>
                      <a:pPr lvl="0">
                        <a:buNone/>
                      </a:pPr>
                      <a:r>
                        <a:rPr lang="en-US" sz="1100" b="0"/>
                        <a:t>0.40</a:t>
                      </a:r>
                      <a:endParaRPr lang="en-US" sz="1100" b="0">
                        <a:latin typeface="Barlow"/>
                      </a:endParaRPr>
                    </a:p>
                  </a:txBody>
                  <a:tcPr/>
                </a:tc>
                <a:tc>
                  <a:txBody>
                    <a:bodyPr/>
                    <a:lstStyle/>
                    <a:p>
                      <a:pPr lvl="0">
                        <a:buNone/>
                      </a:pPr>
                      <a:r>
                        <a:rPr lang="en-US" sz="1100" b="0"/>
                        <a:t>0.47</a:t>
                      </a:r>
                      <a:endParaRPr lang="en-US" sz="1100" b="0">
                        <a:latin typeface="Barlow"/>
                      </a:endParaRPr>
                    </a:p>
                  </a:txBody>
                  <a:tcPr/>
                </a:tc>
                <a:tc>
                  <a:txBody>
                    <a:bodyPr/>
                    <a:lstStyle/>
                    <a:p>
                      <a:pPr lvl="0">
                        <a:buNone/>
                      </a:pPr>
                      <a:r>
                        <a:rPr lang="en-US" sz="1100" b="0"/>
                        <a:t>0.51</a:t>
                      </a:r>
                      <a:endParaRPr lang="en-US" sz="1100" b="0">
                        <a:latin typeface="Barlow"/>
                      </a:endParaRPr>
                    </a:p>
                  </a:txBody>
                  <a:tcPr/>
                </a:tc>
                <a:tc>
                  <a:txBody>
                    <a:bodyPr/>
                    <a:lstStyle/>
                    <a:p>
                      <a:pPr lvl="0">
                        <a:buNone/>
                      </a:pPr>
                      <a:r>
                        <a:rPr lang="en-US" sz="1100" b="0"/>
                        <a:t>0.51</a:t>
                      </a:r>
                      <a:endParaRPr lang="en-US" sz="1100" b="0">
                        <a:latin typeface="Barlow"/>
                      </a:endParaRPr>
                    </a:p>
                  </a:txBody>
                  <a:tcPr/>
                </a:tc>
                <a:extLst>
                  <a:ext uri="{0D108BD9-81ED-4DB2-BD59-A6C34878D82A}">
                    <a16:rowId xmlns:a16="http://schemas.microsoft.com/office/drawing/2014/main" val="4119210472"/>
                  </a:ext>
                </a:extLst>
              </a:tr>
              <a:tr h="269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CNN-LSTM + Late Fusion</a:t>
                      </a:r>
                      <a:endParaRPr lang="en-US" sz="1100" b="0">
                        <a:latin typeface="Barlow"/>
                      </a:endParaRPr>
                    </a:p>
                  </a:txBody>
                  <a:tcPr/>
                </a:tc>
                <a:tc>
                  <a:txBody>
                    <a:bodyPr/>
                    <a:lstStyle/>
                    <a:p>
                      <a:pPr lvl="0">
                        <a:buNone/>
                      </a:pPr>
                      <a:r>
                        <a:rPr lang="en-US" sz="1100" b="0"/>
                        <a:t>0.53</a:t>
                      </a:r>
                      <a:endParaRPr lang="en-US" sz="1100" b="0">
                        <a:latin typeface="Barlow"/>
                      </a:endParaRPr>
                    </a:p>
                  </a:txBody>
                  <a:tcPr/>
                </a:tc>
                <a:tc>
                  <a:txBody>
                    <a:bodyPr/>
                    <a:lstStyle/>
                    <a:p>
                      <a:pPr lvl="0">
                        <a:buNone/>
                      </a:pPr>
                      <a:r>
                        <a:rPr lang="en-US" sz="1100" b="0"/>
                        <a:t>0.56</a:t>
                      </a:r>
                      <a:endParaRPr lang="en-US" sz="1100" b="0">
                        <a:latin typeface="Barlow"/>
                      </a:endParaRPr>
                    </a:p>
                  </a:txBody>
                  <a:tcPr/>
                </a:tc>
                <a:tc>
                  <a:txBody>
                    <a:bodyPr/>
                    <a:lstStyle/>
                    <a:p>
                      <a:pPr lvl="0">
                        <a:buNone/>
                      </a:pPr>
                      <a:r>
                        <a:rPr lang="en-US" sz="1100" b="0"/>
                        <a:t>0.59</a:t>
                      </a:r>
                      <a:endParaRPr lang="en-US" sz="1100" b="0">
                        <a:latin typeface="Barlow"/>
                      </a:endParaRPr>
                    </a:p>
                  </a:txBody>
                  <a:tcPr/>
                </a:tc>
                <a:tc>
                  <a:txBody>
                    <a:bodyPr/>
                    <a:lstStyle/>
                    <a:p>
                      <a:pPr lvl="0">
                        <a:buNone/>
                      </a:pPr>
                      <a:r>
                        <a:rPr lang="en-US" sz="1100" b="0"/>
                        <a:t>0.40</a:t>
                      </a:r>
                      <a:endParaRPr lang="en-US" sz="1100" b="0">
                        <a:latin typeface="Barlow"/>
                      </a:endParaRPr>
                    </a:p>
                  </a:txBody>
                  <a:tcPr/>
                </a:tc>
                <a:tc>
                  <a:txBody>
                    <a:bodyPr/>
                    <a:lstStyle/>
                    <a:p>
                      <a:pPr lvl="0">
                        <a:buNone/>
                      </a:pPr>
                      <a:r>
                        <a:rPr lang="en-US" sz="1100" b="0"/>
                        <a:t>0.62</a:t>
                      </a:r>
                      <a:endParaRPr lang="en-US" sz="1100" b="0">
                        <a:latin typeface="Barlow"/>
                      </a:endParaRPr>
                    </a:p>
                  </a:txBody>
                  <a:tcPr/>
                </a:tc>
                <a:tc>
                  <a:txBody>
                    <a:bodyPr/>
                    <a:lstStyle/>
                    <a:p>
                      <a:pPr lvl="0">
                        <a:buNone/>
                      </a:pPr>
                      <a:r>
                        <a:rPr lang="en-US" sz="1100" b="0"/>
                        <a:t>0.55</a:t>
                      </a:r>
                      <a:endParaRPr lang="en-US" sz="1100" b="0">
                        <a:latin typeface="Barlow"/>
                      </a:endParaRPr>
                    </a:p>
                  </a:txBody>
                  <a:tcPr/>
                </a:tc>
                <a:extLst>
                  <a:ext uri="{0D108BD9-81ED-4DB2-BD59-A6C34878D82A}">
                    <a16:rowId xmlns:a16="http://schemas.microsoft.com/office/drawing/2014/main" val="2918382196"/>
                  </a:ext>
                </a:extLst>
              </a:tr>
              <a:tr h="269817">
                <a:tc>
                  <a:txBody>
                    <a:bodyPr/>
                    <a:lstStyle/>
                    <a:p>
                      <a:r>
                        <a:rPr lang="en-US" sz="1100" b="0"/>
                        <a:t>TFN*</a:t>
                      </a:r>
                      <a:endParaRPr lang="en-US" sz="1100" b="0">
                        <a:latin typeface="Barlow" panose="020B0604020202020204" charset="0"/>
                      </a:endParaRPr>
                    </a:p>
                  </a:txBody>
                  <a:tcPr/>
                </a:tc>
                <a:tc>
                  <a:txBody>
                    <a:bodyPr/>
                    <a:lstStyle/>
                    <a:p>
                      <a:r>
                        <a:rPr lang="en-US" sz="1100" b="0"/>
                        <a:t>0.44</a:t>
                      </a:r>
                      <a:endParaRPr lang="en-US" sz="1100" b="0">
                        <a:latin typeface="Barlow" panose="020B0604020202020204" charset="0"/>
                      </a:endParaRPr>
                    </a:p>
                  </a:txBody>
                  <a:tcPr/>
                </a:tc>
                <a:tc>
                  <a:txBody>
                    <a:bodyPr/>
                    <a:lstStyle/>
                    <a:p>
                      <a:r>
                        <a:rPr lang="en-US" sz="1100" b="0"/>
                        <a:t>0.52</a:t>
                      </a:r>
                      <a:endParaRPr lang="en-US" sz="1100" b="0">
                        <a:latin typeface="Barlow" panose="020B0604020202020204" charset="0"/>
                      </a:endParaRPr>
                    </a:p>
                  </a:txBody>
                  <a:tcPr/>
                </a:tc>
                <a:tc>
                  <a:txBody>
                    <a:bodyPr/>
                    <a:lstStyle/>
                    <a:p>
                      <a:r>
                        <a:rPr lang="en-US" sz="1100" b="0"/>
                        <a:t>0.36</a:t>
                      </a:r>
                      <a:endParaRPr lang="en-US" sz="1100" b="0">
                        <a:latin typeface="Barlow" panose="020B0604020202020204" charset="0"/>
                      </a:endParaRPr>
                    </a:p>
                  </a:txBody>
                  <a:tcPr/>
                </a:tc>
                <a:tc>
                  <a:txBody>
                    <a:bodyPr/>
                    <a:lstStyle/>
                    <a:p>
                      <a:r>
                        <a:rPr lang="en-US" sz="1100" b="0"/>
                        <a:t>0.61</a:t>
                      </a:r>
                      <a:endParaRPr lang="en-US" sz="1100" b="0">
                        <a:latin typeface="Barlow" panose="020B0604020202020204" charset="0"/>
                      </a:endParaRPr>
                    </a:p>
                  </a:txBody>
                  <a:tcPr/>
                </a:tc>
                <a:tc>
                  <a:txBody>
                    <a:bodyPr/>
                    <a:lstStyle/>
                    <a:p>
                      <a:r>
                        <a:rPr lang="en-US" sz="1100" b="0"/>
                        <a:t>0.57</a:t>
                      </a:r>
                      <a:endParaRPr lang="en-US" sz="1100" b="0">
                        <a:latin typeface="Barlow" panose="020B0604020202020204" charset="0"/>
                      </a:endParaRPr>
                    </a:p>
                  </a:txBody>
                  <a:tcPr/>
                </a:tc>
                <a:tc>
                  <a:txBody>
                    <a:bodyPr/>
                    <a:lstStyle/>
                    <a:p>
                      <a:r>
                        <a:rPr lang="en-US" sz="1100" b="0"/>
                        <a:t>0.50</a:t>
                      </a:r>
                      <a:endParaRPr lang="en-US" sz="1100" b="0">
                        <a:latin typeface="Barlow" panose="020B0604020202020204" charset="0"/>
                      </a:endParaRPr>
                    </a:p>
                  </a:txBody>
                  <a:tcPr/>
                </a:tc>
                <a:extLst>
                  <a:ext uri="{0D108BD9-81ED-4DB2-BD59-A6C34878D82A}">
                    <a16:rowId xmlns:a16="http://schemas.microsoft.com/office/drawing/2014/main" val="1910024736"/>
                  </a:ext>
                </a:extLst>
              </a:tr>
              <a:tr h="269817">
                <a:tc>
                  <a:txBody>
                    <a:bodyPr/>
                    <a:lstStyle/>
                    <a:p>
                      <a:r>
                        <a:rPr lang="en-US" sz="1100" b="0"/>
                        <a:t>Dialogue RNN* </a:t>
                      </a:r>
                      <a:endParaRPr lang="en-US" sz="1100" b="0">
                        <a:latin typeface="Barlow" panose="020B0604020202020204" charset="0"/>
                      </a:endParaRPr>
                    </a:p>
                  </a:txBody>
                  <a:tcPr/>
                </a:tc>
                <a:tc>
                  <a:txBody>
                    <a:bodyPr/>
                    <a:lstStyle/>
                    <a:p>
                      <a:r>
                        <a:rPr lang="en-US" sz="1100" b="0"/>
                        <a:t>0.75</a:t>
                      </a:r>
                      <a:endParaRPr lang="en-US" sz="1100" b="0">
                        <a:latin typeface="Barlow"/>
                      </a:endParaRPr>
                    </a:p>
                  </a:txBody>
                  <a:tcPr/>
                </a:tc>
                <a:tc>
                  <a:txBody>
                    <a:bodyPr/>
                    <a:lstStyle/>
                    <a:p>
                      <a:pPr lvl="0">
                        <a:buNone/>
                      </a:pPr>
                      <a:r>
                        <a:rPr lang="en-US" sz="1100" b="0" i="0" u="none" strike="noStrike" noProof="0">
                          <a:latin typeface="Trebuchet MS"/>
                        </a:rPr>
                        <a:t>0.27</a:t>
                      </a:r>
                      <a:endParaRPr lang="en-US"/>
                    </a:p>
                  </a:txBody>
                  <a:tcPr/>
                </a:tc>
                <a:tc>
                  <a:txBody>
                    <a:bodyPr/>
                    <a:lstStyle/>
                    <a:p>
                      <a:pPr lvl="0">
                        <a:buNone/>
                      </a:pPr>
                      <a:r>
                        <a:rPr lang="en-US" sz="1100" b="0" i="0" u="none" strike="noStrike" noProof="0"/>
                        <a:t>0.43</a:t>
                      </a:r>
                      <a:endParaRPr lang="en-US"/>
                    </a:p>
                  </a:txBody>
                  <a:tcPr/>
                </a:tc>
                <a:tc>
                  <a:txBody>
                    <a:bodyPr/>
                    <a:lstStyle/>
                    <a:p>
                      <a:pPr lvl="0">
                        <a:buNone/>
                      </a:pPr>
                      <a:r>
                        <a:rPr lang="en-US" sz="1100" b="0" i="0" u="none" strike="noStrike" noProof="0">
                          <a:latin typeface="Trebuchet MS"/>
                        </a:rPr>
                        <a:t>0.48</a:t>
                      </a:r>
                      <a:endParaRPr lang="en-US"/>
                    </a:p>
                  </a:txBody>
                  <a:tcPr/>
                </a:tc>
                <a:tc>
                  <a:txBody>
                    <a:bodyPr/>
                    <a:lstStyle/>
                    <a:p>
                      <a:pPr lvl="0">
                        <a:buNone/>
                      </a:pPr>
                      <a:r>
                        <a:rPr lang="en-US" sz="1100" b="0" i="0" u="none" strike="noStrike" noProof="0">
                          <a:latin typeface="Trebuchet MS"/>
                        </a:rPr>
                        <a:t>0.53</a:t>
                      </a:r>
                      <a:endParaRPr lang="en-US"/>
                    </a:p>
                  </a:txBody>
                  <a:tcPr/>
                </a:tc>
                <a:tc>
                  <a:txBody>
                    <a:bodyPr/>
                    <a:lstStyle/>
                    <a:p>
                      <a:r>
                        <a:rPr lang="en-US" sz="1100" b="0"/>
                        <a:t>0.59</a:t>
                      </a:r>
                      <a:endParaRPr lang="en-US" sz="1100" b="0">
                        <a:latin typeface="Barlow" panose="020B0604020202020204" charset="0"/>
                      </a:endParaRPr>
                    </a:p>
                  </a:txBody>
                  <a:tcPr/>
                </a:tc>
                <a:extLst>
                  <a:ext uri="{0D108BD9-81ED-4DB2-BD59-A6C34878D82A}">
                    <a16:rowId xmlns:a16="http://schemas.microsoft.com/office/drawing/2014/main" val="1547708423"/>
                  </a:ext>
                </a:extLst>
              </a:tr>
            </a:tbl>
          </a:graphicData>
        </a:graphic>
      </p:graphicFrame>
      <p:sp>
        <p:nvSpPr>
          <p:cNvPr id="12" name="TextBox 11">
            <a:extLst>
              <a:ext uri="{FF2B5EF4-FFF2-40B4-BE49-F238E27FC236}">
                <a16:creationId xmlns:a16="http://schemas.microsoft.com/office/drawing/2014/main" id="{E7CA213D-E5E4-464D-B1CE-0851D1529DC4}"/>
              </a:ext>
            </a:extLst>
          </p:cNvPr>
          <p:cNvSpPr txBox="1"/>
          <p:nvPr/>
        </p:nvSpPr>
        <p:spPr>
          <a:xfrm>
            <a:off x="1691237" y="3510983"/>
            <a:ext cx="4663439" cy="215444"/>
          </a:xfrm>
          <a:prstGeom prst="rect">
            <a:avLst/>
          </a:prstGeom>
          <a:noFill/>
        </p:spPr>
        <p:txBody>
          <a:bodyPr wrap="square" lIns="91440" tIns="45720" rIns="91440" bIns="45720" rtlCol="0" anchor="t">
            <a:spAutoFit/>
          </a:bodyPr>
          <a:lstStyle/>
          <a:p>
            <a:r>
              <a:rPr lang="en-US" sz="800">
                <a:solidFill>
                  <a:srgbClr val="434343"/>
                </a:solidFill>
                <a:latin typeface="Barlow"/>
                <a:sym typeface="Barlow"/>
              </a:rPr>
              <a:t>* - our implementation</a:t>
            </a:r>
            <a:endParaRPr lang="en-US" sz="800"/>
          </a:p>
        </p:txBody>
      </p:sp>
    </p:spTree>
    <p:extLst>
      <p:ext uri="{BB962C8B-B14F-4D97-AF65-F5344CB8AC3E}">
        <p14:creationId xmlns:p14="http://schemas.microsoft.com/office/powerpoint/2010/main" val="67833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C7EB-9ABA-4858-96B0-F6120356DE62}"/>
              </a:ext>
            </a:extLst>
          </p:cNvPr>
          <p:cNvSpPr>
            <a:spLocks noGrp="1"/>
          </p:cNvSpPr>
          <p:nvPr>
            <p:ph type="title"/>
          </p:nvPr>
        </p:nvSpPr>
        <p:spPr/>
        <p:txBody>
          <a:bodyPr/>
          <a:lstStyle/>
          <a:p>
            <a:r>
              <a:rPr lang="en-US"/>
              <a:t>OBSERVATIONS </a:t>
            </a:r>
          </a:p>
        </p:txBody>
      </p:sp>
      <p:sp>
        <p:nvSpPr>
          <p:cNvPr id="3" name="Text Placeholder 2">
            <a:extLst>
              <a:ext uri="{FF2B5EF4-FFF2-40B4-BE49-F238E27FC236}">
                <a16:creationId xmlns:a16="http://schemas.microsoft.com/office/drawing/2014/main" id="{EDFCC124-7D14-4ECA-8B03-D4FF7FB13EFF}"/>
              </a:ext>
            </a:extLst>
          </p:cNvPr>
          <p:cNvSpPr>
            <a:spLocks noGrp="1"/>
          </p:cNvSpPr>
          <p:nvPr>
            <p:ph type="body" idx="1"/>
          </p:nvPr>
        </p:nvSpPr>
        <p:spPr>
          <a:xfrm>
            <a:off x="2336005" y="1349141"/>
            <a:ext cx="5729289" cy="3400684"/>
          </a:xfrm>
        </p:spPr>
        <p:txBody>
          <a:bodyPr/>
          <a:lstStyle/>
          <a:p>
            <a:endParaRPr lang="en-US" sz="1400"/>
          </a:p>
          <a:p>
            <a:r>
              <a:rPr lang="en-US" sz="1400"/>
              <a:t>Our best model: Dialogue RNN </a:t>
            </a:r>
          </a:p>
          <a:p>
            <a:endParaRPr lang="en-US" sz="400"/>
          </a:p>
          <a:p>
            <a:pPr marL="63500" indent="0">
              <a:buNone/>
            </a:pPr>
            <a:endParaRPr lang="en-US" sz="400"/>
          </a:p>
          <a:p>
            <a:r>
              <a:rPr lang="en-US" sz="1400"/>
              <a:t>Down sampling with weighted loss performs better than Up sampling..</a:t>
            </a:r>
          </a:p>
          <a:p>
            <a:pPr marL="63500" indent="0">
              <a:buNone/>
            </a:pPr>
            <a:endParaRPr lang="en-US" sz="400"/>
          </a:p>
          <a:p>
            <a:pPr marL="63500" indent="0">
              <a:buNone/>
            </a:pPr>
            <a:endParaRPr lang="en-US" sz="400"/>
          </a:p>
          <a:p>
            <a:r>
              <a:rPr lang="en-US" sz="1400"/>
              <a:t>Batch Normalization improved the multimodal model's results.</a:t>
            </a:r>
          </a:p>
          <a:p>
            <a:pPr marL="63500" indent="0">
              <a:buNone/>
            </a:pPr>
            <a:endParaRPr lang="en-US" sz="400"/>
          </a:p>
          <a:p>
            <a:pPr marL="63500" indent="0">
              <a:buNone/>
            </a:pPr>
            <a:endParaRPr lang="en-US" sz="400"/>
          </a:p>
          <a:p>
            <a:r>
              <a:rPr lang="en-US" sz="1400"/>
              <a:t>Down sampling Neutral class prevented misclassification of other classes.</a:t>
            </a:r>
          </a:p>
        </p:txBody>
      </p:sp>
      <p:sp>
        <p:nvSpPr>
          <p:cNvPr id="4" name="Slide Number Placeholder 3">
            <a:extLst>
              <a:ext uri="{FF2B5EF4-FFF2-40B4-BE49-F238E27FC236}">
                <a16:creationId xmlns:a16="http://schemas.microsoft.com/office/drawing/2014/main" id="{9A0DDAD3-62A4-4929-A2AB-EE39854224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16</a:t>
            </a:fld>
            <a:endParaRPr lang="en-US"/>
          </a:p>
        </p:txBody>
      </p:sp>
    </p:spTree>
    <p:extLst>
      <p:ext uri="{BB962C8B-B14F-4D97-AF65-F5344CB8AC3E}">
        <p14:creationId xmlns:p14="http://schemas.microsoft.com/office/powerpoint/2010/main" val="21650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t>LESSONS LEARNT </a:t>
            </a:r>
          </a:p>
        </p:txBody>
      </p:sp>
      <p:sp>
        <p:nvSpPr>
          <p:cNvPr id="57" name="Google Shape;57;p2"/>
          <p:cNvSpPr txBox="1">
            <a:spLocks noGrp="1"/>
          </p:cNvSpPr>
          <p:nvPr>
            <p:ph type="body" idx="1"/>
          </p:nvPr>
        </p:nvSpPr>
        <p:spPr>
          <a:xfrm>
            <a:off x="2356799" y="1349141"/>
            <a:ext cx="5933841" cy="3157030"/>
          </a:xfrm>
          <a:prstGeom prst="rect">
            <a:avLst/>
          </a:prstGeom>
          <a:noFill/>
          <a:ln>
            <a:noFill/>
          </a:ln>
        </p:spPr>
        <p:txBody>
          <a:bodyPr spcFirstLastPara="1" wrap="square" lIns="91425" tIns="91425" rIns="91425" bIns="91425" anchor="t" anchorCtr="0">
            <a:noAutofit/>
          </a:bodyPr>
          <a:lstStyle/>
          <a:p>
            <a:pPr marL="63500" indent="0">
              <a:buNone/>
            </a:pPr>
            <a:endParaRPr lang="en-US" sz="400"/>
          </a:p>
          <a:p>
            <a:r>
              <a:rPr lang="en-US" sz="1400"/>
              <a:t>Additive fusion techniques like early fusion and late fusion rely on figuring out relative emphasis on different modalities. However, in the real world, not every modality is reliable due to noises like sensor noise, etc. </a:t>
            </a:r>
          </a:p>
          <a:p>
            <a:endParaRPr lang="en-US" sz="400"/>
          </a:p>
          <a:p>
            <a:pPr fontAlgn="base"/>
            <a:r>
              <a:rPr lang="en-US" sz="1400"/>
              <a:t>Tensor Fusion explicitly models </a:t>
            </a:r>
            <a:r>
              <a:rPr lang="en-US" sz="1400" err="1"/>
              <a:t>uni</a:t>
            </a:r>
            <a:r>
              <a:rPr lang="en-US" sz="1400"/>
              <a:t>-modal, bi-modal and multi-modal interactions but Late Fusion perform better may be due to contradictory examples.</a:t>
            </a:r>
          </a:p>
          <a:p>
            <a:pPr marL="63500" indent="0" fontAlgn="base">
              <a:buNone/>
            </a:pPr>
            <a:endParaRPr lang="en-US" sz="400"/>
          </a:p>
          <a:p>
            <a:pPr fontAlgn="base"/>
            <a:r>
              <a:rPr lang="en-US" sz="1400"/>
              <a:t>Dialogue RNN captures inter-speaker influence by keeping track of the individual party states and global context state throughout the conversation.</a:t>
            </a:r>
          </a:p>
          <a:p>
            <a:pPr fontAlgn="base"/>
            <a:endParaRPr lang="en-US" sz="1800"/>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17</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7317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t>Conclusion</a:t>
            </a:r>
          </a:p>
        </p:txBody>
      </p:sp>
      <p:sp>
        <p:nvSpPr>
          <p:cNvPr id="57" name="Google Shape;57;p2"/>
          <p:cNvSpPr txBox="1">
            <a:spLocks noGrp="1"/>
          </p:cNvSpPr>
          <p:nvPr>
            <p:ph type="body" idx="1"/>
          </p:nvPr>
        </p:nvSpPr>
        <p:spPr>
          <a:xfrm>
            <a:off x="2356799" y="1349141"/>
            <a:ext cx="5933841" cy="3157030"/>
          </a:xfrm>
          <a:prstGeom prst="rect">
            <a:avLst/>
          </a:prstGeom>
          <a:noFill/>
          <a:ln>
            <a:noFill/>
          </a:ln>
        </p:spPr>
        <p:txBody>
          <a:bodyPr spcFirstLastPara="1" wrap="square" lIns="91425" tIns="91425" rIns="91425" bIns="91425" anchor="t" anchorCtr="0">
            <a:noAutofit/>
          </a:bodyPr>
          <a:lstStyle/>
          <a:p>
            <a:r>
              <a:rPr lang="en-US" sz="1600"/>
              <a:t>Lexical </a:t>
            </a:r>
            <a:r>
              <a:rPr lang="en-US" sz="1600" err="1"/>
              <a:t>uni</a:t>
            </a:r>
            <a:r>
              <a:rPr lang="en-US" sz="1600"/>
              <a:t>-modal networks achieve the highest F1 score as they capture the context in a conversation for emotion recognition. </a:t>
            </a:r>
          </a:p>
          <a:p>
            <a:r>
              <a:rPr lang="en-US" sz="1600"/>
              <a:t>Few sentences could have ambiguous context. Acoustic features when combined with lexical can help resolve ambiguity.</a:t>
            </a:r>
          </a:p>
          <a:p>
            <a:r>
              <a:rPr lang="en-US" sz="1600"/>
              <a:t>There could be contradictory cues in the two modalities. Hence, we rely on multimodal interactions that can determine emotion by capturing the facial expressions, tone, context, and other cues.</a:t>
            </a:r>
          </a:p>
          <a:p>
            <a:pPr marL="63500" indent="0">
              <a:buNone/>
            </a:pPr>
            <a:endParaRPr lang="en-US" sz="1800"/>
          </a:p>
          <a:p>
            <a:pPr marL="63500" indent="0">
              <a:buNone/>
            </a:pPr>
            <a:endParaRPr lang="en-US"/>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18</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4761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panose="020B0604020202020204" pitchFamily="34" charset="0"/>
                <a:cs typeface="Arial" panose="020B0604020202020204" pitchFamily="34" charset="0"/>
              </a:rPr>
              <a:t>References</a:t>
            </a: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Arial" panose="020B0604020202020204" pitchFamily="34" charset="0"/>
                <a:cs typeface="Arial" panose="020B0604020202020204" pitchFamily="34" charset="0"/>
              </a:rPr>
              <a:t>19</a:t>
            </a:fld>
            <a:endParaRPr>
              <a:latin typeface="Arial" panose="020B0604020202020204" pitchFamily="34" charset="0"/>
              <a:cs typeface="Arial" panose="020B0604020202020204" pitchFamily="34" charset="0"/>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grpSp>
      <p:sp>
        <p:nvSpPr>
          <p:cNvPr id="2" name="TextBox 1">
            <a:extLst>
              <a:ext uri="{FF2B5EF4-FFF2-40B4-BE49-F238E27FC236}">
                <a16:creationId xmlns:a16="http://schemas.microsoft.com/office/drawing/2014/main" id="{C65634DA-3C61-4FA4-B5E6-B1C861176D49}"/>
              </a:ext>
            </a:extLst>
          </p:cNvPr>
          <p:cNvSpPr txBox="1"/>
          <p:nvPr/>
        </p:nvSpPr>
        <p:spPr>
          <a:xfrm>
            <a:off x="2175024" y="1442886"/>
            <a:ext cx="5723918" cy="2308324"/>
          </a:xfrm>
          <a:prstGeom prst="rect">
            <a:avLst/>
          </a:prstGeom>
          <a:noFill/>
        </p:spPr>
        <p:txBody>
          <a:bodyPr wrap="square" lIns="91440" tIns="45720" rIns="91440" bIns="45720" rtlCol="0" anchor="t">
            <a:spAutoFit/>
          </a:bodyPr>
          <a:lstStyle/>
          <a:p>
            <a:r>
              <a:rPr lang="en-US" sz="1100">
                <a:latin typeface="Barlow"/>
              </a:rPr>
              <a:t>[1] Poria, S. (2018, October 5). </a:t>
            </a:r>
            <a:r>
              <a:rPr lang="en-US" sz="1100" i="1">
                <a:latin typeface="Barlow"/>
              </a:rPr>
              <a:t>MELD: A Multimodal Multi-Party Dataset for Emotion Recognition in Conversations</a:t>
            </a:r>
            <a:r>
              <a:rPr lang="en-US" sz="1100">
                <a:latin typeface="Barlow"/>
              </a:rPr>
              <a:t>. ArXiv.Org. </a:t>
            </a:r>
            <a:r>
              <a:rPr lang="en-US" sz="1100">
                <a:solidFill>
                  <a:schemeClr val="bg2">
                    <a:lumMod val="60000"/>
                    <a:lumOff val="40000"/>
                  </a:schemeClr>
                </a:solidFill>
                <a:latin typeface="Barlow"/>
                <a:hlinkClick r:id="rId3">
                  <a:extLst>
                    <a:ext uri="{A12FA001-AC4F-418D-AE19-62706E023703}">
                      <ahyp:hlinkClr xmlns:ahyp="http://schemas.microsoft.com/office/drawing/2018/hyperlinkcolor" val="tx"/>
                    </a:ext>
                  </a:extLst>
                </a:hlinkClick>
              </a:rPr>
              <a:t>https://arxiv.org/abs/1810.02508</a:t>
            </a:r>
            <a:endParaRPr lang="en-US" sz="1100">
              <a:solidFill>
                <a:schemeClr val="bg2">
                  <a:lumMod val="60000"/>
                  <a:lumOff val="40000"/>
                </a:schemeClr>
              </a:solidFill>
              <a:latin typeface="Barlow"/>
            </a:endParaRPr>
          </a:p>
          <a:p>
            <a:endParaRPr lang="en-US" sz="1100">
              <a:latin typeface="Barlow"/>
            </a:endParaRPr>
          </a:p>
          <a:p>
            <a:r>
              <a:rPr lang="en-US" sz="1100">
                <a:latin typeface="Barlow"/>
              </a:rPr>
              <a:t>[2] Sahay, S. (2018, June 7). </a:t>
            </a:r>
            <a:r>
              <a:rPr lang="en-US" sz="1100" i="1">
                <a:latin typeface="Barlow"/>
              </a:rPr>
              <a:t>Multimodal Relational Tensor Network for Sentiment and Emotion Classification</a:t>
            </a:r>
            <a:r>
              <a:rPr lang="en-US" sz="1100">
                <a:latin typeface="Barlow"/>
              </a:rPr>
              <a:t>. ArXiv.Org. </a:t>
            </a:r>
            <a:r>
              <a:rPr lang="en-US" sz="1100">
                <a:solidFill>
                  <a:schemeClr val="bg2">
                    <a:lumMod val="60000"/>
                    <a:lumOff val="40000"/>
                  </a:schemeClr>
                </a:solidFill>
                <a:latin typeface="Barlow"/>
                <a:hlinkClick r:id="rId4">
                  <a:extLst>
                    <a:ext uri="{A12FA001-AC4F-418D-AE19-62706E023703}">
                      <ahyp:hlinkClr xmlns:ahyp="http://schemas.microsoft.com/office/drawing/2018/hyperlinkcolor" val="tx"/>
                    </a:ext>
                  </a:extLst>
                </a:hlinkClick>
              </a:rPr>
              <a:t>https://arxiv.org/abs/1806.02923</a:t>
            </a:r>
            <a:endParaRPr lang="en-US" sz="1100">
              <a:solidFill>
                <a:schemeClr val="bg2">
                  <a:lumMod val="60000"/>
                  <a:lumOff val="40000"/>
                </a:schemeClr>
              </a:solidFill>
              <a:latin typeface="Barlow"/>
            </a:endParaRPr>
          </a:p>
          <a:p>
            <a:endParaRPr lang="en-US" sz="1100">
              <a:latin typeface="Barlow"/>
            </a:endParaRPr>
          </a:p>
          <a:p>
            <a:r>
              <a:rPr lang="en-US" sz="1100">
                <a:latin typeface="Barlow"/>
              </a:rPr>
              <a:t>[3] Majumder, N. (2018, November 1). </a:t>
            </a:r>
            <a:r>
              <a:rPr lang="en-US" sz="1100" i="1">
                <a:latin typeface="Barlow"/>
              </a:rPr>
              <a:t>DialogueRNN: An Attentive RNN for Emotion Detection in Conversations</a:t>
            </a:r>
            <a:r>
              <a:rPr lang="en-US" sz="1100">
                <a:latin typeface="Barlow"/>
              </a:rPr>
              <a:t>. ArXiv.Org.</a:t>
            </a:r>
            <a:r>
              <a:rPr lang="en-US" sz="1100">
                <a:solidFill>
                  <a:schemeClr val="bg2">
                    <a:lumMod val="60000"/>
                    <a:lumOff val="40000"/>
                  </a:schemeClr>
                </a:solidFill>
                <a:latin typeface="Barlow"/>
              </a:rPr>
              <a:t> </a:t>
            </a:r>
            <a:r>
              <a:rPr lang="en-US" sz="1100">
                <a:solidFill>
                  <a:schemeClr val="bg2">
                    <a:lumMod val="60000"/>
                    <a:lumOff val="40000"/>
                  </a:schemeClr>
                </a:solidFill>
                <a:latin typeface="Barlow"/>
                <a:hlinkClick r:id="rId5">
                  <a:extLst>
                    <a:ext uri="{A12FA001-AC4F-418D-AE19-62706E023703}">
                      <ahyp:hlinkClr xmlns:ahyp="http://schemas.microsoft.com/office/drawing/2018/hyperlinkcolor" val="tx"/>
                    </a:ext>
                  </a:extLst>
                </a:hlinkClick>
              </a:rPr>
              <a:t>https://arxiv.org/abs/1811.00405</a:t>
            </a:r>
            <a:endParaRPr lang="en-US" sz="1100">
              <a:solidFill>
                <a:schemeClr val="bg2">
                  <a:lumMod val="60000"/>
                  <a:lumOff val="40000"/>
                </a:schemeClr>
              </a:solidFill>
              <a:latin typeface="Barlow"/>
            </a:endParaRPr>
          </a:p>
          <a:p>
            <a:endParaRPr lang="en-US"/>
          </a:p>
          <a:p>
            <a:endParaRPr lang="en-US"/>
          </a:p>
          <a:p>
            <a:endParaRPr lang="en-US"/>
          </a:p>
          <a:p>
            <a:endParaRPr lang="en-US"/>
          </a:p>
        </p:txBody>
      </p:sp>
    </p:spTree>
    <p:extLst>
      <p:ext uri="{BB962C8B-B14F-4D97-AF65-F5344CB8AC3E}">
        <p14:creationId xmlns:p14="http://schemas.microsoft.com/office/powerpoint/2010/main" val="206785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PROBLEM STATEMENT</a:t>
            </a:r>
            <a:endParaRPr/>
          </a:p>
        </p:txBody>
      </p:sp>
      <p:sp>
        <p:nvSpPr>
          <p:cNvPr id="57" name="Google Shape;57;p2"/>
          <p:cNvSpPr txBox="1">
            <a:spLocks noGrp="1"/>
          </p:cNvSpPr>
          <p:nvPr>
            <p:ph type="body" idx="1"/>
          </p:nvPr>
        </p:nvSpPr>
        <p:spPr>
          <a:xfrm>
            <a:off x="1556331" y="1349141"/>
            <a:ext cx="7085700" cy="3157030"/>
          </a:xfrm>
          <a:prstGeom prst="rect">
            <a:avLst/>
          </a:prstGeom>
          <a:noFill/>
          <a:ln>
            <a:noFill/>
          </a:ln>
        </p:spPr>
        <p:txBody>
          <a:bodyPr spcFirstLastPara="1" wrap="square" lIns="91425" tIns="91425" rIns="91425" bIns="91425" anchor="t" anchorCtr="0">
            <a:noAutofit/>
          </a:bodyPr>
          <a:lstStyle/>
          <a:p>
            <a:pPr marL="457200" lvl="0" indent="-393700" algn="l" rtl="0">
              <a:lnSpc>
                <a:spcPct val="100000"/>
              </a:lnSpc>
              <a:spcBef>
                <a:spcPts val="600"/>
              </a:spcBef>
              <a:spcAft>
                <a:spcPts val="0"/>
              </a:spcAft>
              <a:buSzPts val="2600"/>
              <a:buChar char="▪"/>
            </a:pPr>
            <a:r>
              <a:rPr lang="en-US"/>
              <a:t>Conversation is multimodal</a:t>
            </a:r>
          </a:p>
          <a:p>
            <a:pPr lvl="1">
              <a:spcBef>
                <a:spcPts val="600"/>
              </a:spcBef>
              <a:buChar char="▪"/>
            </a:pPr>
            <a:r>
              <a:rPr lang="en-US"/>
              <a:t>Facial expressions</a:t>
            </a:r>
          </a:p>
          <a:p>
            <a:pPr lvl="1">
              <a:spcBef>
                <a:spcPts val="600"/>
              </a:spcBef>
              <a:buChar char="▪"/>
            </a:pPr>
            <a:r>
              <a:rPr lang="en-US"/>
              <a:t>Vocal tonality</a:t>
            </a:r>
          </a:p>
          <a:p>
            <a:pPr lvl="1">
              <a:spcBef>
                <a:spcPts val="600"/>
              </a:spcBef>
              <a:buChar char="▪"/>
            </a:pPr>
            <a:r>
              <a:rPr lang="en-US"/>
              <a:t>Language </a:t>
            </a:r>
          </a:p>
          <a:p>
            <a:pPr lvl="1">
              <a:spcBef>
                <a:spcPts val="600"/>
              </a:spcBef>
              <a:buChar char="▪"/>
            </a:pPr>
            <a:r>
              <a:rPr lang="en-US"/>
              <a:t>Gestures</a:t>
            </a:r>
            <a:endParaRPr/>
          </a:p>
          <a:p>
            <a:pPr marL="0" lvl="0" indent="0" algn="l" rtl="0">
              <a:lnSpc>
                <a:spcPct val="100000"/>
              </a:lnSpc>
              <a:spcBef>
                <a:spcPts val="600"/>
              </a:spcBef>
              <a:spcAft>
                <a:spcPts val="0"/>
              </a:spcAft>
              <a:buSzPts val="2600"/>
              <a:buNone/>
            </a:pPr>
            <a:r>
              <a:rPr lang="en-US"/>
              <a:t>Determining the emotions in a conversation by identifying the verbal and non-verbal cues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RESPONSIBILITIES</a:t>
            </a:r>
            <a:endParaRPr/>
          </a:p>
        </p:txBody>
      </p:sp>
      <p:sp>
        <p:nvSpPr>
          <p:cNvPr id="87" name="Google Shape;87;p5"/>
          <p:cNvSpPr txBox="1">
            <a:spLocks noGrp="1"/>
          </p:cNvSpPr>
          <p:nvPr>
            <p:ph type="body" idx="1"/>
          </p:nvPr>
        </p:nvSpPr>
        <p:spPr>
          <a:xfrm>
            <a:off x="3877675" y="1375225"/>
            <a:ext cx="2317500" cy="2981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Mehak</a:t>
            </a:r>
            <a:endParaRPr/>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indent="0" algn="ctr">
              <a:buNone/>
            </a:pPr>
            <a:r>
              <a:rPr lang="en-US" sz="1200">
                <a:solidFill>
                  <a:schemeClr val="tx1"/>
                </a:solidFill>
              </a:rPr>
              <a:t>Acoustic Uni-modal model</a:t>
            </a:r>
          </a:p>
          <a:p>
            <a:pPr marL="0" indent="0" algn="ctr">
              <a:buNone/>
            </a:pPr>
            <a:r>
              <a:rPr lang="en-US" sz="1200">
                <a:solidFill>
                  <a:schemeClr val="tx1"/>
                </a:solidFill>
              </a:rPr>
              <a:t>Lexical + Acoustic Bi-modal model</a:t>
            </a:r>
          </a:p>
          <a:p>
            <a:pPr marL="0" indent="0" algn="ctr">
              <a:buNone/>
            </a:pPr>
            <a:r>
              <a:rPr lang="en-US" sz="1200">
                <a:solidFill>
                  <a:schemeClr val="tx1"/>
                </a:solidFill>
              </a:rPr>
              <a:t>Tensor Fusion Network</a:t>
            </a:r>
          </a:p>
          <a:p>
            <a:pPr marL="0" indent="0" algn="ctr">
              <a:buNone/>
            </a:pPr>
            <a:r>
              <a:rPr lang="en-US" sz="1200">
                <a:solidFill>
                  <a:schemeClr val="tx1"/>
                </a:solidFill>
              </a:rPr>
              <a:t>Early and Late Fusion CNN-LSTM Multimodal  Networks</a:t>
            </a:r>
          </a:p>
        </p:txBody>
      </p:sp>
      <p:sp>
        <p:nvSpPr>
          <p:cNvPr id="88" name="Google Shape;88;p5"/>
          <p:cNvSpPr txBox="1">
            <a:spLocks noGrp="1"/>
          </p:cNvSpPr>
          <p:nvPr>
            <p:ph type="body" idx="2"/>
          </p:nvPr>
        </p:nvSpPr>
        <p:spPr>
          <a:xfrm>
            <a:off x="1578457" y="1375226"/>
            <a:ext cx="2317500" cy="298099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Disha </a:t>
            </a:r>
            <a:endParaRPr/>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indent="0" algn="ctr">
              <a:buClr>
                <a:srgbClr val="D9D9D9"/>
              </a:buClr>
              <a:buNone/>
            </a:pPr>
            <a:r>
              <a:rPr lang="en-US" sz="1200">
                <a:solidFill>
                  <a:schemeClr val="tx1"/>
                </a:solidFill>
              </a:rPr>
              <a:t>Lexical Uni-modal model</a:t>
            </a:r>
          </a:p>
          <a:p>
            <a:pPr marL="0" indent="0" algn="ctr">
              <a:buClr>
                <a:srgbClr val="D9D9D9"/>
              </a:buClr>
              <a:buNone/>
            </a:pPr>
            <a:r>
              <a:rPr lang="en-US" sz="1200">
                <a:solidFill>
                  <a:schemeClr val="tx1"/>
                </a:solidFill>
              </a:rPr>
              <a:t>Lexical + Visual Bi-modal </a:t>
            </a:r>
          </a:p>
          <a:p>
            <a:pPr marL="0" indent="0" algn="ctr">
              <a:buClr>
                <a:srgbClr val="D9D9D9"/>
              </a:buClr>
              <a:buNone/>
            </a:pPr>
            <a:r>
              <a:rPr lang="en-US" sz="1200">
                <a:solidFill>
                  <a:schemeClr val="tx1"/>
                </a:solidFill>
              </a:rPr>
              <a:t>model</a:t>
            </a:r>
          </a:p>
          <a:p>
            <a:pPr marL="0" indent="0" algn="ctr">
              <a:buClr>
                <a:srgbClr val="D9D9D9"/>
              </a:buClr>
              <a:buNone/>
            </a:pPr>
            <a:r>
              <a:rPr lang="en-US" sz="1200">
                <a:solidFill>
                  <a:schemeClr val="tx1"/>
                </a:solidFill>
              </a:rPr>
              <a:t> Early and Late Fusion MLP Multimodal  Networks</a:t>
            </a:r>
          </a:p>
          <a:p>
            <a:pPr marL="0" indent="0" algn="ctr">
              <a:buClr>
                <a:srgbClr val="D9D9D9"/>
              </a:buClr>
              <a:buNone/>
            </a:pPr>
            <a:endParaRPr lang="en-US"/>
          </a:p>
        </p:txBody>
      </p:sp>
      <p:sp>
        <p:nvSpPr>
          <p:cNvPr id="89" name="Google Shape;89;p5"/>
          <p:cNvSpPr txBox="1">
            <a:spLocks noGrp="1"/>
          </p:cNvSpPr>
          <p:nvPr>
            <p:ph type="body" idx="3"/>
          </p:nvPr>
        </p:nvSpPr>
        <p:spPr>
          <a:xfrm>
            <a:off x="6432875" y="1375224"/>
            <a:ext cx="2317500" cy="291853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Rhushabh</a:t>
            </a:r>
            <a:endParaRPr b="1"/>
          </a:p>
          <a:p>
            <a:pPr marL="0" lvl="0" indent="0" algn="ctr" rtl="0">
              <a:lnSpc>
                <a:spcPct val="100000"/>
              </a:lnSpc>
              <a:spcBef>
                <a:spcPts val="600"/>
              </a:spcBef>
              <a:spcAft>
                <a:spcPts val="0"/>
              </a:spcAft>
              <a:buSzPts val="1800"/>
              <a:buNone/>
            </a:pPr>
            <a:r>
              <a:rPr lang="en-US" sz="1200"/>
              <a:t> </a:t>
            </a:r>
            <a:endParaRPr/>
          </a:p>
          <a:p>
            <a:pPr marL="0" lvl="0" indent="0" algn="ctr" rtl="0">
              <a:lnSpc>
                <a:spcPct val="100000"/>
              </a:lnSpc>
              <a:spcBef>
                <a:spcPts val="600"/>
              </a:spcBef>
              <a:spcAft>
                <a:spcPts val="0"/>
              </a:spcAft>
              <a:buSzPts val="1800"/>
              <a:buNone/>
            </a:pPr>
            <a:endParaRPr sz="1200"/>
          </a:p>
          <a:p>
            <a:pPr marL="0" lvl="0" indent="0" algn="ctr" rtl="0">
              <a:lnSpc>
                <a:spcPct val="100000"/>
              </a:lnSpc>
              <a:spcBef>
                <a:spcPts val="600"/>
              </a:spcBef>
              <a:spcAft>
                <a:spcPts val="0"/>
              </a:spcAft>
              <a:buSzPts val="1800"/>
              <a:buNone/>
            </a:pPr>
            <a:endParaRPr sz="1200"/>
          </a:p>
          <a:p>
            <a:pPr marL="0" lvl="0" indent="0" algn="ctr" rtl="0">
              <a:lnSpc>
                <a:spcPct val="100000"/>
              </a:lnSpc>
              <a:spcBef>
                <a:spcPts val="600"/>
              </a:spcBef>
              <a:spcAft>
                <a:spcPts val="0"/>
              </a:spcAft>
              <a:buSzPts val="1800"/>
              <a:buNone/>
            </a:pPr>
            <a:endParaRPr sz="1200"/>
          </a:p>
          <a:p>
            <a:pPr marL="0" indent="0" algn="ctr">
              <a:buNone/>
            </a:pPr>
            <a:r>
              <a:rPr lang="en-US" sz="1200">
                <a:solidFill>
                  <a:schemeClr val="tx1"/>
                </a:solidFill>
              </a:rPr>
              <a:t>Visual Uni-modal model</a:t>
            </a:r>
          </a:p>
          <a:p>
            <a:pPr marL="0" indent="0" algn="ctr">
              <a:buNone/>
            </a:pPr>
            <a:r>
              <a:rPr lang="en-US" sz="1200">
                <a:solidFill>
                  <a:schemeClr val="tx1"/>
                </a:solidFill>
              </a:rPr>
              <a:t>Acoustic + Visual Bi-modal </a:t>
            </a:r>
          </a:p>
          <a:p>
            <a:pPr marL="0" indent="0" algn="ctr">
              <a:buNone/>
            </a:pPr>
            <a:r>
              <a:rPr lang="en-US" sz="1200">
                <a:solidFill>
                  <a:schemeClr val="tx1"/>
                </a:solidFill>
              </a:rPr>
              <a:t>model</a:t>
            </a:r>
          </a:p>
          <a:p>
            <a:pPr marL="0" indent="0" algn="ctr">
              <a:buNone/>
            </a:pPr>
            <a:r>
              <a:rPr lang="en-US" sz="1200">
                <a:solidFill>
                  <a:schemeClr val="tx1"/>
                </a:solidFill>
              </a:rPr>
              <a:t> Dialogue RNN Multimodal Network</a:t>
            </a:r>
          </a:p>
          <a:p>
            <a:pPr marL="0" lvl="0" indent="0" algn="ctr" rtl="0">
              <a:lnSpc>
                <a:spcPct val="100000"/>
              </a:lnSpc>
              <a:spcBef>
                <a:spcPts val="600"/>
              </a:spcBef>
              <a:spcAft>
                <a:spcPts val="0"/>
              </a:spcAft>
              <a:buSzPts val="1800"/>
              <a:buNone/>
            </a:pPr>
            <a:endParaRPr sz="1200"/>
          </a:p>
        </p:txBody>
      </p:sp>
      <p:grpSp>
        <p:nvGrpSpPr>
          <p:cNvPr id="90" name="Google Shape;90;p5"/>
          <p:cNvGrpSpPr/>
          <p:nvPr/>
        </p:nvGrpSpPr>
        <p:grpSpPr>
          <a:xfrm>
            <a:off x="8176601" y="622214"/>
            <a:ext cx="355087" cy="349235"/>
            <a:chOff x="1244325" y="4999400"/>
            <a:chExt cx="444525" cy="437200"/>
          </a:xfrm>
        </p:grpSpPr>
        <p:sp>
          <p:nvSpPr>
            <p:cNvPr id="91" name="Google Shape;91;p5"/>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5"/>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20</a:t>
            </a:fld>
            <a:endParaRPr/>
          </a:p>
        </p:txBody>
      </p:sp>
      <p:pic>
        <p:nvPicPr>
          <p:cNvPr id="97" name="Google Shape;97;p5" descr="Volume with solid fill"/>
          <p:cNvPicPr preferRelativeResize="0"/>
          <p:nvPr/>
        </p:nvPicPr>
        <p:blipFill rotWithShape="1">
          <a:blip r:embed="rId4">
            <a:alphaModFix/>
          </a:blip>
          <a:srcRect/>
          <a:stretch/>
        </p:blipFill>
        <p:spPr>
          <a:xfrm>
            <a:off x="4588366" y="1920089"/>
            <a:ext cx="914400" cy="914400"/>
          </a:xfrm>
          <a:prstGeom prst="rect">
            <a:avLst/>
          </a:prstGeom>
          <a:noFill/>
          <a:ln>
            <a:noFill/>
          </a:ln>
        </p:spPr>
      </p:pic>
      <p:pic>
        <p:nvPicPr>
          <p:cNvPr id="98" name="Google Shape;98;p5" descr="Chat bubble with solid fill"/>
          <p:cNvPicPr preferRelativeResize="0"/>
          <p:nvPr/>
        </p:nvPicPr>
        <p:blipFill rotWithShape="1">
          <a:blip r:embed="rId5">
            <a:alphaModFix/>
          </a:blip>
          <a:srcRect/>
          <a:stretch/>
        </p:blipFill>
        <p:spPr>
          <a:xfrm>
            <a:off x="2280007" y="1947364"/>
            <a:ext cx="914400" cy="914400"/>
          </a:xfrm>
          <a:prstGeom prst="rect">
            <a:avLst/>
          </a:prstGeom>
          <a:noFill/>
          <a:ln>
            <a:noFill/>
          </a:ln>
        </p:spPr>
      </p:pic>
      <p:pic>
        <p:nvPicPr>
          <p:cNvPr id="99" name="Google Shape;99;p5" descr="Video camera with solid fill"/>
          <p:cNvPicPr preferRelativeResize="0"/>
          <p:nvPr/>
        </p:nvPicPr>
        <p:blipFill rotWithShape="1">
          <a:blip r:embed="rId6">
            <a:alphaModFix/>
          </a:blip>
          <a:srcRect/>
          <a:stretch/>
        </p:blipFill>
        <p:spPr>
          <a:xfrm>
            <a:off x="7134425" y="1920089"/>
            <a:ext cx="914400" cy="914400"/>
          </a:xfrm>
          <a:prstGeom prst="rect">
            <a:avLst/>
          </a:prstGeom>
          <a:noFill/>
          <a:ln>
            <a:noFill/>
          </a:ln>
        </p:spPr>
      </p:pic>
      <p:sp>
        <p:nvSpPr>
          <p:cNvPr id="2" name="TextBox 1">
            <a:extLst>
              <a:ext uri="{FF2B5EF4-FFF2-40B4-BE49-F238E27FC236}">
                <a16:creationId xmlns:a16="http://schemas.microsoft.com/office/drawing/2014/main" id="{82207133-1B7D-0746-9DE8-FC4A86E350AB}"/>
              </a:ext>
            </a:extLst>
          </p:cNvPr>
          <p:cNvSpPr txBox="1"/>
          <p:nvPr/>
        </p:nvSpPr>
        <p:spPr>
          <a:xfrm>
            <a:off x="1866685" y="4733208"/>
            <a:ext cx="6665003" cy="307777"/>
          </a:xfrm>
          <a:prstGeom prst="rect">
            <a:avLst/>
          </a:prstGeom>
          <a:noFill/>
        </p:spPr>
        <p:txBody>
          <a:bodyPr wrap="square" rtlCol="0">
            <a:spAutoFit/>
          </a:bodyPr>
          <a:lstStyle/>
          <a:p>
            <a:pPr algn="ctr">
              <a:spcBef>
                <a:spcPts val="600"/>
              </a:spcBef>
              <a:buClr>
                <a:srgbClr val="D9D9D9"/>
              </a:buClr>
              <a:buSzPts val="1800"/>
            </a:pPr>
            <a:r>
              <a:rPr lang="en-US">
                <a:solidFill>
                  <a:schemeClr val="tx1"/>
                </a:solidFill>
                <a:latin typeface="Barlow"/>
                <a:sym typeface="Barlow"/>
              </a:rPr>
              <a:t>Data Preprocessing and Feature extraction was performed by everyone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6"/>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21</a:t>
            </a:fld>
            <a:endParaRPr/>
          </a:p>
        </p:txBody>
      </p:sp>
      <p:sp>
        <p:nvSpPr>
          <p:cNvPr id="106" name="Google Shape;106;p6"/>
          <p:cNvSpPr txBox="1">
            <a:spLocks noGrp="1"/>
          </p:cNvSpPr>
          <p:nvPr>
            <p:ph type="ctrTitle" idx="4294967295"/>
          </p:nvPr>
        </p:nvSpPr>
        <p:spPr>
          <a:xfrm>
            <a:off x="1504677" y="569850"/>
            <a:ext cx="72456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Barlow"/>
              <a:buNone/>
            </a:pPr>
            <a:r>
              <a:rPr lang="en-US" sz="9600" b="1" i="0" u="none" strike="noStrike" cap="none">
                <a:solidFill>
                  <a:schemeClr val="accent1"/>
                </a:solidFill>
                <a:latin typeface="Barlow"/>
                <a:ea typeface="Barlow"/>
                <a:cs typeface="Barlow"/>
                <a:sym typeface="Barlow"/>
              </a:rPr>
              <a:t>THANK YOU</a:t>
            </a:r>
            <a:endParaRPr sz="9600" b="1" i="0" u="none" strike="noStrike" cap="none">
              <a:solidFill>
                <a:schemeClr val="accent1"/>
              </a:solidFill>
              <a:latin typeface="Barlow"/>
              <a:ea typeface="Barlow"/>
              <a:cs typeface="Barlow"/>
              <a:sym typeface="Barlow"/>
            </a:endParaRPr>
          </a:p>
        </p:txBody>
      </p:sp>
      <p:sp>
        <p:nvSpPr>
          <p:cNvPr id="107" name="Google Shape;107;p6"/>
          <p:cNvSpPr txBox="1"/>
          <p:nvPr/>
        </p:nvSpPr>
        <p:spPr>
          <a:xfrm>
            <a:off x="5937679" y="3445029"/>
            <a:ext cx="3009521" cy="1200288"/>
          </a:xfrm>
          <a:prstGeom prst="rect">
            <a:avLst/>
          </a:prstGeom>
          <a:noFill/>
          <a:ln>
            <a:noFill/>
          </a:ln>
        </p:spPr>
        <p:txBody>
          <a:bodyPr spcFirstLastPara="1" wrap="square" lIns="91425" tIns="45700" rIns="91425" bIns="45700" anchor="t" anchorCtr="0">
            <a:spAutoFit/>
          </a:bodyPr>
          <a:lstStyle/>
          <a:p>
            <a:pPr marL="63500"/>
            <a:r>
              <a:rPr lang="en-US" sz="1400" b="0" i="0" u="none" strike="noStrike" cap="none">
                <a:solidFill>
                  <a:srgbClr val="434343"/>
                </a:solidFill>
                <a:latin typeface="Barlow" panose="020B0604020202020204" charset="0"/>
                <a:ea typeface="Barlow"/>
                <a:cs typeface="Barlow"/>
                <a:sym typeface="Barlow"/>
              </a:rPr>
              <a:t>Mehak Piplani</a:t>
            </a:r>
            <a:endParaRPr lang="en-US">
              <a:latin typeface="Barlow" panose="020B0604020202020204" charset="0"/>
              <a:ea typeface="Barlow"/>
            </a:endParaRPr>
          </a:p>
          <a:p>
            <a:pPr marL="63500"/>
            <a:endParaRPr lang="en-US" sz="800" b="0" i="0" u="none" strike="noStrike" cap="none">
              <a:solidFill>
                <a:srgbClr val="434343"/>
              </a:solidFill>
              <a:latin typeface="Barlow" panose="020B0604020202020204" charset="0"/>
              <a:ea typeface="Barlow"/>
              <a:cs typeface="Barlow"/>
              <a:sym typeface="Barlow"/>
            </a:endParaRPr>
          </a:p>
          <a:p>
            <a:pPr marL="63500" marR="0" lvl="0" indent="0" algn="l" rtl="0">
              <a:lnSpc>
                <a:spcPct val="100000"/>
              </a:lnSpc>
              <a:spcBef>
                <a:spcPts val="0"/>
              </a:spcBef>
              <a:spcAft>
                <a:spcPts val="0"/>
              </a:spcAft>
              <a:buNone/>
            </a:pPr>
            <a:r>
              <a:rPr lang="en-US" sz="1400" b="0" i="0" u="none" strike="noStrike" cap="none">
                <a:solidFill>
                  <a:srgbClr val="434343"/>
                </a:solidFill>
                <a:latin typeface="Barlow" panose="020B0604020202020204" charset="0"/>
                <a:ea typeface="Barlow"/>
                <a:cs typeface="Barlow"/>
                <a:sym typeface="Barlow"/>
              </a:rPr>
              <a:t>Disha Kedige Chandrashekarachar</a:t>
            </a:r>
            <a:endParaRPr lang="en-US">
              <a:solidFill>
                <a:srgbClr val="434343"/>
              </a:solidFill>
              <a:latin typeface="Barlow" panose="020B0604020202020204" charset="0"/>
              <a:ea typeface="Barlow"/>
              <a:cs typeface="Barlow"/>
              <a:sym typeface="Barlow"/>
            </a:endParaRPr>
          </a:p>
          <a:p>
            <a:pPr marL="63500" marR="0" lvl="0" indent="0" algn="l" rtl="0">
              <a:lnSpc>
                <a:spcPct val="100000"/>
              </a:lnSpc>
              <a:spcBef>
                <a:spcPts val="0"/>
              </a:spcBef>
              <a:spcAft>
                <a:spcPts val="0"/>
              </a:spcAft>
              <a:buNone/>
            </a:pPr>
            <a:endParaRPr lang="en-US" sz="800" b="0" i="0" u="none" strike="noStrike" cap="none">
              <a:solidFill>
                <a:srgbClr val="434343"/>
              </a:solidFill>
              <a:latin typeface="Barlow" panose="020B0604020202020204" charset="0"/>
              <a:ea typeface="Barlow"/>
              <a:cs typeface="Barlow"/>
              <a:sym typeface="Barlow"/>
            </a:endParaRPr>
          </a:p>
          <a:p>
            <a:pPr marL="63500" marR="0" lvl="0" indent="0" algn="l" rtl="0">
              <a:lnSpc>
                <a:spcPct val="100000"/>
              </a:lnSpc>
              <a:spcBef>
                <a:spcPts val="0"/>
              </a:spcBef>
              <a:spcAft>
                <a:spcPts val="0"/>
              </a:spcAft>
              <a:buNone/>
            </a:pPr>
            <a:r>
              <a:rPr lang="en-US" sz="1400" b="0" i="0" u="none" strike="noStrike" cap="none">
                <a:solidFill>
                  <a:srgbClr val="434343"/>
                </a:solidFill>
                <a:latin typeface="Barlow" panose="020B0604020202020204" charset="0"/>
                <a:ea typeface="Barlow"/>
                <a:cs typeface="Barlow"/>
                <a:sym typeface="Barlow"/>
              </a:rPr>
              <a:t>Rhushabh Vaghela</a:t>
            </a:r>
            <a:endParaRPr>
              <a:latin typeface="Barlow" panose="020B0604020202020204" charset="0"/>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22</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FE1CCC24-986C-9A46-BE86-83E01946CCCE}"/>
                  </a:ext>
                </a:extLst>
              </p:cNvPr>
              <p:cNvGraphicFramePr>
                <a:graphicFrameLocks noChangeAspect="1"/>
              </p:cNvGraphicFramePr>
              <p:nvPr>
                <p:extLst>
                  <p:ext uri="{D42A27DB-BD31-4B8C-83A1-F6EECF244321}">
                    <p14:modId xmlns:p14="http://schemas.microsoft.com/office/powerpoint/2010/main" val="3885939852"/>
                  </p:ext>
                </p:extLst>
              </p:nvPr>
            </p:nvGraphicFramePr>
            <p:xfrm>
              <a:off x="5645992" y="1419895"/>
              <a:ext cx="2926080" cy="1645920"/>
            </p:xfrm>
            <a:graphic>
              <a:graphicData uri="http://schemas.microsoft.com/office/powerpoint/2016/slidezoom">
                <pslz:sldZm>
                  <pslz:sldZmObj sldId="287" cId="69840853">
                    <pslz:zmPr id="{743DCBC0-E543-064D-9ABC-307846572F1C}" transitionDur="1000">
                      <p166:blipFill xmlns:p166="http://schemas.microsoft.com/office/powerpoint/2016/6/main">
                        <a:blip r:embed="rId3"/>
                        <a:stretch>
                          <a:fillRect/>
                        </a:stretch>
                      </p166:blipFill>
                      <p166:spPr xmlns:p166="http://schemas.microsoft.com/office/powerpoint/2016/6/main">
                        <a:xfrm>
                          <a:off x="0" y="0"/>
                          <a:ext cx="2926080" cy="1645920"/>
                        </a:xfrm>
                        <a:prstGeom prst="rect">
                          <a:avLst/>
                        </a:prstGeom>
                      </p166:spPr>
                    </pslz:zmPr>
                  </pslz:sldZmObj>
                </pslz:sldZm>
              </a:graphicData>
            </a:graphic>
          </p:graphicFrame>
        </mc:Choice>
        <mc:Fallback>
          <p:pic>
            <p:nvPicPr>
              <p:cNvPr id="3" name="Slide Zoom 2">
                <a:extLst>
                  <a:ext uri="{FF2B5EF4-FFF2-40B4-BE49-F238E27FC236}">
                    <a16:creationId xmlns:a16="http://schemas.microsoft.com/office/drawing/2014/main" id="{FE1CCC24-986C-9A46-BE86-83E01946CCCE}"/>
                  </a:ext>
                </a:extLst>
              </p:cNvPr>
              <p:cNvPicPr>
                <a:picLocks noGrp="1" noRot="1" noChangeAspect="1" noMove="1" noResize="1" noEditPoints="1" noAdjustHandles="1" noChangeArrowheads="1" noChangeShapeType="1"/>
              </p:cNvPicPr>
              <p:nvPr/>
            </p:nvPicPr>
            <p:blipFill>
              <a:blip r:embed="rId3"/>
              <a:stretch>
                <a:fillRect/>
              </a:stretch>
            </p:blipFill>
            <p:spPr>
              <a:xfrm>
                <a:off x="5645992" y="1419895"/>
                <a:ext cx="2926080" cy="164592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6B138069-BC5E-934F-A817-3B50564A177B}"/>
                  </a:ext>
                </a:extLst>
              </p:cNvPr>
              <p:cNvGraphicFramePr>
                <a:graphicFrameLocks noChangeAspect="1"/>
              </p:cNvGraphicFramePr>
              <p:nvPr>
                <p:extLst>
                  <p:ext uri="{D42A27DB-BD31-4B8C-83A1-F6EECF244321}">
                    <p14:modId xmlns:p14="http://schemas.microsoft.com/office/powerpoint/2010/main" val="3843073506"/>
                  </p:ext>
                </p:extLst>
              </p:nvPr>
            </p:nvGraphicFramePr>
            <p:xfrm>
              <a:off x="1819263" y="1419895"/>
              <a:ext cx="2926080" cy="1645920"/>
            </p:xfrm>
            <a:graphic>
              <a:graphicData uri="http://schemas.microsoft.com/office/powerpoint/2016/slidezoom">
                <pslz:sldZm>
                  <pslz:sldZmObj sldId="288" cId="2565432311">
                    <pslz:zmPr id="{B84BC672-E778-B74B-A3A8-A5151707AC26}" transitionDur="1000">
                      <p166:blipFill xmlns:p166="http://schemas.microsoft.com/office/powerpoint/2016/6/main">
                        <a:blip r:embed="rId4"/>
                        <a:stretch>
                          <a:fillRect/>
                        </a:stretch>
                      </p166:blipFill>
                      <p166:spPr xmlns:p166="http://schemas.microsoft.com/office/powerpoint/2016/6/main">
                        <a:xfrm>
                          <a:off x="0" y="0"/>
                          <a:ext cx="2926080" cy="1645920"/>
                        </a:xfrm>
                        <a:prstGeom prst="rect">
                          <a:avLst/>
                        </a:prstGeom>
                      </p166:spPr>
                    </pslz:zmPr>
                  </pslz:sldZmObj>
                </pslz:sldZm>
              </a:graphicData>
            </a:graphic>
          </p:graphicFrame>
        </mc:Choice>
        <mc:Fallback>
          <p:pic>
            <p:nvPicPr>
              <p:cNvPr id="6" name="Slide Zoom 5">
                <a:extLst>
                  <a:ext uri="{FF2B5EF4-FFF2-40B4-BE49-F238E27FC236}">
                    <a16:creationId xmlns:a16="http://schemas.microsoft.com/office/drawing/2014/main" id="{6B138069-BC5E-934F-A817-3B50564A177B}"/>
                  </a:ext>
                </a:extLst>
              </p:cNvPr>
              <p:cNvPicPr>
                <a:picLocks noGrp="1" noRot="1" noChangeAspect="1" noMove="1" noResize="1" noEditPoints="1" noAdjustHandles="1" noChangeArrowheads="1" noChangeShapeType="1"/>
              </p:cNvPicPr>
              <p:nvPr/>
            </p:nvPicPr>
            <p:blipFill>
              <a:blip r:embed="rId4"/>
              <a:stretch>
                <a:fillRect/>
              </a:stretch>
            </p:blipFill>
            <p:spPr>
              <a:xfrm>
                <a:off x="1819263" y="1419895"/>
                <a:ext cx="2926080" cy="164592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CABCC7A6-32E7-2248-9C15-061120DBEBA7}"/>
                  </a:ext>
                </a:extLst>
              </p:cNvPr>
              <p:cNvGraphicFramePr>
                <a:graphicFrameLocks noChangeAspect="1"/>
              </p:cNvGraphicFramePr>
              <p:nvPr>
                <p:extLst>
                  <p:ext uri="{D42A27DB-BD31-4B8C-83A1-F6EECF244321}">
                    <p14:modId xmlns:p14="http://schemas.microsoft.com/office/powerpoint/2010/main" val="1736929500"/>
                  </p:ext>
                </p:extLst>
              </p:nvPr>
            </p:nvGraphicFramePr>
            <p:xfrm>
              <a:off x="3479350" y="3285535"/>
              <a:ext cx="2926080" cy="1645920"/>
            </p:xfrm>
            <a:graphic>
              <a:graphicData uri="http://schemas.microsoft.com/office/powerpoint/2016/slidezoom">
                <pslz:sldZm>
                  <pslz:sldZmObj sldId="290" cId="959097444">
                    <pslz:zmPr id="{69F3FD54-A581-6046-9C69-C88F9EC5B4BC}" transitionDur="1000">
                      <p166:blipFill xmlns:p166="http://schemas.microsoft.com/office/powerpoint/2016/6/main">
                        <a:blip r:embed="rId5"/>
                        <a:stretch>
                          <a:fillRect/>
                        </a:stretch>
                      </p166:blipFill>
                      <p166:spPr xmlns:p166="http://schemas.microsoft.com/office/powerpoint/2016/6/main">
                        <a:xfrm>
                          <a:off x="0" y="0"/>
                          <a:ext cx="2926080" cy="1645920"/>
                        </a:xfrm>
                        <a:prstGeom prst="rect">
                          <a:avLst/>
                        </a:prstGeom>
                      </p166:spPr>
                    </pslz:zmPr>
                  </pslz:sldZmObj>
                </pslz:sldZm>
              </a:graphicData>
            </a:graphic>
          </p:graphicFrame>
        </mc:Choice>
        <mc:Fallback>
          <p:pic>
            <p:nvPicPr>
              <p:cNvPr id="9" name="Slide Zoom 8">
                <a:extLst>
                  <a:ext uri="{FF2B5EF4-FFF2-40B4-BE49-F238E27FC236}">
                    <a16:creationId xmlns:a16="http://schemas.microsoft.com/office/drawing/2014/main" id="{CABCC7A6-32E7-2248-9C15-061120DBEBA7}"/>
                  </a:ext>
                </a:extLst>
              </p:cNvPr>
              <p:cNvPicPr>
                <a:picLocks noGrp="1" noRot="1" noChangeAspect="1" noMove="1" noResize="1" noEditPoints="1" noAdjustHandles="1" noChangeArrowheads="1" noChangeShapeType="1"/>
              </p:cNvPicPr>
              <p:nvPr/>
            </p:nvPicPr>
            <p:blipFill>
              <a:blip r:embed="rId5"/>
              <a:stretch>
                <a:fillRect/>
              </a:stretch>
            </p:blipFill>
            <p:spPr>
              <a:xfrm>
                <a:off x="3479350" y="3285535"/>
                <a:ext cx="2926080" cy="1645920"/>
              </a:xfrm>
              <a:prstGeom prst="rect">
                <a:avLst/>
              </a:prstGeom>
            </p:spPr>
          </p:pic>
        </mc:Fallback>
      </mc:AlternateContent>
    </p:spTree>
    <p:extLst>
      <p:ext uri="{BB962C8B-B14F-4D97-AF65-F5344CB8AC3E}">
        <p14:creationId xmlns:p14="http://schemas.microsoft.com/office/powerpoint/2010/main" val="71523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23</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02619917-93D4-E340-A651-1B8CE895CDF5}"/>
              </a:ext>
            </a:extLst>
          </p:cNvPr>
          <p:cNvSpPr txBox="1"/>
          <p:nvPr/>
        </p:nvSpPr>
        <p:spPr>
          <a:xfrm>
            <a:off x="2967404" y="3903934"/>
            <a:ext cx="4571999" cy="276999"/>
          </a:xfrm>
          <a:prstGeom prst="rect">
            <a:avLst/>
          </a:prstGeom>
          <a:noFill/>
        </p:spPr>
        <p:txBody>
          <a:bodyPr wrap="square" rtlCol="0">
            <a:spAutoFit/>
          </a:bodyPr>
          <a:lstStyle/>
          <a:p>
            <a:r>
              <a:rPr lang="en-US" sz="1200">
                <a:solidFill>
                  <a:srgbClr val="434343"/>
                </a:solidFill>
                <a:latin typeface="Barlow"/>
                <a:sym typeface="Barlow"/>
              </a:rPr>
              <a:t>Table 1: Uni-Modal test-set class wise  &amp; weighted F1-score results</a:t>
            </a:r>
            <a:endParaRPr lang="en-US" sz="1050"/>
          </a:p>
        </p:txBody>
      </p:sp>
      <p:graphicFrame>
        <p:nvGraphicFramePr>
          <p:cNvPr id="2" name="Table 2">
            <a:extLst>
              <a:ext uri="{FF2B5EF4-FFF2-40B4-BE49-F238E27FC236}">
                <a16:creationId xmlns:a16="http://schemas.microsoft.com/office/drawing/2014/main" id="{B100AA1F-8566-476D-B58F-87AAEC01F371}"/>
              </a:ext>
            </a:extLst>
          </p:cNvPr>
          <p:cNvGraphicFramePr>
            <a:graphicFrameLocks noGrp="1"/>
          </p:cNvGraphicFramePr>
          <p:nvPr>
            <p:extLst>
              <p:ext uri="{D42A27DB-BD31-4B8C-83A1-F6EECF244321}">
                <p14:modId xmlns:p14="http://schemas.microsoft.com/office/powerpoint/2010/main" val="1031037047"/>
              </p:ext>
            </p:extLst>
          </p:nvPr>
        </p:nvGraphicFramePr>
        <p:xfrm>
          <a:off x="1567333" y="1497256"/>
          <a:ext cx="7262222" cy="2280920"/>
        </p:xfrm>
        <a:graphic>
          <a:graphicData uri="http://schemas.openxmlformats.org/drawingml/2006/table">
            <a:tbl>
              <a:tblPr firstRow="1" bandRow="1">
                <a:tableStyleId>{073A0DAA-6AF3-43AB-8588-CEC1D06C72B9}</a:tableStyleId>
              </a:tblPr>
              <a:tblGrid>
                <a:gridCol w="1319955">
                  <a:extLst>
                    <a:ext uri="{9D8B030D-6E8A-4147-A177-3AD203B41FA5}">
                      <a16:colId xmlns:a16="http://schemas.microsoft.com/office/drawing/2014/main" val="506198510"/>
                    </a:ext>
                  </a:extLst>
                </a:gridCol>
                <a:gridCol w="814388">
                  <a:extLst>
                    <a:ext uri="{9D8B030D-6E8A-4147-A177-3AD203B41FA5}">
                      <a16:colId xmlns:a16="http://schemas.microsoft.com/office/drawing/2014/main" val="3241533900"/>
                    </a:ext>
                  </a:extLst>
                </a:gridCol>
                <a:gridCol w="750093">
                  <a:extLst>
                    <a:ext uri="{9D8B030D-6E8A-4147-A177-3AD203B41FA5}">
                      <a16:colId xmlns:a16="http://schemas.microsoft.com/office/drawing/2014/main" val="821294770"/>
                    </a:ext>
                  </a:extLst>
                </a:gridCol>
                <a:gridCol w="650082">
                  <a:extLst>
                    <a:ext uri="{9D8B030D-6E8A-4147-A177-3AD203B41FA5}">
                      <a16:colId xmlns:a16="http://schemas.microsoft.com/office/drawing/2014/main" val="1196709493"/>
                    </a:ext>
                  </a:extLst>
                </a:gridCol>
                <a:gridCol w="808544">
                  <a:extLst>
                    <a:ext uri="{9D8B030D-6E8A-4147-A177-3AD203B41FA5}">
                      <a16:colId xmlns:a16="http://schemas.microsoft.com/office/drawing/2014/main" val="1664813294"/>
                    </a:ext>
                  </a:extLst>
                </a:gridCol>
                <a:gridCol w="914400">
                  <a:extLst>
                    <a:ext uri="{9D8B030D-6E8A-4147-A177-3AD203B41FA5}">
                      <a16:colId xmlns:a16="http://schemas.microsoft.com/office/drawing/2014/main" val="3571619042"/>
                    </a:ext>
                  </a:extLst>
                </a:gridCol>
                <a:gridCol w="914400">
                  <a:extLst>
                    <a:ext uri="{9D8B030D-6E8A-4147-A177-3AD203B41FA5}">
                      <a16:colId xmlns:a16="http://schemas.microsoft.com/office/drawing/2014/main" val="2656283946"/>
                    </a:ext>
                  </a:extLst>
                </a:gridCol>
                <a:gridCol w="1090360">
                  <a:extLst>
                    <a:ext uri="{9D8B030D-6E8A-4147-A177-3AD203B41FA5}">
                      <a16:colId xmlns:a16="http://schemas.microsoft.com/office/drawing/2014/main" val="3664813753"/>
                    </a:ext>
                  </a:extLst>
                </a:gridCol>
              </a:tblGrid>
              <a:tr h="370840">
                <a:tc>
                  <a:txBody>
                    <a:bodyPr/>
                    <a:lstStyle/>
                    <a:p>
                      <a:r>
                        <a:rPr lang="en-US" sz="1200" b="0">
                          <a:solidFill>
                            <a:schemeClr val="tx2"/>
                          </a:solidFill>
                        </a:rPr>
                        <a:t>Models</a:t>
                      </a:r>
                      <a:endParaRPr lang="en-US" sz="1200" b="0">
                        <a:solidFill>
                          <a:schemeClr val="tx2"/>
                        </a:solidFill>
                        <a:latin typeface="Barlow" panose="020B0604020202020204" charset="0"/>
                      </a:endParaRPr>
                    </a:p>
                  </a:txBody>
                  <a:tcPr/>
                </a:tc>
                <a:tc>
                  <a:txBody>
                    <a:bodyPr/>
                    <a:lstStyle/>
                    <a:p>
                      <a:r>
                        <a:rPr lang="en-US" sz="1200" b="0">
                          <a:solidFill>
                            <a:schemeClr val="tx2"/>
                          </a:solidFill>
                        </a:rPr>
                        <a:t>Modality</a:t>
                      </a:r>
                      <a:endParaRPr lang="en-US" sz="1200" b="0">
                        <a:solidFill>
                          <a:schemeClr val="tx2"/>
                        </a:solidFill>
                        <a:latin typeface="Barlow" panose="020B0604020202020204" charset="0"/>
                      </a:endParaRPr>
                    </a:p>
                  </a:txBody>
                  <a:tcPr/>
                </a:tc>
                <a:tc>
                  <a:txBody>
                    <a:bodyPr/>
                    <a:lstStyle/>
                    <a:p>
                      <a:r>
                        <a:rPr lang="en-US" sz="1200" b="0">
                          <a:solidFill>
                            <a:schemeClr val="tx2"/>
                          </a:solidFill>
                        </a:rPr>
                        <a:t>Anger</a:t>
                      </a:r>
                      <a:endParaRPr lang="en-US" sz="1200" b="0">
                        <a:solidFill>
                          <a:schemeClr val="tx2"/>
                        </a:solidFill>
                        <a:latin typeface="Barlow" panose="020B0604020202020204" charset="0"/>
                      </a:endParaRPr>
                    </a:p>
                  </a:txBody>
                  <a:tcPr/>
                </a:tc>
                <a:tc>
                  <a:txBody>
                    <a:bodyPr/>
                    <a:lstStyle/>
                    <a:p>
                      <a:r>
                        <a:rPr lang="en-US" sz="1200" b="0">
                          <a:solidFill>
                            <a:schemeClr val="tx2"/>
                          </a:solidFill>
                        </a:rPr>
                        <a:t>Joy</a:t>
                      </a:r>
                      <a:endParaRPr lang="en-US" sz="1200" b="0">
                        <a:solidFill>
                          <a:schemeClr val="tx2"/>
                        </a:solidFill>
                        <a:latin typeface="Barlow" panose="020B0604020202020204" charset="0"/>
                      </a:endParaRPr>
                    </a:p>
                  </a:txBody>
                  <a:tcPr/>
                </a:tc>
                <a:tc>
                  <a:txBody>
                    <a:bodyPr/>
                    <a:lstStyle/>
                    <a:p>
                      <a:r>
                        <a:rPr lang="en-US" sz="1200" b="0">
                          <a:solidFill>
                            <a:schemeClr val="tx2"/>
                          </a:solidFill>
                        </a:rPr>
                        <a:t>Surprise</a:t>
                      </a:r>
                      <a:endParaRPr lang="en-US" sz="1200" b="0">
                        <a:solidFill>
                          <a:schemeClr val="tx2"/>
                        </a:solidFill>
                        <a:latin typeface="Barlow" panose="020B0604020202020204" charset="0"/>
                      </a:endParaRPr>
                    </a:p>
                  </a:txBody>
                  <a:tcPr/>
                </a:tc>
                <a:tc>
                  <a:txBody>
                    <a:bodyPr/>
                    <a:lstStyle/>
                    <a:p>
                      <a:r>
                        <a:rPr lang="en-US" sz="1200" b="0">
                          <a:solidFill>
                            <a:schemeClr val="tx2"/>
                          </a:solidFill>
                        </a:rPr>
                        <a:t>Sadness</a:t>
                      </a:r>
                      <a:endParaRPr lang="en-US" sz="1200" b="0">
                        <a:solidFill>
                          <a:schemeClr val="tx2"/>
                        </a:solidFill>
                        <a:latin typeface="Barlow" panose="020B0604020202020204" charset="0"/>
                      </a:endParaRPr>
                    </a:p>
                  </a:txBody>
                  <a:tcPr/>
                </a:tc>
                <a:tc>
                  <a:txBody>
                    <a:bodyPr/>
                    <a:lstStyle/>
                    <a:p>
                      <a:r>
                        <a:rPr lang="en-US" sz="1200" b="0">
                          <a:solidFill>
                            <a:schemeClr val="tx2"/>
                          </a:solidFill>
                        </a:rPr>
                        <a:t>Neutral</a:t>
                      </a:r>
                      <a:endParaRPr lang="en-US" sz="1200" b="0">
                        <a:solidFill>
                          <a:schemeClr val="tx2"/>
                        </a:solidFill>
                        <a:latin typeface="Barlow" panose="020B0604020202020204" charset="0"/>
                      </a:endParaRPr>
                    </a:p>
                  </a:txBody>
                  <a:tcPr/>
                </a:tc>
                <a:tc>
                  <a:txBody>
                    <a:bodyPr/>
                    <a:lstStyle/>
                    <a:p>
                      <a:r>
                        <a:rPr lang="en-US" sz="1200" b="0">
                          <a:solidFill>
                            <a:schemeClr val="tx2"/>
                          </a:solidFill>
                        </a:rPr>
                        <a:t>Weighted F1</a:t>
                      </a:r>
                      <a:endParaRPr lang="en-US" sz="1200" b="0">
                        <a:solidFill>
                          <a:schemeClr val="tx2"/>
                        </a:solidFill>
                        <a:latin typeface="Barlow" panose="020B0604020202020204" charset="0"/>
                      </a:endParaRPr>
                    </a:p>
                  </a:txBody>
                  <a:tcPr/>
                </a:tc>
                <a:extLst>
                  <a:ext uri="{0D108BD9-81ED-4DB2-BD59-A6C34878D82A}">
                    <a16:rowId xmlns:a16="http://schemas.microsoft.com/office/drawing/2014/main" val="522783253"/>
                  </a:ext>
                </a:extLst>
              </a:tr>
              <a:tr h="370840">
                <a:tc>
                  <a:txBody>
                    <a:bodyPr/>
                    <a:lstStyle/>
                    <a:p>
                      <a:r>
                        <a:rPr lang="en-US" sz="1100" b="0">
                          <a:solidFill>
                            <a:schemeClr val="tx1"/>
                          </a:solidFill>
                        </a:rPr>
                        <a:t>MLP</a:t>
                      </a:r>
                      <a:endParaRPr lang="en-US" sz="1100" b="0">
                        <a:solidFill>
                          <a:schemeClr val="tx1"/>
                        </a:solidFill>
                        <a:latin typeface="Barlow" panose="020B0604020202020204" charset="0"/>
                      </a:endParaRPr>
                    </a:p>
                  </a:txBody>
                  <a:tcPr/>
                </a:tc>
                <a:tc>
                  <a:txBody>
                    <a:bodyPr/>
                    <a:lstStyle/>
                    <a:p>
                      <a:r>
                        <a:rPr lang="en-US" sz="1100" b="0">
                          <a:solidFill>
                            <a:schemeClr val="tx1"/>
                          </a:solidFill>
                        </a:rPr>
                        <a:t>Acoustic</a:t>
                      </a:r>
                      <a:endParaRPr lang="en-US" sz="1100" b="0">
                        <a:solidFill>
                          <a:schemeClr val="tx1"/>
                        </a:solidFill>
                        <a:latin typeface="Barlow" panose="020B0604020202020204" charset="0"/>
                      </a:endParaRPr>
                    </a:p>
                  </a:txBody>
                  <a:tcPr/>
                </a:tc>
                <a:tc>
                  <a:txBody>
                    <a:bodyPr/>
                    <a:lstStyle/>
                    <a:p>
                      <a:r>
                        <a:rPr lang="en-US" sz="1100" b="1">
                          <a:solidFill>
                            <a:srgbClr val="D20000"/>
                          </a:solidFill>
                        </a:rPr>
                        <a:t>0.49</a:t>
                      </a:r>
                      <a:endParaRPr lang="en-US" sz="1100" b="1">
                        <a:solidFill>
                          <a:srgbClr val="D20000"/>
                        </a:solidFill>
                        <a:latin typeface="Barlow" panose="020B0604020202020204" charset="0"/>
                      </a:endParaRPr>
                    </a:p>
                  </a:txBody>
                  <a:tcPr/>
                </a:tc>
                <a:tc>
                  <a:txBody>
                    <a:bodyPr/>
                    <a:lstStyle/>
                    <a:p>
                      <a:r>
                        <a:rPr lang="en-US" sz="1100" b="0">
                          <a:solidFill>
                            <a:schemeClr val="tx1"/>
                          </a:solidFill>
                        </a:rPr>
                        <a:t>0.16 </a:t>
                      </a:r>
                      <a:endParaRPr lang="en-US" sz="1100" b="0">
                        <a:solidFill>
                          <a:schemeClr val="tx1"/>
                        </a:solidFill>
                        <a:latin typeface="Barlow" panose="020B0604020202020204" charset="0"/>
                      </a:endParaRPr>
                    </a:p>
                  </a:txBody>
                  <a:tcPr/>
                </a:tc>
                <a:tc>
                  <a:txBody>
                    <a:bodyPr/>
                    <a:lstStyle/>
                    <a:p>
                      <a:r>
                        <a:rPr lang="en-US" sz="1100" b="1">
                          <a:solidFill>
                            <a:srgbClr val="D20000"/>
                          </a:solidFill>
                        </a:rPr>
                        <a:t>0.27</a:t>
                      </a:r>
                      <a:endParaRPr lang="en-US" sz="1100" b="1">
                        <a:solidFill>
                          <a:srgbClr val="D20000"/>
                        </a:solidFill>
                        <a:latin typeface="Barlow" panose="020B0604020202020204" charset="0"/>
                      </a:endParaRPr>
                    </a:p>
                  </a:txBody>
                  <a:tcPr/>
                </a:tc>
                <a:tc>
                  <a:txBody>
                    <a:bodyPr/>
                    <a:lstStyle/>
                    <a:p>
                      <a:r>
                        <a:rPr lang="en-US" sz="1100" b="1">
                          <a:solidFill>
                            <a:srgbClr val="D20000"/>
                          </a:solidFill>
                        </a:rPr>
                        <a:t>0.30</a:t>
                      </a:r>
                      <a:endParaRPr lang="en-US" sz="1100" b="1">
                        <a:solidFill>
                          <a:srgbClr val="D20000"/>
                        </a:solidFill>
                        <a:latin typeface="Barlow" panose="020B0604020202020204" charset="0"/>
                      </a:endParaRPr>
                    </a:p>
                  </a:txBody>
                  <a:tcPr/>
                </a:tc>
                <a:tc>
                  <a:txBody>
                    <a:bodyPr/>
                    <a:lstStyle/>
                    <a:p>
                      <a:r>
                        <a:rPr lang="en-US" sz="1100" b="0">
                          <a:solidFill>
                            <a:schemeClr val="tx1"/>
                          </a:solidFill>
                        </a:rPr>
                        <a:t>0.47</a:t>
                      </a:r>
                      <a:endParaRPr lang="en-US" sz="1100" b="0">
                        <a:solidFill>
                          <a:schemeClr val="tx1"/>
                        </a:solidFill>
                        <a:latin typeface="Barlow" panose="020B0604020202020204" charset="0"/>
                      </a:endParaRPr>
                    </a:p>
                  </a:txBody>
                  <a:tcPr/>
                </a:tc>
                <a:tc>
                  <a:txBody>
                    <a:bodyPr/>
                    <a:lstStyle/>
                    <a:p>
                      <a:r>
                        <a:rPr lang="en-US" sz="1100" b="0">
                          <a:solidFill>
                            <a:schemeClr val="tx1"/>
                          </a:solidFill>
                        </a:rPr>
                        <a:t>0.423</a:t>
                      </a:r>
                      <a:endParaRPr lang="en-US" sz="1100" b="0">
                        <a:solidFill>
                          <a:schemeClr val="tx1"/>
                        </a:solidFill>
                        <a:latin typeface="Barlow" panose="020B0604020202020204" charset="0"/>
                      </a:endParaRPr>
                    </a:p>
                  </a:txBody>
                  <a:tcPr/>
                </a:tc>
                <a:extLst>
                  <a:ext uri="{0D108BD9-81ED-4DB2-BD59-A6C34878D82A}">
                    <a16:rowId xmlns:a16="http://schemas.microsoft.com/office/drawing/2014/main" val="2584972986"/>
                  </a:ext>
                </a:extLst>
              </a:tr>
              <a:tr h="370840">
                <a:tc>
                  <a:txBody>
                    <a:bodyPr/>
                    <a:lstStyle/>
                    <a:p>
                      <a:r>
                        <a:rPr lang="en-US" sz="1100" b="0">
                          <a:solidFill>
                            <a:schemeClr val="tx1"/>
                          </a:solidFill>
                        </a:rPr>
                        <a:t>Dialogue RNN [1]</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solidFill>
                            <a:schemeClr val="tx1"/>
                          </a:solidFill>
                        </a:rPr>
                        <a:t>Acoustic</a:t>
                      </a:r>
                    </a:p>
                    <a:p>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0.34</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0.18</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0.16</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0.16</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0.66</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0.44</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4878074"/>
                  </a:ext>
                </a:extLst>
              </a:tr>
              <a:tr h="370840">
                <a:tc>
                  <a:txBody>
                    <a:bodyPr/>
                    <a:lstStyle/>
                    <a:p>
                      <a:r>
                        <a:rPr lang="en-US" sz="1100" b="0">
                          <a:solidFill>
                            <a:schemeClr val="tx1"/>
                          </a:solidFill>
                        </a:rPr>
                        <a:t>MLP</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Lexical</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0.44</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0.52</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0.36</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1">
                          <a:solidFill>
                            <a:srgbClr val="D20000"/>
                          </a:solidFill>
                        </a:rPr>
                        <a:t>0.61</a:t>
                      </a:r>
                      <a:endParaRPr lang="en-US" sz="1100" b="1">
                        <a:solidFill>
                          <a:srgbClr val="D20000"/>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0.57</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0.50</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0024736"/>
                  </a:ext>
                </a:extLst>
              </a:tr>
              <a:tr h="370840">
                <a:tc>
                  <a:txBody>
                    <a:bodyPr/>
                    <a:lstStyle/>
                    <a:p>
                      <a:r>
                        <a:rPr lang="en-US" sz="1100" b="0">
                          <a:solidFill>
                            <a:schemeClr val="tx1"/>
                          </a:solidFill>
                        </a:rPr>
                        <a:t>Dialogue RNN [1]</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Lexical</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0.41</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0.53</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0.47</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0">
                          <a:solidFill>
                            <a:schemeClr val="tx1"/>
                          </a:solidFill>
                        </a:rPr>
                        <a:t>0.21</a:t>
                      </a:r>
                      <a:endParaRPr lang="en-US" sz="1100" b="0">
                        <a:solidFill>
                          <a:schemeClr val="tx1"/>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0.77</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tc>
                  <a:txBody>
                    <a:bodyPr/>
                    <a:lstStyle/>
                    <a:p>
                      <a:r>
                        <a:rPr lang="en-US" sz="1100" b="1">
                          <a:solidFill>
                            <a:srgbClr val="D20000"/>
                          </a:solidFill>
                        </a:rPr>
                        <a:t>0.60</a:t>
                      </a:r>
                      <a:endParaRPr lang="en-US" sz="1100" b="1">
                        <a:solidFill>
                          <a:srgbClr val="D20000"/>
                        </a:solidFill>
                        <a:latin typeface="Barlow" panose="020B060402020202020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708423"/>
                  </a:ext>
                </a:extLst>
              </a:tr>
              <a:tr h="370840">
                <a:tc>
                  <a:txBody>
                    <a:bodyPr/>
                    <a:lstStyle/>
                    <a:p>
                      <a:r>
                        <a:rPr lang="en-US" sz="1100" b="0">
                          <a:solidFill>
                            <a:schemeClr val="tx1"/>
                          </a:solidFill>
                        </a:rPr>
                        <a:t>MLP</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Visual</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0.39</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0.39</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0.21</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0.31</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0.25</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tc>
                  <a:txBody>
                    <a:bodyPr/>
                    <a:lstStyle/>
                    <a:p>
                      <a:r>
                        <a:rPr lang="en-US" sz="1100" b="0">
                          <a:solidFill>
                            <a:schemeClr val="tx1"/>
                          </a:solidFill>
                        </a:rPr>
                        <a:t>0.31</a:t>
                      </a:r>
                      <a:endParaRPr lang="en-US" sz="1100" b="0">
                        <a:solidFill>
                          <a:schemeClr val="tx1"/>
                        </a:solidFill>
                        <a:latin typeface="Barlow" panose="020B060402020202020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9793545"/>
                  </a:ext>
                </a:extLst>
              </a:tr>
            </a:tbl>
          </a:graphicData>
        </a:graphic>
      </p:graphicFrame>
    </p:spTree>
    <p:extLst>
      <p:ext uri="{BB962C8B-B14F-4D97-AF65-F5344CB8AC3E}">
        <p14:creationId xmlns:p14="http://schemas.microsoft.com/office/powerpoint/2010/main" val="21291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8"/>
        <p:cNvGrpSpPr/>
        <p:nvPr/>
      </p:nvGrpSpPr>
      <p:grpSpPr>
        <a:xfrm>
          <a:off x="0" y="0"/>
          <a:ext cx="0" cy="0"/>
          <a:chOff x="0" y="0"/>
          <a:chExt cx="0" cy="0"/>
        </a:xfrm>
      </p:grpSpPr>
      <p:sp>
        <p:nvSpPr>
          <p:cNvPr id="70" name="Google Shape;70;p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24</a:t>
            </a:fld>
            <a:endParaRPr/>
          </a:p>
        </p:txBody>
      </p:sp>
      <p:grpSp>
        <p:nvGrpSpPr>
          <p:cNvPr id="71" name="Google Shape;71;p3"/>
          <p:cNvGrpSpPr/>
          <p:nvPr/>
        </p:nvGrpSpPr>
        <p:grpSpPr>
          <a:xfrm>
            <a:off x="8176601" y="649018"/>
            <a:ext cx="355087" cy="295596"/>
            <a:chOff x="1244325" y="314425"/>
            <a:chExt cx="444525" cy="370050"/>
          </a:xfrm>
        </p:grpSpPr>
        <p:sp>
          <p:nvSpPr>
            <p:cNvPr id="72" name="Google Shape;72;p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3"/>
          <p:cNvSpPr txBox="1">
            <a:spLocks noGrp="1"/>
          </p:cNvSpPr>
          <p:nvPr>
            <p:ph type="body" idx="1"/>
          </p:nvPr>
        </p:nvSpPr>
        <p:spPr>
          <a:xfrm>
            <a:off x="4893469" y="1382682"/>
            <a:ext cx="3512887" cy="3435807"/>
          </a:xfrm>
          <a:prstGeom prst="rect">
            <a:avLst/>
          </a:prstGeom>
          <a:noFill/>
          <a:ln>
            <a:noFill/>
          </a:ln>
        </p:spPr>
        <p:txBody>
          <a:bodyPr spcFirstLastPara="1" wrap="square" lIns="91425" tIns="91425" rIns="91425" bIns="91425" anchor="t" anchorCtr="0">
            <a:noAutofit/>
          </a:bodyPr>
          <a:lstStyle/>
          <a:p>
            <a:pPr fontAlgn="base"/>
            <a:endParaRPr lang="en-US" sz="1600"/>
          </a:p>
          <a:p>
            <a:pPr fontAlgn="base"/>
            <a:r>
              <a:rPr lang="en-US" sz="1600"/>
              <a:t>Explore variations of Dialogue RNN and TFN</a:t>
            </a:r>
          </a:p>
          <a:p>
            <a:pPr fontAlgn="base"/>
            <a:r>
              <a:rPr lang="en-US" sz="1600"/>
              <a:t>Inspect and mitigate gender bias ( if any)</a:t>
            </a:r>
          </a:p>
          <a:p>
            <a:pPr fontAlgn="base"/>
            <a:r>
              <a:rPr lang="en-US" sz="1600"/>
              <a:t>Inspect for bias due to enacted emotions and see if models perform on spontaneous emotions</a:t>
            </a:r>
          </a:p>
          <a:p>
            <a:pPr fontAlgn="base"/>
            <a:endParaRPr lang="en-US" sz="1600"/>
          </a:p>
        </p:txBody>
      </p:sp>
      <p:sp>
        <p:nvSpPr>
          <p:cNvPr id="75" name="Google Shape;75;p3"/>
          <p:cNvSpPr txBox="1">
            <a:spLocks noGrp="1"/>
          </p:cNvSpPr>
          <p:nvPr>
            <p:ph type="title"/>
          </p:nvPr>
        </p:nvSpPr>
        <p:spPr>
          <a:xfrm>
            <a:off x="4963026" y="479317"/>
            <a:ext cx="34608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FUTURE WORK</a:t>
            </a:r>
            <a:endParaRPr/>
          </a:p>
        </p:txBody>
      </p:sp>
    </p:spTree>
    <p:extLst>
      <p:ext uri="{BB962C8B-B14F-4D97-AF65-F5344CB8AC3E}">
        <p14:creationId xmlns:p14="http://schemas.microsoft.com/office/powerpoint/2010/main" val="177147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Model Design 1</a:t>
            </a:r>
            <a:endParaRPr lang="en-US">
              <a:latin typeface="Arial" panose="020B0604020202020204" pitchFamily="34" charset="0"/>
              <a:cs typeface="Arial" panose="020B0604020202020204" pitchFamily="34" charset="0"/>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Arial" panose="020B0604020202020204" pitchFamily="34" charset="0"/>
                <a:cs typeface="Arial" panose="020B0604020202020204" pitchFamily="34" charset="0"/>
              </a:rPr>
              <a:t>25</a:t>
            </a:fld>
            <a:endParaRPr>
              <a:latin typeface="Arial" panose="020B0604020202020204" pitchFamily="34" charset="0"/>
              <a:cs typeface="Arial" panose="020B0604020202020204" pitchFamily="34" charset="0"/>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grpSp>
      <p:pic>
        <p:nvPicPr>
          <p:cNvPr id="11" name="Picture 10" descr="Diagram&#10;&#10;Description automatically generated">
            <a:extLst>
              <a:ext uri="{FF2B5EF4-FFF2-40B4-BE49-F238E27FC236}">
                <a16:creationId xmlns:a16="http://schemas.microsoft.com/office/drawing/2014/main" id="{FA14183F-83A3-4B2B-A210-8AD4D1C37226}"/>
              </a:ext>
            </a:extLst>
          </p:cNvPr>
          <p:cNvPicPr>
            <a:picLocks noChangeAspect="1"/>
          </p:cNvPicPr>
          <p:nvPr/>
        </p:nvPicPr>
        <p:blipFill rotWithShape="1">
          <a:blip r:embed="rId3"/>
          <a:srcRect l="59317" t="29281" r="20468" b="30980"/>
          <a:stretch/>
        </p:blipFill>
        <p:spPr>
          <a:xfrm>
            <a:off x="5174754" y="2078847"/>
            <a:ext cx="2071125" cy="1940685"/>
          </a:xfrm>
          <a:prstGeom prst="rect">
            <a:avLst/>
          </a:prstGeom>
        </p:spPr>
      </p:pic>
      <p:sp>
        <p:nvSpPr>
          <p:cNvPr id="2" name="Rectangle 1">
            <a:extLst>
              <a:ext uri="{FF2B5EF4-FFF2-40B4-BE49-F238E27FC236}">
                <a16:creationId xmlns:a16="http://schemas.microsoft.com/office/drawing/2014/main" id="{2E9A8E63-3E27-468E-8493-BA2D33F6C06F}"/>
              </a:ext>
            </a:extLst>
          </p:cNvPr>
          <p:cNvSpPr/>
          <p:nvPr/>
        </p:nvSpPr>
        <p:spPr>
          <a:xfrm>
            <a:off x="1635186" y="1898526"/>
            <a:ext cx="1828800"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Visual Modality Embedding Subnetwork</a:t>
            </a:r>
          </a:p>
        </p:txBody>
      </p:sp>
      <p:sp>
        <p:nvSpPr>
          <p:cNvPr id="17" name="Rectangle 16">
            <a:extLst>
              <a:ext uri="{FF2B5EF4-FFF2-40B4-BE49-F238E27FC236}">
                <a16:creationId xmlns:a16="http://schemas.microsoft.com/office/drawing/2014/main" id="{197B8E91-1956-4522-84BF-2FE105A745CF}"/>
              </a:ext>
            </a:extLst>
          </p:cNvPr>
          <p:cNvSpPr/>
          <p:nvPr/>
        </p:nvSpPr>
        <p:spPr>
          <a:xfrm>
            <a:off x="1635186" y="2782446"/>
            <a:ext cx="1828800"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Acoustic Modality Embedding Subnetwork</a:t>
            </a:r>
          </a:p>
        </p:txBody>
      </p:sp>
      <p:sp>
        <p:nvSpPr>
          <p:cNvPr id="18" name="Rectangle 17">
            <a:extLst>
              <a:ext uri="{FF2B5EF4-FFF2-40B4-BE49-F238E27FC236}">
                <a16:creationId xmlns:a16="http://schemas.microsoft.com/office/drawing/2014/main" id="{BAFBAC96-E02C-4716-91F5-515564EADC22}"/>
              </a:ext>
            </a:extLst>
          </p:cNvPr>
          <p:cNvSpPr/>
          <p:nvPr/>
        </p:nvSpPr>
        <p:spPr>
          <a:xfrm>
            <a:off x="1650426" y="3719706"/>
            <a:ext cx="1828800"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Lexical Modality Embedding Subnetwork</a:t>
            </a:r>
          </a:p>
        </p:txBody>
      </p:sp>
      <p:pic>
        <p:nvPicPr>
          <p:cNvPr id="19" name="Picture 18" descr="Diagram&#10;&#10;Description automatically generated">
            <a:extLst>
              <a:ext uri="{FF2B5EF4-FFF2-40B4-BE49-F238E27FC236}">
                <a16:creationId xmlns:a16="http://schemas.microsoft.com/office/drawing/2014/main" id="{E7793254-E5C9-41EC-8AC5-1A48C023429D}"/>
              </a:ext>
            </a:extLst>
          </p:cNvPr>
          <p:cNvPicPr>
            <a:picLocks noChangeAspect="1"/>
          </p:cNvPicPr>
          <p:nvPr/>
        </p:nvPicPr>
        <p:blipFill rotWithShape="1">
          <a:blip r:embed="rId3"/>
          <a:srcRect l="46394" t="35966" r="41857" b="41769"/>
          <a:stretch/>
        </p:blipFill>
        <p:spPr>
          <a:xfrm>
            <a:off x="3744484" y="2581425"/>
            <a:ext cx="978625" cy="883920"/>
          </a:xfrm>
          <a:prstGeom prst="rect">
            <a:avLst/>
          </a:prstGeom>
        </p:spPr>
      </p:pic>
      <p:pic>
        <p:nvPicPr>
          <p:cNvPr id="20" name="Picture 19" descr="Diagram&#10;&#10;Description automatically generated">
            <a:extLst>
              <a:ext uri="{FF2B5EF4-FFF2-40B4-BE49-F238E27FC236}">
                <a16:creationId xmlns:a16="http://schemas.microsoft.com/office/drawing/2014/main" id="{DD44D184-3368-4E0B-AD46-CF620FD43B41}"/>
              </a:ext>
            </a:extLst>
          </p:cNvPr>
          <p:cNvPicPr>
            <a:picLocks noChangeAspect="1"/>
          </p:cNvPicPr>
          <p:nvPr/>
        </p:nvPicPr>
        <p:blipFill rotWithShape="1">
          <a:blip r:embed="rId3"/>
          <a:srcRect l="46167" t="4176" r="47944" b="75051"/>
          <a:stretch/>
        </p:blipFill>
        <p:spPr>
          <a:xfrm>
            <a:off x="3744484" y="1724890"/>
            <a:ext cx="490413" cy="824715"/>
          </a:xfrm>
          <a:prstGeom prst="rect">
            <a:avLst/>
          </a:prstGeom>
        </p:spPr>
      </p:pic>
      <p:pic>
        <p:nvPicPr>
          <p:cNvPr id="21" name="Picture 20" descr="Diagram&#10;&#10;Description automatically generated">
            <a:extLst>
              <a:ext uri="{FF2B5EF4-FFF2-40B4-BE49-F238E27FC236}">
                <a16:creationId xmlns:a16="http://schemas.microsoft.com/office/drawing/2014/main" id="{B763C641-C25D-4075-AD1B-6B54B3C3B8C2}"/>
              </a:ext>
            </a:extLst>
          </p:cNvPr>
          <p:cNvPicPr>
            <a:picLocks noChangeAspect="1"/>
          </p:cNvPicPr>
          <p:nvPr/>
        </p:nvPicPr>
        <p:blipFill rotWithShape="1">
          <a:blip r:embed="rId3"/>
          <a:srcRect l="46292" t="69858" r="48716" b="9729"/>
          <a:stretch/>
        </p:blipFill>
        <p:spPr>
          <a:xfrm>
            <a:off x="3744484" y="3547341"/>
            <a:ext cx="408407" cy="796055"/>
          </a:xfrm>
          <a:prstGeom prst="rect">
            <a:avLst/>
          </a:prstGeom>
        </p:spPr>
      </p:pic>
      <p:cxnSp>
        <p:nvCxnSpPr>
          <p:cNvPr id="4" name="Straight Arrow Connector 3">
            <a:extLst>
              <a:ext uri="{FF2B5EF4-FFF2-40B4-BE49-F238E27FC236}">
                <a16:creationId xmlns:a16="http://schemas.microsoft.com/office/drawing/2014/main" id="{AF41E748-EF47-42AF-A4CC-ACAE0CAE6D30}"/>
              </a:ext>
            </a:extLst>
          </p:cNvPr>
          <p:cNvCxnSpPr>
            <a:stCxn id="2" idx="3"/>
            <a:endCxn id="20" idx="1"/>
          </p:cNvCxnSpPr>
          <p:nvPr/>
        </p:nvCxnSpPr>
        <p:spPr>
          <a:xfrm>
            <a:off x="3463986" y="2129697"/>
            <a:ext cx="280498" cy="7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125E65C-1C54-4060-AD58-C35F01527324}"/>
              </a:ext>
            </a:extLst>
          </p:cNvPr>
          <p:cNvCxnSpPr/>
          <p:nvPr/>
        </p:nvCxnSpPr>
        <p:spPr>
          <a:xfrm>
            <a:off x="3463986" y="3013617"/>
            <a:ext cx="280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5BBA950-7BED-42FE-A4E3-70D206DEFA4A}"/>
              </a:ext>
            </a:extLst>
          </p:cNvPr>
          <p:cNvCxnSpPr/>
          <p:nvPr/>
        </p:nvCxnSpPr>
        <p:spPr>
          <a:xfrm>
            <a:off x="3488288" y="3950691"/>
            <a:ext cx="280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693FC2E5-9ADB-4508-9A12-BDF435B077B4}"/>
              </a:ext>
            </a:extLst>
          </p:cNvPr>
          <p:cNvCxnSpPr/>
          <p:nvPr/>
        </p:nvCxnSpPr>
        <p:spPr>
          <a:xfrm>
            <a:off x="3463986" y="2129697"/>
            <a:ext cx="280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A97BE73-989A-4307-91D4-A3D65E8D125F}"/>
              </a:ext>
            </a:extLst>
          </p:cNvPr>
          <p:cNvCxnSpPr/>
          <p:nvPr/>
        </p:nvCxnSpPr>
        <p:spPr>
          <a:xfrm>
            <a:off x="3989690" y="3029250"/>
            <a:ext cx="280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or: Elbow 9">
            <a:extLst>
              <a:ext uri="{FF2B5EF4-FFF2-40B4-BE49-F238E27FC236}">
                <a16:creationId xmlns:a16="http://schemas.microsoft.com/office/drawing/2014/main" id="{49BD87B3-F346-45E1-9328-F4FC6131CA65}"/>
              </a:ext>
            </a:extLst>
          </p:cNvPr>
          <p:cNvCxnSpPr>
            <a:cxnSpLocks/>
          </p:cNvCxnSpPr>
          <p:nvPr/>
        </p:nvCxnSpPr>
        <p:spPr>
          <a:xfrm rot="16200000" flipH="1">
            <a:off x="3885417" y="2246135"/>
            <a:ext cx="682991" cy="389634"/>
          </a:xfrm>
          <a:prstGeom prst="bentConnector3">
            <a:avLst>
              <a:gd name="adj1" fmla="val -206"/>
            </a:avLst>
          </a:prstGeom>
          <a:ln>
            <a:tailEnd type="triangle"/>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id="{6FBA1412-AF66-486C-ACA7-790199916590}"/>
              </a:ext>
            </a:extLst>
          </p:cNvPr>
          <p:cNvCxnSpPr>
            <a:cxnSpLocks/>
          </p:cNvCxnSpPr>
          <p:nvPr/>
        </p:nvCxnSpPr>
        <p:spPr>
          <a:xfrm rot="5400000" flipH="1" flipV="1">
            <a:off x="3873068" y="3396706"/>
            <a:ext cx="700579" cy="396747"/>
          </a:xfrm>
          <a:prstGeom prst="bentConnector3">
            <a:avLst>
              <a:gd name="adj1" fmla="val 1055"/>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C498F955-0E86-4931-8231-80694BF2D279}"/>
              </a:ext>
            </a:extLst>
          </p:cNvPr>
          <p:cNvSpPr txBox="1"/>
          <p:nvPr/>
        </p:nvSpPr>
        <p:spPr>
          <a:xfrm>
            <a:off x="4041340" y="2315945"/>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p>
        </p:txBody>
      </p:sp>
      <p:sp>
        <p:nvSpPr>
          <p:cNvPr id="47" name="TextBox 46">
            <a:extLst>
              <a:ext uri="{FF2B5EF4-FFF2-40B4-BE49-F238E27FC236}">
                <a16:creationId xmlns:a16="http://schemas.microsoft.com/office/drawing/2014/main" id="{75799BB1-C7E8-47F3-89E3-4AA7A1359ED7}"/>
              </a:ext>
            </a:extLst>
          </p:cNvPr>
          <p:cNvSpPr txBox="1"/>
          <p:nvPr/>
        </p:nvSpPr>
        <p:spPr>
          <a:xfrm>
            <a:off x="7204862" y="3040847"/>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p>
        </p:txBody>
      </p:sp>
      <p:sp>
        <p:nvSpPr>
          <p:cNvPr id="48" name="TextBox 47">
            <a:extLst>
              <a:ext uri="{FF2B5EF4-FFF2-40B4-BE49-F238E27FC236}">
                <a16:creationId xmlns:a16="http://schemas.microsoft.com/office/drawing/2014/main" id="{AFB99497-1E37-469D-93B9-F08C7766D284}"/>
              </a:ext>
            </a:extLst>
          </p:cNvPr>
          <p:cNvSpPr txBox="1"/>
          <p:nvPr/>
        </p:nvSpPr>
        <p:spPr>
          <a:xfrm>
            <a:off x="4028539" y="3252343"/>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p>
        </p:txBody>
      </p:sp>
      <p:sp>
        <p:nvSpPr>
          <p:cNvPr id="50" name="Rectangle 49">
            <a:extLst>
              <a:ext uri="{FF2B5EF4-FFF2-40B4-BE49-F238E27FC236}">
                <a16:creationId xmlns:a16="http://schemas.microsoft.com/office/drawing/2014/main" id="{AD1F7C25-ED00-47A7-9D09-486D275D1F63}"/>
              </a:ext>
            </a:extLst>
          </p:cNvPr>
          <p:cNvSpPr/>
          <p:nvPr/>
        </p:nvSpPr>
        <p:spPr>
          <a:xfrm>
            <a:off x="3360420" y="4697430"/>
            <a:ext cx="1082192" cy="307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Embeddings</a:t>
            </a:r>
          </a:p>
        </p:txBody>
      </p:sp>
      <p:sp>
        <p:nvSpPr>
          <p:cNvPr id="51" name="TextBox 50">
            <a:extLst>
              <a:ext uri="{FF2B5EF4-FFF2-40B4-BE49-F238E27FC236}">
                <a16:creationId xmlns:a16="http://schemas.microsoft.com/office/drawing/2014/main" id="{F25CCFDE-8CAE-4F52-B2FE-2C4A69D473E1}"/>
              </a:ext>
            </a:extLst>
          </p:cNvPr>
          <p:cNvSpPr txBox="1"/>
          <p:nvPr/>
        </p:nvSpPr>
        <p:spPr>
          <a:xfrm>
            <a:off x="6000182" y="1861024"/>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p>
        </p:txBody>
      </p:sp>
      <p:sp>
        <p:nvSpPr>
          <p:cNvPr id="52" name="TextBox 51">
            <a:extLst>
              <a:ext uri="{FF2B5EF4-FFF2-40B4-BE49-F238E27FC236}">
                <a16:creationId xmlns:a16="http://schemas.microsoft.com/office/drawing/2014/main" id="{5A42E888-7BCE-469C-BDF7-CC867F6E53CC}"/>
              </a:ext>
            </a:extLst>
          </p:cNvPr>
          <p:cNvSpPr txBox="1"/>
          <p:nvPr/>
        </p:nvSpPr>
        <p:spPr>
          <a:xfrm>
            <a:off x="5195739" y="3885257"/>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p>
        </p:txBody>
      </p:sp>
      <p:sp>
        <p:nvSpPr>
          <p:cNvPr id="53" name="TextBox 52">
            <a:extLst>
              <a:ext uri="{FF2B5EF4-FFF2-40B4-BE49-F238E27FC236}">
                <a16:creationId xmlns:a16="http://schemas.microsoft.com/office/drawing/2014/main" id="{6CBBAC1F-B42D-412B-8E46-0CD5B9699E40}"/>
              </a:ext>
            </a:extLst>
          </p:cNvPr>
          <p:cNvSpPr txBox="1"/>
          <p:nvPr/>
        </p:nvSpPr>
        <p:spPr>
          <a:xfrm>
            <a:off x="4075370" y="4107434"/>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p>
        </p:txBody>
      </p:sp>
      <p:sp>
        <p:nvSpPr>
          <p:cNvPr id="38" name="Rectangle 37">
            <a:extLst>
              <a:ext uri="{FF2B5EF4-FFF2-40B4-BE49-F238E27FC236}">
                <a16:creationId xmlns:a16="http://schemas.microsoft.com/office/drawing/2014/main" id="{2BD05A84-3B40-4462-BDA5-0D71EEF27BCD}"/>
              </a:ext>
            </a:extLst>
          </p:cNvPr>
          <p:cNvSpPr/>
          <p:nvPr/>
        </p:nvSpPr>
        <p:spPr>
          <a:xfrm>
            <a:off x="4706448" y="1958136"/>
            <a:ext cx="930346" cy="408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499551D9-A550-44A7-AA59-3E0B75E9E153}"/>
              </a:ext>
            </a:extLst>
          </p:cNvPr>
          <p:cNvSpPr txBox="1"/>
          <p:nvPr/>
        </p:nvSpPr>
        <p:spPr>
          <a:xfrm>
            <a:off x="4551948" y="2367046"/>
            <a:ext cx="1175277"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p>
        </p:txBody>
      </p:sp>
      <p:sp>
        <p:nvSpPr>
          <p:cNvPr id="39" name="Flowchart: Summing Junction 38">
            <a:extLst>
              <a:ext uri="{FF2B5EF4-FFF2-40B4-BE49-F238E27FC236}">
                <a16:creationId xmlns:a16="http://schemas.microsoft.com/office/drawing/2014/main" id="{154C0080-5A12-4031-A889-2729110416EE}"/>
              </a:ext>
            </a:extLst>
          </p:cNvPr>
          <p:cNvSpPr/>
          <p:nvPr/>
        </p:nvSpPr>
        <p:spPr>
          <a:xfrm>
            <a:off x="4890677" y="2401421"/>
            <a:ext cx="193936" cy="186315"/>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6E16022-8477-45AA-87EB-923CE502137D}"/>
              </a:ext>
            </a:extLst>
          </p:cNvPr>
          <p:cNvSpPr txBox="1"/>
          <p:nvPr/>
        </p:nvSpPr>
        <p:spPr>
          <a:xfrm>
            <a:off x="5135436" y="2367046"/>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p>
        </p:txBody>
      </p:sp>
      <p:sp>
        <p:nvSpPr>
          <p:cNvPr id="68" name="TextBox 67">
            <a:extLst>
              <a:ext uri="{FF2B5EF4-FFF2-40B4-BE49-F238E27FC236}">
                <a16:creationId xmlns:a16="http://schemas.microsoft.com/office/drawing/2014/main" id="{0D4608D2-CEFF-4FD5-9B31-50AC815053CE}"/>
              </a:ext>
            </a:extLst>
          </p:cNvPr>
          <p:cNvSpPr txBox="1"/>
          <p:nvPr/>
        </p:nvSpPr>
        <p:spPr>
          <a:xfrm>
            <a:off x="6626572" y="3782136"/>
            <a:ext cx="1175277"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p>
        </p:txBody>
      </p:sp>
      <p:sp>
        <p:nvSpPr>
          <p:cNvPr id="69" name="Flowchart: Summing Junction 68">
            <a:extLst>
              <a:ext uri="{FF2B5EF4-FFF2-40B4-BE49-F238E27FC236}">
                <a16:creationId xmlns:a16="http://schemas.microsoft.com/office/drawing/2014/main" id="{629EB2BB-4F4C-433B-BF29-EFDE500A6685}"/>
              </a:ext>
            </a:extLst>
          </p:cNvPr>
          <p:cNvSpPr/>
          <p:nvPr/>
        </p:nvSpPr>
        <p:spPr>
          <a:xfrm>
            <a:off x="7037825" y="3819338"/>
            <a:ext cx="193936" cy="186315"/>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29712442-2372-4019-930D-C2DD920007A1}"/>
              </a:ext>
            </a:extLst>
          </p:cNvPr>
          <p:cNvSpPr txBox="1"/>
          <p:nvPr/>
        </p:nvSpPr>
        <p:spPr>
          <a:xfrm>
            <a:off x="7253379" y="3767276"/>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p>
        </p:txBody>
      </p:sp>
      <p:sp>
        <p:nvSpPr>
          <p:cNvPr id="72" name="Flowchart: Summing Junction 71">
            <a:extLst>
              <a:ext uri="{FF2B5EF4-FFF2-40B4-BE49-F238E27FC236}">
                <a16:creationId xmlns:a16="http://schemas.microsoft.com/office/drawing/2014/main" id="{DA1526D7-646E-40A9-A46F-5C9073E0A174}"/>
              </a:ext>
            </a:extLst>
          </p:cNvPr>
          <p:cNvSpPr/>
          <p:nvPr/>
        </p:nvSpPr>
        <p:spPr>
          <a:xfrm>
            <a:off x="7001120" y="1874530"/>
            <a:ext cx="193936" cy="186315"/>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4EE02645-7645-4AC8-B5A6-8D4FA3601045}"/>
              </a:ext>
            </a:extLst>
          </p:cNvPr>
          <p:cNvSpPr txBox="1"/>
          <p:nvPr/>
        </p:nvSpPr>
        <p:spPr>
          <a:xfrm>
            <a:off x="7245879" y="1840155"/>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p>
        </p:txBody>
      </p:sp>
      <p:sp>
        <p:nvSpPr>
          <p:cNvPr id="74" name="TextBox 73">
            <a:extLst>
              <a:ext uri="{FF2B5EF4-FFF2-40B4-BE49-F238E27FC236}">
                <a16:creationId xmlns:a16="http://schemas.microsoft.com/office/drawing/2014/main" id="{AA71ACE5-3E1D-4610-BCE3-2F1F49FDE77C}"/>
              </a:ext>
            </a:extLst>
          </p:cNvPr>
          <p:cNvSpPr txBox="1"/>
          <p:nvPr/>
        </p:nvSpPr>
        <p:spPr>
          <a:xfrm>
            <a:off x="6626572" y="1818119"/>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p>
        </p:txBody>
      </p:sp>
      <p:cxnSp>
        <p:nvCxnSpPr>
          <p:cNvPr id="45" name="Straight Arrow Connector 44">
            <a:extLst>
              <a:ext uri="{FF2B5EF4-FFF2-40B4-BE49-F238E27FC236}">
                <a16:creationId xmlns:a16="http://schemas.microsoft.com/office/drawing/2014/main" id="{CF965BDF-C9AF-4B2E-A689-BE5D86D6FD25}"/>
              </a:ext>
            </a:extLst>
          </p:cNvPr>
          <p:cNvCxnSpPr>
            <a:cxnSpLocks/>
            <a:endCxn id="11" idx="1"/>
          </p:cNvCxnSpPr>
          <p:nvPr/>
        </p:nvCxnSpPr>
        <p:spPr>
          <a:xfrm>
            <a:off x="4582666" y="3042344"/>
            <a:ext cx="592088" cy="68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FCCDA4ED-731A-4109-B5E8-E4BD3B4D404F}"/>
              </a:ext>
            </a:extLst>
          </p:cNvPr>
          <p:cNvCxnSpPr>
            <a:cxnSpLocks/>
          </p:cNvCxnSpPr>
          <p:nvPr/>
        </p:nvCxnSpPr>
        <p:spPr>
          <a:xfrm>
            <a:off x="6272920" y="3488305"/>
            <a:ext cx="0" cy="70802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9C80A7EF-B945-4AB4-B2D5-5F564260BEE6}"/>
              </a:ext>
            </a:extLst>
          </p:cNvPr>
          <p:cNvSpPr/>
          <p:nvPr/>
        </p:nvSpPr>
        <p:spPr>
          <a:xfrm>
            <a:off x="5636794" y="4233532"/>
            <a:ext cx="1497999" cy="3465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3365E6E1-1A96-4633-B31F-2EAF1C833139}"/>
              </a:ext>
            </a:extLst>
          </p:cNvPr>
          <p:cNvSpPr/>
          <p:nvPr/>
        </p:nvSpPr>
        <p:spPr>
          <a:xfrm>
            <a:off x="5692210" y="4752390"/>
            <a:ext cx="1161420" cy="307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Tensor Fusion</a:t>
            </a:r>
          </a:p>
        </p:txBody>
      </p:sp>
      <p:sp>
        <p:nvSpPr>
          <p:cNvPr id="88" name="TextBox 87">
            <a:extLst>
              <a:ext uri="{FF2B5EF4-FFF2-40B4-BE49-F238E27FC236}">
                <a16:creationId xmlns:a16="http://schemas.microsoft.com/office/drawing/2014/main" id="{13512CF0-BF9F-45B3-AD73-7C61B5A4CE42}"/>
              </a:ext>
            </a:extLst>
          </p:cNvPr>
          <p:cNvSpPr txBox="1"/>
          <p:nvPr/>
        </p:nvSpPr>
        <p:spPr>
          <a:xfrm>
            <a:off x="5589558" y="4356225"/>
            <a:ext cx="1175277"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p>
        </p:txBody>
      </p:sp>
      <p:sp>
        <p:nvSpPr>
          <p:cNvPr id="89" name="TextBox 88">
            <a:extLst>
              <a:ext uri="{FF2B5EF4-FFF2-40B4-BE49-F238E27FC236}">
                <a16:creationId xmlns:a16="http://schemas.microsoft.com/office/drawing/2014/main" id="{181F3A2B-49F1-4587-8F6A-7C054734F489}"/>
              </a:ext>
            </a:extLst>
          </p:cNvPr>
          <p:cNvSpPr txBox="1"/>
          <p:nvPr/>
        </p:nvSpPr>
        <p:spPr>
          <a:xfrm>
            <a:off x="6216365" y="4341365"/>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p>
        </p:txBody>
      </p:sp>
      <p:sp>
        <p:nvSpPr>
          <p:cNvPr id="90" name="Flowchart: Summing Junction 89">
            <a:extLst>
              <a:ext uri="{FF2B5EF4-FFF2-40B4-BE49-F238E27FC236}">
                <a16:creationId xmlns:a16="http://schemas.microsoft.com/office/drawing/2014/main" id="{1DDE96F2-2089-4F6C-84ED-652800C52F39}"/>
              </a:ext>
            </a:extLst>
          </p:cNvPr>
          <p:cNvSpPr/>
          <p:nvPr/>
        </p:nvSpPr>
        <p:spPr>
          <a:xfrm>
            <a:off x="5983260" y="4381048"/>
            <a:ext cx="193936" cy="186315"/>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1" name="Flowchart: Summing Junction 90">
            <a:extLst>
              <a:ext uri="{FF2B5EF4-FFF2-40B4-BE49-F238E27FC236}">
                <a16:creationId xmlns:a16="http://schemas.microsoft.com/office/drawing/2014/main" id="{8940D602-7C66-406E-9B1D-388343C5E933}"/>
              </a:ext>
            </a:extLst>
          </p:cNvPr>
          <p:cNvSpPr/>
          <p:nvPr/>
        </p:nvSpPr>
        <p:spPr>
          <a:xfrm>
            <a:off x="6595175" y="4381048"/>
            <a:ext cx="193936" cy="186315"/>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FBB81A4D-D452-45FB-9481-0F228783B809}"/>
              </a:ext>
            </a:extLst>
          </p:cNvPr>
          <p:cNvSpPr txBox="1"/>
          <p:nvPr/>
        </p:nvSpPr>
        <p:spPr>
          <a:xfrm>
            <a:off x="6815227" y="4312858"/>
            <a:ext cx="389635" cy="235962"/>
          </a:xfrm>
          <a:prstGeom prst="rect">
            <a:avLst/>
          </a:prstGeom>
          <a:noFill/>
        </p:spPr>
        <p:txBody>
          <a:bodyPr wrap="square" rtlCol="0">
            <a:spAutoFit/>
          </a:bodyPr>
          <a:lstStyle/>
          <a:p>
            <a:r>
              <a:rPr lang="en-US" baseline="-25000">
                <a:latin typeface="Arial" panose="020B0604020202020204" pitchFamily="34" charset="0"/>
                <a:cs typeface="Arial" panose="020B0604020202020204" pitchFamily="34" charset="0"/>
              </a:rPr>
              <a:t>Z</a:t>
            </a:r>
            <a:r>
              <a:rPr lang="en-US" baseline="3000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p>
        </p:txBody>
      </p:sp>
      <p:sp>
        <p:nvSpPr>
          <p:cNvPr id="93" name="Rectangle 92">
            <a:extLst>
              <a:ext uri="{FF2B5EF4-FFF2-40B4-BE49-F238E27FC236}">
                <a16:creationId xmlns:a16="http://schemas.microsoft.com/office/drawing/2014/main" id="{131AE52E-4E4E-48E9-A21C-1102AF6113F6}"/>
              </a:ext>
            </a:extLst>
          </p:cNvPr>
          <p:cNvSpPr/>
          <p:nvPr/>
        </p:nvSpPr>
        <p:spPr>
          <a:xfrm>
            <a:off x="7635514" y="2723618"/>
            <a:ext cx="845394"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Inference Network</a:t>
            </a:r>
          </a:p>
        </p:txBody>
      </p:sp>
      <p:cxnSp>
        <p:nvCxnSpPr>
          <p:cNvPr id="94" name="Straight Arrow Connector 93">
            <a:extLst>
              <a:ext uri="{FF2B5EF4-FFF2-40B4-BE49-F238E27FC236}">
                <a16:creationId xmlns:a16="http://schemas.microsoft.com/office/drawing/2014/main" id="{0BDA33A2-C079-40FF-ABCD-B3ABAB93A4DE}"/>
              </a:ext>
            </a:extLst>
          </p:cNvPr>
          <p:cNvCxnSpPr>
            <a:cxnSpLocks/>
          </p:cNvCxnSpPr>
          <p:nvPr/>
        </p:nvCxnSpPr>
        <p:spPr>
          <a:xfrm flipV="1">
            <a:off x="6746675" y="2950482"/>
            <a:ext cx="888839" cy="12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44556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Model Design 2</a:t>
            </a:r>
            <a:endParaRPr lang="en-US">
              <a:latin typeface="Arial" panose="020B0604020202020204" pitchFamily="34" charset="0"/>
              <a:cs typeface="Arial" panose="020B0604020202020204" pitchFamily="34" charset="0"/>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Arial" panose="020B0604020202020204" pitchFamily="34" charset="0"/>
                <a:cs typeface="Arial" panose="020B0604020202020204" pitchFamily="34" charset="0"/>
              </a:rPr>
              <a:t>26</a:t>
            </a:fld>
            <a:endParaRPr>
              <a:latin typeface="Arial" panose="020B0604020202020204" pitchFamily="34" charset="0"/>
              <a:cs typeface="Arial" panose="020B0604020202020204" pitchFamily="34" charset="0"/>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cs typeface="Arial" panose="020B0604020202020204" pitchFamily="34" charset="0"/>
                <a:sym typeface="Arial"/>
              </a:endParaRPr>
            </a:p>
          </p:txBody>
        </p:sp>
      </p:grpSp>
      <p:sp>
        <p:nvSpPr>
          <p:cNvPr id="2" name="Rectangle 1">
            <a:extLst>
              <a:ext uri="{FF2B5EF4-FFF2-40B4-BE49-F238E27FC236}">
                <a16:creationId xmlns:a16="http://schemas.microsoft.com/office/drawing/2014/main" id="{2E9A8E63-3E27-468E-8493-BA2D33F6C06F}"/>
              </a:ext>
            </a:extLst>
          </p:cNvPr>
          <p:cNvSpPr/>
          <p:nvPr/>
        </p:nvSpPr>
        <p:spPr>
          <a:xfrm>
            <a:off x="3411592" y="2215266"/>
            <a:ext cx="1196056"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Party GRU</a:t>
            </a:r>
          </a:p>
        </p:txBody>
      </p:sp>
      <p:sp>
        <p:nvSpPr>
          <p:cNvPr id="17" name="Rectangle 16">
            <a:extLst>
              <a:ext uri="{FF2B5EF4-FFF2-40B4-BE49-F238E27FC236}">
                <a16:creationId xmlns:a16="http://schemas.microsoft.com/office/drawing/2014/main" id="{197B8E91-1956-4522-84BF-2FE105A745CF}"/>
              </a:ext>
            </a:extLst>
          </p:cNvPr>
          <p:cNvSpPr/>
          <p:nvPr/>
        </p:nvSpPr>
        <p:spPr>
          <a:xfrm>
            <a:off x="3401077" y="3657403"/>
            <a:ext cx="1248751"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Global GRU</a:t>
            </a:r>
          </a:p>
        </p:txBody>
      </p:sp>
      <p:cxnSp>
        <p:nvCxnSpPr>
          <p:cNvPr id="4" name="Straight Arrow Connector 3">
            <a:extLst>
              <a:ext uri="{FF2B5EF4-FFF2-40B4-BE49-F238E27FC236}">
                <a16:creationId xmlns:a16="http://schemas.microsoft.com/office/drawing/2014/main" id="{AF41E748-EF47-42AF-A4CC-ACAE0CAE6D30}"/>
              </a:ext>
            </a:extLst>
          </p:cNvPr>
          <p:cNvCxnSpPr>
            <a:cxnSpLocks/>
            <a:stCxn id="2" idx="3"/>
            <a:endCxn id="75" idx="1"/>
          </p:cNvCxnSpPr>
          <p:nvPr/>
        </p:nvCxnSpPr>
        <p:spPr>
          <a:xfrm>
            <a:off x="4607648" y="2446437"/>
            <a:ext cx="413643" cy="5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4" name="Picture 53" descr="Diagram&#10;&#10;Description automatically generated">
            <a:extLst>
              <a:ext uri="{FF2B5EF4-FFF2-40B4-BE49-F238E27FC236}">
                <a16:creationId xmlns:a16="http://schemas.microsoft.com/office/drawing/2014/main" id="{12921261-C91C-4AA2-A3C7-830F24666226}"/>
              </a:ext>
            </a:extLst>
          </p:cNvPr>
          <p:cNvPicPr>
            <a:picLocks noChangeAspect="1"/>
          </p:cNvPicPr>
          <p:nvPr/>
        </p:nvPicPr>
        <p:blipFill rotWithShape="1">
          <a:blip r:embed="rId3"/>
          <a:srcRect l="46168" t="4176" r="49763" b="75051"/>
          <a:stretch/>
        </p:blipFill>
        <p:spPr>
          <a:xfrm>
            <a:off x="1701868" y="2747061"/>
            <a:ext cx="338809" cy="806700"/>
          </a:xfrm>
          <a:prstGeom prst="rect">
            <a:avLst/>
          </a:prstGeom>
        </p:spPr>
      </p:pic>
      <p:pic>
        <p:nvPicPr>
          <p:cNvPr id="57" name="Picture 56" descr="Diagram&#10;&#10;Description automatically generated">
            <a:extLst>
              <a:ext uri="{FF2B5EF4-FFF2-40B4-BE49-F238E27FC236}">
                <a16:creationId xmlns:a16="http://schemas.microsoft.com/office/drawing/2014/main" id="{0C47A8E3-C42C-4DE8-8B3C-3A38DDEA5DBB}"/>
              </a:ext>
            </a:extLst>
          </p:cNvPr>
          <p:cNvPicPr>
            <a:picLocks noChangeAspect="1"/>
          </p:cNvPicPr>
          <p:nvPr/>
        </p:nvPicPr>
        <p:blipFill rotWithShape="1">
          <a:blip r:embed="rId3"/>
          <a:srcRect l="46394" t="35966" r="50238" b="41769"/>
          <a:stretch/>
        </p:blipFill>
        <p:spPr>
          <a:xfrm>
            <a:off x="1436470" y="2687323"/>
            <a:ext cx="280499" cy="866438"/>
          </a:xfrm>
          <a:prstGeom prst="rect">
            <a:avLst/>
          </a:prstGeom>
        </p:spPr>
      </p:pic>
      <p:pic>
        <p:nvPicPr>
          <p:cNvPr id="65" name="Picture 64" descr="Diagram&#10;&#10;Description automatically generated">
            <a:extLst>
              <a:ext uri="{FF2B5EF4-FFF2-40B4-BE49-F238E27FC236}">
                <a16:creationId xmlns:a16="http://schemas.microsoft.com/office/drawing/2014/main" id="{E797F4CD-4EE8-4B9C-8138-FF83AFA58319}"/>
              </a:ext>
            </a:extLst>
          </p:cNvPr>
          <p:cNvPicPr>
            <a:picLocks noChangeAspect="1"/>
          </p:cNvPicPr>
          <p:nvPr/>
        </p:nvPicPr>
        <p:blipFill rotWithShape="1">
          <a:blip r:embed="rId3"/>
          <a:srcRect l="46292" t="69858" r="49959" b="9729"/>
          <a:stretch/>
        </p:blipFill>
        <p:spPr>
          <a:xfrm>
            <a:off x="1997467" y="2713773"/>
            <a:ext cx="306709" cy="796055"/>
          </a:xfrm>
          <a:prstGeom prst="rect">
            <a:avLst/>
          </a:prstGeom>
        </p:spPr>
      </p:pic>
      <p:sp>
        <p:nvSpPr>
          <p:cNvPr id="71" name="Rectangle 70">
            <a:extLst>
              <a:ext uri="{FF2B5EF4-FFF2-40B4-BE49-F238E27FC236}">
                <a16:creationId xmlns:a16="http://schemas.microsoft.com/office/drawing/2014/main" id="{4699AFC7-D126-4354-9112-DDF029146D1B}"/>
              </a:ext>
            </a:extLst>
          </p:cNvPr>
          <p:cNvSpPr/>
          <p:nvPr/>
        </p:nvSpPr>
        <p:spPr>
          <a:xfrm>
            <a:off x="1494692" y="3638004"/>
            <a:ext cx="747224"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Input</a:t>
            </a:r>
          </a:p>
        </p:txBody>
      </p:sp>
      <p:sp>
        <p:nvSpPr>
          <p:cNvPr id="3" name="TextBox 2">
            <a:extLst>
              <a:ext uri="{FF2B5EF4-FFF2-40B4-BE49-F238E27FC236}">
                <a16:creationId xmlns:a16="http://schemas.microsoft.com/office/drawing/2014/main" id="{AB165341-7430-4D89-8BC1-96F471EB170B}"/>
              </a:ext>
            </a:extLst>
          </p:cNvPr>
          <p:cNvSpPr txBox="1"/>
          <p:nvPr/>
        </p:nvSpPr>
        <p:spPr>
          <a:xfrm>
            <a:off x="1385975" y="2523720"/>
            <a:ext cx="918201" cy="307777"/>
          </a:xfrm>
          <a:prstGeom prst="rect">
            <a:avLst/>
          </a:prstGeom>
          <a:noFill/>
        </p:spPr>
        <p:txBody>
          <a:bodyPr wrap="square" rtlCol="0">
            <a:spAutoFit/>
          </a:bodyPr>
          <a:lstStyle/>
          <a:p>
            <a:r>
              <a:rPr lang="en-US"/>
              <a:t> A   V    L</a:t>
            </a:r>
          </a:p>
        </p:txBody>
      </p:sp>
      <p:cxnSp>
        <p:nvCxnSpPr>
          <p:cNvPr id="25" name="Straight Arrow Connector 24">
            <a:extLst>
              <a:ext uri="{FF2B5EF4-FFF2-40B4-BE49-F238E27FC236}">
                <a16:creationId xmlns:a16="http://schemas.microsoft.com/office/drawing/2014/main" id="{C125E65C-1C54-4060-AD58-C35F01527324}"/>
              </a:ext>
            </a:extLst>
          </p:cNvPr>
          <p:cNvCxnSpPr>
            <a:cxnSpLocks/>
            <a:stCxn id="65" idx="3"/>
          </p:cNvCxnSpPr>
          <p:nvPr/>
        </p:nvCxnSpPr>
        <p:spPr>
          <a:xfrm flipV="1">
            <a:off x="2304176" y="3108463"/>
            <a:ext cx="418550" cy="3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Flowchart: Or 11">
            <a:extLst>
              <a:ext uri="{FF2B5EF4-FFF2-40B4-BE49-F238E27FC236}">
                <a16:creationId xmlns:a16="http://schemas.microsoft.com/office/drawing/2014/main" id="{74E29FBC-FE1A-4411-9605-0D816D7CE876}"/>
              </a:ext>
            </a:extLst>
          </p:cNvPr>
          <p:cNvSpPr/>
          <p:nvPr/>
        </p:nvSpPr>
        <p:spPr>
          <a:xfrm>
            <a:off x="2577023" y="2327034"/>
            <a:ext cx="291407" cy="255176"/>
          </a:xfrm>
          <a:prstGeom prst="flowChar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34131CB-8B7F-4575-8368-10A7FB960FED}"/>
              </a:ext>
            </a:extLst>
          </p:cNvPr>
          <p:cNvSpPr/>
          <p:nvPr/>
        </p:nvSpPr>
        <p:spPr>
          <a:xfrm>
            <a:off x="5021291" y="2215861"/>
            <a:ext cx="1050056"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Embeddings</a:t>
            </a:r>
          </a:p>
        </p:txBody>
      </p:sp>
      <p:sp>
        <p:nvSpPr>
          <p:cNvPr id="76" name="Rectangle 75">
            <a:extLst>
              <a:ext uri="{FF2B5EF4-FFF2-40B4-BE49-F238E27FC236}">
                <a16:creationId xmlns:a16="http://schemas.microsoft.com/office/drawing/2014/main" id="{FEBF7A2A-61B9-47FB-A373-2129319C9BC0}"/>
              </a:ext>
            </a:extLst>
          </p:cNvPr>
          <p:cNvSpPr/>
          <p:nvPr/>
        </p:nvSpPr>
        <p:spPr>
          <a:xfrm>
            <a:off x="6523375" y="2215266"/>
            <a:ext cx="1196056"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Emotion GRU</a:t>
            </a:r>
          </a:p>
        </p:txBody>
      </p:sp>
      <p:cxnSp>
        <p:nvCxnSpPr>
          <p:cNvPr id="77" name="Straight Arrow Connector 76">
            <a:extLst>
              <a:ext uri="{FF2B5EF4-FFF2-40B4-BE49-F238E27FC236}">
                <a16:creationId xmlns:a16="http://schemas.microsoft.com/office/drawing/2014/main" id="{E6B867F9-968B-467A-9296-62AFB7FF9B51}"/>
              </a:ext>
            </a:extLst>
          </p:cNvPr>
          <p:cNvCxnSpPr>
            <a:cxnSpLocks/>
            <a:stCxn id="75" idx="3"/>
            <a:endCxn id="76" idx="1"/>
          </p:cNvCxnSpPr>
          <p:nvPr/>
        </p:nvCxnSpPr>
        <p:spPr>
          <a:xfrm flipV="1">
            <a:off x="6071347" y="2446437"/>
            <a:ext cx="452028" cy="5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Rectangle 78">
            <a:extLst>
              <a:ext uri="{FF2B5EF4-FFF2-40B4-BE49-F238E27FC236}">
                <a16:creationId xmlns:a16="http://schemas.microsoft.com/office/drawing/2014/main" id="{EED66994-B0BE-43F2-A191-DD262037D6AF}"/>
              </a:ext>
            </a:extLst>
          </p:cNvPr>
          <p:cNvSpPr/>
          <p:nvPr/>
        </p:nvSpPr>
        <p:spPr>
          <a:xfrm>
            <a:off x="7684364" y="2974372"/>
            <a:ext cx="674613"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Label</a:t>
            </a:r>
          </a:p>
        </p:txBody>
      </p:sp>
      <p:sp>
        <p:nvSpPr>
          <p:cNvPr id="23" name="TextBox 22">
            <a:extLst>
              <a:ext uri="{FF2B5EF4-FFF2-40B4-BE49-F238E27FC236}">
                <a16:creationId xmlns:a16="http://schemas.microsoft.com/office/drawing/2014/main" id="{7D0CD405-8C54-4551-98FC-7E07C7B28310}"/>
              </a:ext>
            </a:extLst>
          </p:cNvPr>
          <p:cNvSpPr txBox="1"/>
          <p:nvPr/>
        </p:nvSpPr>
        <p:spPr>
          <a:xfrm>
            <a:off x="5131333" y="1830776"/>
            <a:ext cx="735807" cy="307777"/>
          </a:xfrm>
          <a:prstGeom prst="rect">
            <a:avLst/>
          </a:prstGeom>
          <a:noFill/>
        </p:spPr>
        <p:txBody>
          <a:bodyPr wrap="square" rtlCol="0">
            <a:spAutoFit/>
          </a:bodyPr>
          <a:lstStyle/>
          <a:p>
            <a:r>
              <a:rPr lang="en-US"/>
              <a:t>Q</a:t>
            </a:r>
            <a:r>
              <a:rPr lang="en-US" baseline="-25000"/>
              <a:t>p,t</a:t>
            </a:r>
            <a:endParaRPr lang="en-US"/>
          </a:p>
        </p:txBody>
      </p:sp>
      <p:sp>
        <p:nvSpPr>
          <p:cNvPr id="80" name="Rectangle 79">
            <a:extLst>
              <a:ext uri="{FF2B5EF4-FFF2-40B4-BE49-F238E27FC236}">
                <a16:creationId xmlns:a16="http://schemas.microsoft.com/office/drawing/2014/main" id="{60D5D02B-58B3-4292-ACAD-26865FF1170C}"/>
              </a:ext>
            </a:extLst>
          </p:cNvPr>
          <p:cNvSpPr/>
          <p:nvPr/>
        </p:nvSpPr>
        <p:spPr>
          <a:xfrm>
            <a:off x="5096294" y="3660569"/>
            <a:ext cx="1050056" cy="46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Embeddings</a:t>
            </a:r>
          </a:p>
        </p:txBody>
      </p:sp>
      <p:cxnSp>
        <p:nvCxnSpPr>
          <p:cNvPr id="81" name="Straight Arrow Connector 80">
            <a:extLst>
              <a:ext uri="{FF2B5EF4-FFF2-40B4-BE49-F238E27FC236}">
                <a16:creationId xmlns:a16="http://schemas.microsoft.com/office/drawing/2014/main" id="{6D1B2A31-A0C1-4EE6-9E75-720917C5E526}"/>
              </a:ext>
            </a:extLst>
          </p:cNvPr>
          <p:cNvCxnSpPr>
            <a:cxnSpLocks/>
            <a:stCxn id="17" idx="3"/>
            <a:endCxn id="80" idx="1"/>
          </p:cNvCxnSpPr>
          <p:nvPr/>
        </p:nvCxnSpPr>
        <p:spPr>
          <a:xfrm>
            <a:off x="4649828" y="3888574"/>
            <a:ext cx="446466" cy="3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C2F8F2E1-F7FE-46AA-9FD0-E96C0A8C980B}"/>
              </a:ext>
            </a:extLst>
          </p:cNvPr>
          <p:cNvSpPr txBox="1"/>
          <p:nvPr/>
        </p:nvSpPr>
        <p:spPr>
          <a:xfrm>
            <a:off x="5253419" y="3330227"/>
            <a:ext cx="735807" cy="307777"/>
          </a:xfrm>
          <a:prstGeom prst="rect">
            <a:avLst/>
          </a:prstGeom>
          <a:noFill/>
        </p:spPr>
        <p:txBody>
          <a:bodyPr wrap="square" rtlCol="0">
            <a:spAutoFit/>
          </a:bodyPr>
          <a:lstStyle/>
          <a:p>
            <a:r>
              <a:rPr lang="en-US"/>
              <a:t>G</a:t>
            </a:r>
            <a:r>
              <a:rPr lang="en-US" baseline="-25000"/>
              <a:t>t</a:t>
            </a:r>
            <a:endParaRPr lang="en-US"/>
          </a:p>
        </p:txBody>
      </p:sp>
      <p:sp>
        <p:nvSpPr>
          <p:cNvPr id="85" name="TextBox 84">
            <a:extLst>
              <a:ext uri="{FF2B5EF4-FFF2-40B4-BE49-F238E27FC236}">
                <a16:creationId xmlns:a16="http://schemas.microsoft.com/office/drawing/2014/main" id="{8A5DBB54-0EC4-4A37-BCB7-E450844EF1B4}"/>
              </a:ext>
            </a:extLst>
          </p:cNvPr>
          <p:cNvSpPr txBox="1"/>
          <p:nvPr/>
        </p:nvSpPr>
        <p:spPr>
          <a:xfrm>
            <a:off x="2467873" y="1539544"/>
            <a:ext cx="735807" cy="307777"/>
          </a:xfrm>
          <a:prstGeom prst="rect">
            <a:avLst/>
          </a:prstGeom>
          <a:noFill/>
        </p:spPr>
        <p:txBody>
          <a:bodyPr wrap="square" rtlCol="0">
            <a:spAutoFit/>
          </a:bodyPr>
          <a:lstStyle/>
          <a:p>
            <a:r>
              <a:rPr lang="en-US"/>
              <a:t>G</a:t>
            </a:r>
            <a:r>
              <a:rPr lang="en-US" baseline="-25000"/>
              <a:t>t-1</a:t>
            </a:r>
            <a:endParaRPr lang="en-US"/>
          </a:p>
        </p:txBody>
      </p:sp>
      <p:sp>
        <p:nvSpPr>
          <p:cNvPr id="95" name="TextBox 94">
            <a:extLst>
              <a:ext uri="{FF2B5EF4-FFF2-40B4-BE49-F238E27FC236}">
                <a16:creationId xmlns:a16="http://schemas.microsoft.com/office/drawing/2014/main" id="{C7417CC6-BFD5-4158-80B8-E88A8E53830F}"/>
              </a:ext>
            </a:extLst>
          </p:cNvPr>
          <p:cNvSpPr txBox="1"/>
          <p:nvPr/>
        </p:nvSpPr>
        <p:spPr>
          <a:xfrm>
            <a:off x="2507973" y="4481377"/>
            <a:ext cx="735807" cy="307777"/>
          </a:xfrm>
          <a:prstGeom prst="rect">
            <a:avLst/>
          </a:prstGeom>
          <a:noFill/>
        </p:spPr>
        <p:txBody>
          <a:bodyPr wrap="square" rtlCol="0">
            <a:spAutoFit/>
          </a:bodyPr>
          <a:lstStyle/>
          <a:p>
            <a:r>
              <a:rPr lang="en-US"/>
              <a:t>Q</a:t>
            </a:r>
            <a:r>
              <a:rPr lang="en-US" baseline="-25000"/>
              <a:t>p,t-1</a:t>
            </a:r>
            <a:endParaRPr lang="en-US"/>
          </a:p>
        </p:txBody>
      </p:sp>
      <p:sp>
        <p:nvSpPr>
          <p:cNvPr id="96" name="Flowchart: Or 95">
            <a:extLst>
              <a:ext uri="{FF2B5EF4-FFF2-40B4-BE49-F238E27FC236}">
                <a16:creationId xmlns:a16="http://schemas.microsoft.com/office/drawing/2014/main" id="{6BDA4721-36DB-4034-9E6D-DC084CCC7233}"/>
              </a:ext>
            </a:extLst>
          </p:cNvPr>
          <p:cNvSpPr/>
          <p:nvPr/>
        </p:nvSpPr>
        <p:spPr>
          <a:xfrm>
            <a:off x="2577023" y="3760986"/>
            <a:ext cx="291407" cy="255176"/>
          </a:xfrm>
          <a:prstGeom prst="flowChar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D4D1481-FF99-40AD-992C-74165AB71393}"/>
              </a:ext>
            </a:extLst>
          </p:cNvPr>
          <p:cNvCxnSpPr>
            <a:stCxn id="12" idx="4"/>
            <a:endCxn id="96" idx="0"/>
          </p:cNvCxnSpPr>
          <p:nvPr/>
        </p:nvCxnSpPr>
        <p:spPr>
          <a:xfrm>
            <a:off x="2722727" y="2582210"/>
            <a:ext cx="0" cy="1178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A8C1D0E8-1BED-4F2F-B175-6A0DA3A3A828}"/>
              </a:ext>
            </a:extLst>
          </p:cNvPr>
          <p:cNvCxnSpPr>
            <a:cxnSpLocks/>
            <a:endCxn id="12" idx="0"/>
          </p:cNvCxnSpPr>
          <p:nvPr/>
        </p:nvCxnSpPr>
        <p:spPr>
          <a:xfrm>
            <a:off x="2722726" y="1847321"/>
            <a:ext cx="1" cy="479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7F50F6F5-CF6A-4FC5-BE3B-AD247F52879F}"/>
              </a:ext>
            </a:extLst>
          </p:cNvPr>
          <p:cNvCxnSpPr>
            <a:cxnSpLocks/>
            <a:endCxn id="96" idx="4"/>
          </p:cNvCxnSpPr>
          <p:nvPr/>
        </p:nvCxnSpPr>
        <p:spPr>
          <a:xfrm flipV="1">
            <a:off x="2722727" y="4016162"/>
            <a:ext cx="0" cy="465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6FD76B74-0FA0-4C9F-AE0A-D0D227EBB752}"/>
              </a:ext>
            </a:extLst>
          </p:cNvPr>
          <p:cNvCxnSpPr>
            <a:cxnSpLocks/>
            <a:stCxn id="12" idx="6"/>
            <a:endCxn id="2" idx="1"/>
          </p:cNvCxnSpPr>
          <p:nvPr/>
        </p:nvCxnSpPr>
        <p:spPr>
          <a:xfrm flipV="1">
            <a:off x="2868430" y="2446437"/>
            <a:ext cx="543162" cy="81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8A1A5EE3-CCC5-4743-8528-7C03F86C22CB}"/>
              </a:ext>
            </a:extLst>
          </p:cNvPr>
          <p:cNvCxnSpPr>
            <a:cxnSpLocks/>
            <a:stCxn id="96" idx="6"/>
            <a:endCxn id="17" idx="1"/>
          </p:cNvCxnSpPr>
          <p:nvPr/>
        </p:nvCxnSpPr>
        <p:spPr>
          <a:xfrm>
            <a:off x="2868430" y="3888574"/>
            <a:ext cx="5326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1" name="Connector: Elbow 120">
            <a:extLst>
              <a:ext uri="{FF2B5EF4-FFF2-40B4-BE49-F238E27FC236}">
                <a16:creationId xmlns:a16="http://schemas.microsoft.com/office/drawing/2014/main" id="{3685C682-A201-4E86-A656-FD2E4DF4109F}"/>
              </a:ext>
            </a:extLst>
          </p:cNvPr>
          <p:cNvCxnSpPr>
            <a:cxnSpLocks/>
            <a:stCxn id="76" idx="3"/>
            <a:endCxn id="79" idx="0"/>
          </p:cNvCxnSpPr>
          <p:nvPr/>
        </p:nvCxnSpPr>
        <p:spPr>
          <a:xfrm>
            <a:off x="7719431" y="2446437"/>
            <a:ext cx="302240" cy="52793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699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DATASET</a:t>
            </a:r>
            <a:endParaRPr/>
          </a:p>
        </p:txBody>
      </p:sp>
      <p:sp>
        <p:nvSpPr>
          <p:cNvPr id="57" name="Google Shape;57;p2"/>
          <p:cNvSpPr txBox="1">
            <a:spLocks noGrp="1"/>
          </p:cNvSpPr>
          <p:nvPr>
            <p:ph type="body" idx="1"/>
          </p:nvPr>
        </p:nvSpPr>
        <p:spPr>
          <a:xfrm>
            <a:off x="1556331" y="1349141"/>
            <a:ext cx="7085700" cy="3157030"/>
          </a:xfrm>
          <a:prstGeom prst="rect">
            <a:avLst/>
          </a:prstGeom>
          <a:noFill/>
          <a:ln>
            <a:noFill/>
          </a:ln>
        </p:spPr>
        <p:txBody>
          <a:bodyPr spcFirstLastPara="1" wrap="square" lIns="91425" tIns="91425" rIns="91425" bIns="91425" anchor="t" anchorCtr="0">
            <a:noAutofit/>
          </a:bodyPr>
          <a:lstStyle/>
          <a:p>
            <a:pPr marL="285750" indent="-285750">
              <a:buSzPct val="100000"/>
              <a:buFont typeface="Barlow" pitchFamily="2" charset="77"/>
              <a:buChar char="▪"/>
            </a:pPr>
            <a:r>
              <a:rPr lang="en-US" sz="1800"/>
              <a:t>MELD : Multimodal Emotion Lines Dataset </a:t>
            </a:r>
          </a:p>
          <a:p>
            <a:pPr marL="285750" indent="-285750">
              <a:buSzPct val="100000"/>
              <a:buFont typeface="Barlow" pitchFamily="2" charset="77"/>
              <a:buChar char="▪"/>
            </a:pPr>
            <a:endParaRPr lang="en-US" sz="1800"/>
          </a:p>
          <a:p>
            <a:pPr marL="285750" indent="-285750">
              <a:buSzPct val="100000"/>
              <a:buFont typeface="Barlow" pitchFamily="2" charset="77"/>
              <a:buChar char="▪"/>
            </a:pPr>
            <a:r>
              <a:rPr lang="en-US" sz="1800"/>
              <a:t>1400</a:t>
            </a:r>
            <a:r>
              <a:rPr lang="en-US" sz="1800" baseline="30000"/>
              <a:t>+</a:t>
            </a:r>
            <a:r>
              <a:rPr lang="en-US" sz="1800"/>
              <a:t> dialogues &amp; 13000</a:t>
            </a:r>
            <a:r>
              <a:rPr lang="en-US" sz="1800" baseline="30000"/>
              <a:t>+</a:t>
            </a:r>
            <a:r>
              <a:rPr lang="en-US" sz="1800"/>
              <a:t> utterances from 		 TV Show</a:t>
            </a:r>
          </a:p>
          <a:p>
            <a:pPr marL="285750" indent="-285750">
              <a:buSzPct val="100000"/>
              <a:buFont typeface="Barlow" pitchFamily="2" charset="77"/>
              <a:buChar char="▪"/>
            </a:pPr>
            <a:endParaRPr lang="en-US" sz="1800"/>
          </a:p>
          <a:p>
            <a:pPr marL="285750" indent="-285750">
              <a:buSzPct val="100000"/>
              <a:buFont typeface="Barlow" pitchFamily="2" charset="77"/>
              <a:buChar char="▪"/>
            </a:pPr>
            <a:r>
              <a:rPr lang="en-US" sz="1800"/>
              <a:t>The dataset is divided in three sets: </a:t>
            </a:r>
          </a:p>
          <a:p>
            <a:pPr marL="742950" lvl="1" indent="-285750">
              <a:buClr>
                <a:schemeClr val="tx1">
                  <a:lumMod val="50000"/>
                </a:schemeClr>
              </a:buClr>
              <a:buFont typeface="Arial" panose="020B0604020202020204" pitchFamily="34" charset="0"/>
              <a:buChar char="•"/>
            </a:pPr>
            <a:r>
              <a:rPr lang="en-US" sz="1800"/>
              <a:t>Train </a:t>
            </a:r>
          </a:p>
          <a:p>
            <a:pPr marL="742950" lvl="1" indent="-285750">
              <a:buClr>
                <a:schemeClr val="tx1">
                  <a:lumMod val="50000"/>
                </a:schemeClr>
              </a:buClr>
              <a:buFont typeface="Arial" panose="020B0604020202020204" pitchFamily="34" charset="0"/>
              <a:buChar char="•"/>
            </a:pPr>
            <a:r>
              <a:rPr lang="en-US" sz="1800"/>
              <a:t>Dev</a:t>
            </a:r>
          </a:p>
          <a:p>
            <a:pPr marL="742950" lvl="1" indent="-285750">
              <a:buClr>
                <a:schemeClr val="tx1">
                  <a:lumMod val="50000"/>
                </a:schemeClr>
              </a:buClr>
              <a:buFont typeface="Arial" panose="020B0604020202020204" pitchFamily="34" charset="0"/>
              <a:buChar char="•"/>
            </a:pPr>
            <a:r>
              <a:rPr lang="en-US" sz="1800"/>
              <a:t>Test</a:t>
            </a: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 name="Picture 10" descr="A picture containing text&#10;&#10;Description automatically generated">
            <a:extLst>
              <a:ext uri="{FF2B5EF4-FFF2-40B4-BE49-F238E27FC236}">
                <a16:creationId xmlns:a16="http://schemas.microsoft.com/office/drawing/2014/main" id="{1DCBC5D3-C1E9-AC4F-806B-17E93307D6C6}"/>
              </a:ext>
            </a:extLst>
          </p:cNvPr>
          <p:cNvPicPr>
            <a:picLocks noChangeAspect="1"/>
          </p:cNvPicPr>
          <p:nvPr/>
        </p:nvPicPr>
        <p:blipFill rotWithShape="1">
          <a:blip r:embed="rId3"/>
          <a:srcRect l="9360" r="9152"/>
          <a:stretch/>
        </p:blipFill>
        <p:spPr>
          <a:xfrm>
            <a:off x="6090700" y="2174269"/>
            <a:ext cx="1073426" cy="545077"/>
          </a:xfrm>
          <a:prstGeom prst="rect">
            <a:avLst/>
          </a:prstGeom>
        </p:spPr>
      </p:pic>
    </p:spTree>
    <p:extLst>
      <p:ext uri="{BB962C8B-B14F-4D97-AF65-F5344CB8AC3E}">
        <p14:creationId xmlns:p14="http://schemas.microsoft.com/office/powerpoint/2010/main" val="302420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t>WHY MULTI-MODAL?</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2" descr="Graphical user interface, application&#10;&#10;Description automatically generated">
            <a:extLst>
              <a:ext uri="{FF2B5EF4-FFF2-40B4-BE49-F238E27FC236}">
                <a16:creationId xmlns:a16="http://schemas.microsoft.com/office/drawing/2014/main" id="{9F9B3D5B-2E1E-45B6-A719-BCB26336CF26}"/>
              </a:ext>
            </a:extLst>
          </p:cNvPr>
          <p:cNvPicPr>
            <a:picLocks noChangeAspect="1"/>
          </p:cNvPicPr>
          <p:nvPr/>
        </p:nvPicPr>
        <p:blipFill>
          <a:blip r:embed="rId3"/>
          <a:stretch>
            <a:fillRect/>
          </a:stretch>
        </p:blipFill>
        <p:spPr>
          <a:xfrm>
            <a:off x="2664763" y="1297021"/>
            <a:ext cx="4972898" cy="3280802"/>
          </a:xfrm>
          <a:prstGeom prst="rect">
            <a:avLst/>
          </a:prstGeom>
        </p:spPr>
      </p:pic>
      <p:sp>
        <p:nvSpPr>
          <p:cNvPr id="15" name="TextBox 1">
            <a:extLst>
              <a:ext uri="{FF2B5EF4-FFF2-40B4-BE49-F238E27FC236}">
                <a16:creationId xmlns:a16="http://schemas.microsoft.com/office/drawing/2014/main" id="{BA3E5520-E610-4FED-8A2A-9FB73AC7460A}"/>
              </a:ext>
            </a:extLst>
          </p:cNvPr>
          <p:cNvSpPr txBox="1"/>
          <p:nvPr/>
        </p:nvSpPr>
        <p:spPr>
          <a:xfrm>
            <a:off x="3141053" y="4582033"/>
            <a:ext cx="45278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mj-lt"/>
              </a:rPr>
              <a:t>Fig 1: Importance of multimodal cues. Green shows primary modalities responsible for sentiment and emotion [1].</a:t>
            </a:r>
          </a:p>
        </p:txBody>
      </p:sp>
    </p:spTree>
    <p:extLst>
      <p:ext uri="{BB962C8B-B14F-4D97-AF65-F5344CB8AC3E}">
        <p14:creationId xmlns:p14="http://schemas.microsoft.com/office/powerpoint/2010/main" val="15456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7" name="Google Shape;57;p2"/>
          <p:cNvSpPr txBox="1">
            <a:spLocks noGrp="1"/>
          </p:cNvSpPr>
          <p:nvPr>
            <p:ph type="body" idx="1"/>
          </p:nvPr>
        </p:nvSpPr>
        <p:spPr>
          <a:xfrm>
            <a:off x="1556331" y="1349141"/>
            <a:ext cx="7085700" cy="3701830"/>
          </a:xfrm>
          <a:prstGeom prst="rect">
            <a:avLst/>
          </a:prstGeom>
          <a:noFill/>
          <a:ln>
            <a:noFill/>
          </a:ln>
        </p:spPr>
        <p:txBody>
          <a:bodyPr spcFirstLastPara="1" wrap="square" lIns="91425" tIns="91425" rIns="91425" bIns="91425" anchor="t" anchorCtr="0">
            <a:noAutofit/>
          </a:bodyPr>
          <a:lstStyle/>
          <a:p>
            <a:pPr marL="63500" lvl="0" indent="0">
              <a:buNone/>
            </a:pPr>
            <a:r>
              <a:rPr lang="en-US"/>
              <a:t>Feature Extraction</a:t>
            </a:r>
          </a:p>
          <a:p>
            <a:pPr marL="63500" lvl="0" indent="0">
              <a:buNone/>
            </a:pPr>
            <a:endParaRPr lang="en-US" sz="800"/>
          </a:p>
          <a:p>
            <a:pPr>
              <a:buSzPct val="100000"/>
            </a:pPr>
            <a:r>
              <a:rPr lang="en-US" sz="1200" b="1"/>
              <a:t>Acoustic</a:t>
            </a:r>
            <a:r>
              <a:rPr lang="en-US" sz="1200"/>
              <a:t>: </a:t>
            </a:r>
            <a:r>
              <a:rPr lang="en-US" sz="1200" err="1"/>
              <a:t>openSMILE</a:t>
            </a:r>
            <a:r>
              <a:rPr lang="en-US" sz="1200"/>
              <a:t> toolkit functionals and Dense representation using SVM.</a:t>
            </a:r>
          </a:p>
          <a:p>
            <a:pPr>
              <a:buSzPct val="100000"/>
            </a:pPr>
            <a:r>
              <a:rPr lang="en-US" sz="1200" b="1"/>
              <a:t>Lexical: </a:t>
            </a:r>
            <a:r>
              <a:rPr lang="en-US" sz="1200"/>
              <a:t>GOLVE and BERT Embeddings</a:t>
            </a:r>
          </a:p>
          <a:p>
            <a:pPr>
              <a:buSzPct val="100000"/>
            </a:pPr>
            <a:r>
              <a:rPr lang="en-US" sz="1200" b="1"/>
              <a:t>Visual: </a:t>
            </a:r>
            <a:r>
              <a:rPr lang="en-US" sz="1200"/>
              <a:t>Mean pooling across frames and LSTM encoder network embeddings.</a:t>
            </a:r>
          </a:p>
          <a:p>
            <a:pPr marL="63500" indent="0">
              <a:buSzPct val="100000"/>
              <a:buNone/>
            </a:pPr>
            <a:endParaRPr lang="en-US"/>
          </a:p>
          <a:p>
            <a:pPr marL="63500" lvl="0" indent="0">
              <a:buNone/>
            </a:pPr>
            <a:r>
              <a:rPr lang="en-US"/>
              <a:t>Data Preprocessing</a:t>
            </a:r>
          </a:p>
          <a:p>
            <a:pPr marL="63500" lvl="0" indent="0">
              <a:buNone/>
            </a:pPr>
            <a:endParaRPr lang="en-US" sz="800"/>
          </a:p>
          <a:p>
            <a:pPr>
              <a:buSzPct val="100000"/>
            </a:pPr>
            <a:r>
              <a:rPr lang="en-US" sz="1200"/>
              <a:t>“Neutral" and "Joy" samples  down-sampled </a:t>
            </a:r>
          </a:p>
          <a:p>
            <a:pPr>
              <a:buSzPct val="100000"/>
            </a:pPr>
            <a:r>
              <a:rPr lang="en-US" sz="1200"/>
              <a:t>Augmentations: random rotation, shifts, shear and flips.</a:t>
            </a:r>
          </a:p>
          <a:p>
            <a:pPr marL="63500" indent="0">
              <a:buNone/>
            </a:pPr>
            <a:endParaRPr lang="en-US" sz="1100"/>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3652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7" name="Google Shape;57;p2"/>
          <p:cNvSpPr txBox="1">
            <a:spLocks noGrp="1"/>
          </p:cNvSpPr>
          <p:nvPr>
            <p:ph type="body" idx="1"/>
          </p:nvPr>
        </p:nvSpPr>
        <p:spPr>
          <a:xfrm>
            <a:off x="1556331" y="1349141"/>
            <a:ext cx="7085700" cy="3701830"/>
          </a:xfrm>
          <a:prstGeom prst="rect">
            <a:avLst/>
          </a:prstGeom>
          <a:noFill/>
          <a:ln>
            <a:noFill/>
          </a:ln>
        </p:spPr>
        <p:txBody>
          <a:bodyPr spcFirstLastPara="1" wrap="square" lIns="91425" tIns="91425" rIns="91425" bIns="91425" anchor="t" anchorCtr="0">
            <a:noAutofit/>
          </a:bodyPr>
          <a:lstStyle/>
          <a:p>
            <a:pPr marL="63500" indent="0">
              <a:spcBef>
                <a:spcPts val="400"/>
              </a:spcBef>
              <a:buNone/>
            </a:pPr>
            <a:endParaRPr lang="en-US" sz="1100"/>
          </a:p>
          <a:p>
            <a:pPr marL="63500" indent="0">
              <a:buNone/>
            </a:pPr>
            <a:r>
              <a:rPr lang="en-US"/>
              <a:t>Experimental Setup</a:t>
            </a:r>
          </a:p>
          <a:p>
            <a:pPr marL="63500" indent="0">
              <a:buNone/>
            </a:pPr>
            <a:endParaRPr lang="en-US"/>
          </a:p>
          <a:p>
            <a:pPr>
              <a:buSzPct val="100000"/>
            </a:pPr>
            <a:r>
              <a:rPr lang="en-US" sz="1200"/>
              <a:t>ADAM optimizer and weighted cross-entropy loss</a:t>
            </a:r>
          </a:p>
          <a:p>
            <a:pPr>
              <a:buSzPct val="100000"/>
            </a:pPr>
            <a:r>
              <a:rPr lang="en-US" sz="1200"/>
              <a:t>Epochs range 20 to 300 with Early Stopping</a:t>
            </a:r>
          </a:p>
          <a:p>
            <a:pPr>
              <a:buSzPct val="100000"/>
            </a:pPr>
            <a:r>
              <a:rPr lang="en-US" sz="1200"/>
              <a:t>Acoustic features: Functionals</a:t>
            </a:r>
          </a:p>
          <a:p>
            <a:pPr>
              <a:buSzPct val="100000"/>
            </a:pPr>
            <a:r>
              <a:rPr lang="en-US" sz="1200"/>
              <a:t>Lexical Features: BERT embeddings</a:t>
            </a:r>
          </a:p>
          <a:p>
            <a:pPr>
              <a:buSzPct val="100000"/>
            </a:pPr>
            <a:r>
              <a:rPr lang="en-US" sz="1200"/>
              <a:t>Visual Features: Embeddings from LSTM encoder  network</a:t>
            </a:r>
          </a:p>
          <a:p>
            <a:pPr>
              <a:buSzPct val="100000"/>
            </a:pPr>
            <a:r>
              <a:rPr lang="en-US" sz="1200"/>
              <a:t>Evaluation Metrics: Class wise F1 score and Weighted F1 score</a:t>
            </a: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6913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7" name="Google Shape;57;p2"/>
          <p:cNvSpPr txBox="1">
            <a:spLocks noGrp="1"/>
          </p:cNvSpPr>
          <p:nvPr>
            <p:ph type="body" idx="1"/>
          </p:nvPr>
        </p:nvSpPr>
        <p:spPr>
          <a:xfrm>
            <a:off x="1556330" y="1349141"/>
            <a:ext cx="7359070" cy="3701830"/>
          </a:xfrm>
          <a:prstGeom prst="rect">
            <a:avLst/>
          </a:prstGeom>
          <a:noFill/>
          <a:ln>
            <a:noFill/>
          </a:ln>
        </p:spPr>
        <p:txBody>
          <a:bodyPr spcFirstLastPara="1" wrap="square" lIns="91425" tIns="91425" rIns="91425" bIns="91425" anchor="t" anchorCtr="0">
            <a:noAutofit/>
          </a:bodyPr>
          <a:lstStyle/>
          <a:p>
            <a:pPr marL="63500" indent="0">
              <a:buNone/>
            </a:pPr>
            <a:r>
              <a:rPr lang="en-US"/>
              <a:t>Multimodal Models</a:t>
            </a:r>
          </a:p>
          <a:p>
            <a:pPr marL="63500" indent="0">
              <a:buNone/>
            </a:pPr>
            <a:endParaRPr lang="en-US" sz="500"/>
          </a:p>
          <a:p>
            <a:r>
              <a:rPr lang="en-US" sz="1400" b="1"/>
              <a:t>EARLY AND LATE Fusion using MLP Networks and  CNN-LSTM Networks</a:t>
            </a:r>
            <a:r>
              <a:rPr lang="en-US" sz="1400"/>
              <a:t>: </a:t>
            </a:r>
          </a:p>
          <a:p>
            <a:pPr marL="63500" indent="0">
              <a:buNone/>
            </a:pPr>
            <a:endParaRPr lang="en-US" sz="900"/>
          </a:p>
          <a:p>
            <a:pPr lvl="1">
              <a:buSzPct val="150000"/>
              <a:buFont typeface="Wingdings" panose="05000000000000000000" pitchFamily="2" charset="2"/>
              <a:buChar char="§"/>
            </a:pPr>
            <a:r>
              <a:rPr lang="en-US" sz="1400"/>
              <a:t>Additive Fusion techniques to serve as baselines</a:t>
            </a:r>
          </a:p>
          <a:p>
            <a:pPr marL="520700" lvl="1" indent="0">
              <a:buSzPct val="150000"/>
              <a:buNone/>
            </a:pPr>
            <a:endParaRPr lang="en-US" sz="400"/>
          </a:p>
          <a:p>
            <a:pPr lvl="1">
              <a:buSzPct val="150000"/>
              <a:buFont typeface="Wingdings" panose="05000000000000000000" pitchFamily="2" charset="2"/>
              <a:buChar char="§"/>
            </a:pPr>
            <a:r>
              <a:rPr lang="en-US" sz="1400"/>
              <a:t>MLP Networks: 2-3 Linear layers with RELU</a:t>
            </a:r>
          </a:p>
          <a:p>
            <a:pPr marL="520700" lvl="1" indent="0">
              <a:buSzPct val="150000"/>
              <a:buNone/>
            </a:pPr>
            <a:endParaRPr lang="en-US" sz="400"/>
          </a:p>
          <a:p>
            <a:pPr lvl="1">
              <a:buSzPct val="150000"/>
              <a:buFont typeface="Wingdings" panose="05000000000000000000" pitchFamily="2" charset="2"/>
              <a:buChar char="§"/>
            </a:pPr>
            <a:r>
              <a:rPr lang="en-US" sz="1400"/>
              <a:t>CNN-LSTM: 2 Convolution with 3 bi-directional LSTM</a:t>
            </a:r>
            <a:br>
              <a:rPr lang="en-US" sz="1400"/>
            </a:br>
            <a:endParaRPr lang="en-US" sz="1400"/>
          </a:p>
          <a:p>
            <a:r>
              <a:rPr lang="en-US" sz="1400" b="1"/>
              <a:t>Tensor Fusion Network (Inspired from [2])</a:t>
            </a:r>
            <a:r>
              <a:rPr lang="en-US" sz="1400"/>
              <a:t>:</a:t>
            </a:r>
          </a:p>
          <a:p>
            <a:pPr lvl="1">
              <a:buFont typeface="Wingdings" panose="05000000000000000000" pitchFamily="2" charset="2"/>
              <a:buChar char="§"/>
            </a:pPr>
            <a:endParaRPr lang="en-US" sz="900"/>
          </a:p>
          <a:p>
            <a:pPr lvl="1">
              <a:buSzPct val="150000"/>
              <a:buFont typeface="Wingdings" panose="05000000000000000000" pitchFamily="2" charset="2"/>
              <a:buChar char="§"/>
            </a:pPr>
            <a:r>
              <a:rPr lang="en-US" sz="1400"/>
              <a:t>Learns both the intra-modality and inter-modality dynamics end-to-end.</a:t>
            </a:r>
          </a:p>
          <a:p>
            <a:pPr marL="520700" lvl="1" indent="0">
              <a:buSzPct val="150000"/>
              <a:buNone/>
            </a:pPr>
            <a:endParaRPr lang="en-US" sz="400"/>
          </a:p>
          <a:p>
            <a:pPr lvl="1">
              <a:buSzPct val="150000"/>
              <a:buFont typeface="Wingdings" panose="05000000000000000000" pitchFamily="2" charset="2"/>
              <a:buChar char="§"/>
            </a:pPr>
            <a:r>
              <a:rPr lang="en-US" sz="1400"/>
              <a:t>Inter-modality dynamics are modeled by fusing </a:t>
            </a:r>
            <a:r>
              <a:rPr lang="en-US" sz="1400" err="1"/>
              <a:t>uni</a:t>
            </a:r>
            <a:r>
              <a:rPr lang="en-US" sz="1400"/>
              <a:t>-modal, bi-modal and multi-modal interactions.</a:t>
            </a:r>
          </a:p>
          <a:p>
            <a:pPr marL="520700" lvl="1" indent="0">
              <a:buSzPct val="150000"/>
              <a:buNone/>
            </a:pPr>
            <a:endParaRPr lang="en-US" sz="400"/>
          </a:p>
          <a:p>
            <a:pPr lvl="1">
              <a:buSzPct val="150000"/>
              <a:buFont typeface="Wingdings" panose="05000000000000000000" pitchFamily="2" charset="2"/>
              <a:buChar char="§"/>
            </a:pPr>
            <a:r>
              <a:rPr lang="en-US" sz="1400"/>
              <a:t>Intra-modality dynamics are modeled through Modality Embedding sub networks.</a:t>
            </a:r>
          </a:p>
          <a:p>
            <a:pPr marL="63500" indent="0">
              <a:buNone/>
            </a:pPr>
            <a:endParaRPr lang="en-US" sz="1400"/>
          </a:p>
          <a:p>
            <a:pPr marL="63500" indent="0">
              <a:buNone/>
            </a:pPr>
            <a:r>
              <a:rPr lang="en-US" sz="1400"/>
              <a:t>		</a:t>
            </a:r>
          </a:p>
          <a:p>
            <a:pPr marL="63500" indent="0">
              <a:buNone/>
            </a:pPr>
            <a:endParaRPr lang="en-US"/>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6010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8</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Text Placeholder 4">
            <a:extLst>
              <a:ext uri="{FF2B5EF4-FFF2-40B4-BE49-F238E27FC236}">
                <a16:creationId xmlns:a16="http://schemas.microsoft.com/office/drawing/2014/main" id="{70F94C97-9C74-4D34-93FC-883072507D67}"/>
              </a:ext>
            </a:extLst>
          </p:cNvPr>
          <p:cNvSpPr>
            <a:spLocks noGrp="1"/>
          </p:cNvSpPr>
          <p:nvPr>
            <p:ph type="body" idx="1"/>
          </p:nvPr>
        </p:nvSpPr>
        <p:spPr>
          <a:xfrm>
            <a:off x="4122421" y="4438558"/>
            <a:ext cx="2506980" cy="311267"/>
          </a:xfrm>
        </p:spPr>
        <p:txBody>
          <a:bodyPr/>
          <a:lstStyle/>
          <a:p>
            <a:pPr marL="63500" indent="0">
              <a:buNone/>
            </a:pPr>
            <a:r>
              <a:rPr lang="en-US" sz="1400"/>
              <a:t>Fig 3: Tensor Fusion Network</a:t>
            </a:r>
          </a:p>
        </p:txBody>
      </p:sp>
      <p:pic>
        <p:nvPicPr>
          <p:cNvPr id="15" name="Picture 14" descr="Diagram&#10;&#10;Description automatically generated">
            <a:extLst>
              <a:ext uri="{FF2B5EF4-FFF2-40B4-BE49-F238E27FC236}">
                <a16:creationId xmlns:a16="http://schemas.microsoft.com/office/drawing/2014/main" id="{AB2E9558-1D0B-4F4F-B2CE-0F030F12360F}"/>
              </a:ext>
            </a:extLst>
          </p:cNvPr>
          <p:cNvPicPr>
            <a:picLocks noChangeAspect="1"/>
          </p:cNvPicPr>
          <p:nvPr/>
        </p:nvPicPr>
        <p:blipFill>
          <a:blip r:embed="rId3"/>
          <a:stretch>
            <a:fillRect/>
          </a:stretch>
        </p:blipFill>
        <p:spPr>
          <a:xfrm>
            <a:off x="2301624" y="1466828"/>
            <a:ext cx="5898831" cy="2924261"/>
          </a:xfrm>
          <a:prstGeom prst="rect">
            <a:avLst/>
          </a:prstGeom>
        </p:spPr>
      </p:pic>
    </p:spTree>
    <p:extLst>
      <p:ext uri="{BB962C8B-B14F-4D97-AF65-F5344CB8AC3E}">
        <p14:creationId xmlns:p14="http://schemas.microsoft.com/office/powerpoint/2010/main" val="142834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7" name="Google Shape;57;p2"/>
          <p:cNvSpPr txBox="1">
            <a:spLocks noGrp="1"/>
          </p:cNvSpPr>
          <p:nvPr>
            <p:ph type="body" idx="1"/>
          </p:nvPr>
        </p:nvSpPr>
        <p:spPr>
          <a:xfrm>
            <a:off x="1556331" y="1349141"/>
            <a:ext cx="7085700" cy="3701830"/>
          </a:xfrm>
          <a:prstGeom prst="rect">
            <a:avLst/>
          </a:prstGeom>
          <a:noFill/>
          <a:ln>
            <a:noFill/>
          </a:ln>
        </p:spPr>
        <p:txBody>
          <a:bodyPr spcFirstLastPara="1" wrap="square" lIns="91425" tIns="91425" rIns="91425" bIns="91425" anchor="t" anchorCtr="0">
            <a:noAutofit/>
          </a:bodyPr>
          <a:lstStyle/>
          <a:p>
            <a:pPr marL="63500" indent="0">
              <a:buNone/>
            </a:pPr>
            <a:r>
              <a:rPr lang="en-US"/>
              <a:t>Multimodal Models</a:t>
            </a:r>
          </a:p>
          <a:p>
            <a:pPr marL="63500" indent="0">
              <a:buNone/>
            </a:pPr>
            <a:endParaRPr lang="en-US" sz="1400"/>
          </a:p>
          <a:p>
            <a:r>
              <a:rPr lang="en-US" sz="1400" b="1"/>
              <a:t>Dialogue RNN (Inspired from [3]):</a:t>
            </a:r>
          </a:p>
          <a:p>
            <a:pPr lvl="1">
              <a:buFont typeface="Wingdings" panose="05000000000000000000" pitchFamily="2" charset="2"/>
              <a:buChar char="§"/>
            </a:pPr>
            <a:endParaRPr lang="en-US" sz="1400"/>
          </a:p>
          <a:p>
            <a:pPr lvl="1">
              <a:buSzPct val="150000"/>
              <a:buFont typeface="Wingdings" panose="05000000000000000000" pitchFamily="2" charset="2"/>
              <a:buChar char="§"/>
            </a:pPr>
            <a:r>
              <a:rPr lang="en-US" sz="1400"/>
              <a:t>Three major aspects relevant to the emotion in a conversation: </a:t>
            </a:r>
          </a:p>
          <a:p>
            <a:pPr marL="520700" lvl="1" indent="0">
              <a:buSzPct val="150000"/>
              <a:buNone/>
            </a:pPr>
            <a:r>
              <a:rPr lang="en-US" sz="1400"/>
              <a:t>	speaker, context from preceding utterances &amp; emotion of preceding 	utterances. </a:t>
            </a:r>
          </a:p>
          <a:p>
            <a:pPr marL="520700" lvl="1" indent="0">
              <a:buSzPct val="150000"/>
              <a:buNone/>
            </a:pPr>
            <a:endParaRPr lang="en-US" sz="400"/>
          </a:p>
          <a:p>
            <a:pPr lvl="1">
              <a:buSzPct val="150000"/>
              <a:buFont typeface="Wingdings" panose="05000000000000000000" pitchFamily="2" charset="2"/>
              <a:buChar char="§"/>
            </a:pPr>
            <a:r>
              <a:rPr lang="en-US" sz="1400"/>
              <a:t>Employs three gated recurrent units (GRU): Global, Party, and Emotion</a:t>
            </a:r>
          </a:p>
          <a:p>
            <a:pPr lvl="1">
              <a:buSzPct val="150000"/>
              <a:buFont typeface="Wingdings" panose="05000000000000000000" pitchFamily="2" charset="2"/>
              <a:buChar char="§"/>
            </a:pPr>
            <a:endParaRPr lang="en-US" sz="400"/>
          </a:p>
          <a:p>
            <a:pPr lvl="1">
              <a:buSzPct val="150000"/>
              <a:buFont typeface="Wingdings" panose="05000000000000000000" pitchFamily="2" charset="2"/>
              <a:buChar char="§"/>
            </a:pPr>
            <a:r>
              <a:rPr lang="en-US" sz="1400"/>
              <a:t>Global state aims to capture the context of a given utterance</a:t>
            </a:r>
          </a:p>
          <a:p>
            <a:pPr marL="520700" lvl="1" indent="0">
              <a:buSzPct val="150000"/>
              <a:buNone/>
            </a:pPr>
            <a:endParaRPr lang="en-US" sz="400"/>
          </a:p>
          <a:p>
            <a:pPr lvl="1">
              <a:buSzPct val="150000"/>
              <a:buFont typeface="Wingdings" panose="05000000000000000000" pitchFamily="2" charset="2"/>
              <a:buChar char="§"/>
            </a:pPr>
            <a:r>
              <a:rPr lang="en-US" sz="1400"/>
              <a:t>Party State are representative of the speakers’ state in the conversation</a:t>
            </a:r>
          </a:p>
          <a:p>
            <a:pPr marL="520700" lvl="1" indent="0">
              <a:buSzPct val="150000"/>
              <a:buNone/>
            </a:pPr>
            <a:endParaRPr lang="en-US" sz="400"/>
          </a:p>
          <a:p>
            <a:pPr lvl="1">
              <a:buSzPct val="150000"/>
              <a:buFont typeface="Wingdings" panose="05000000000000000000" pitchFamily="2" charset="2"/>
              <a:buChar char="§"/>
            </a:pPr>
            <a:r>
              <a:rPr lang="en-US" sz="1400"/>
              <a:t>Emotion GRU: Inference</a:t>
            </a:r>
          </a:p>
          <a:p>
            <a:pPr lvl="1">
              <a:buSzPct val="150000"/>
              <a:buFont typeface="Wingdings" panose="05000000000000000000" pitchFamily="2" charset="2"/>
              <a:buChar char="§"/>
            </a:pPr>
            <a:endParaRPr lang="en-US" sz="1400"/>
          </a:p>
          <a:p>
            <a:pPr marL="63500" indent="0">
              <a:buNone/>
            </a:pPr>
            <a:endParaRPr lang="en-US" sz="1400"/>
          </a:p>
          <a:p>
            <a:pPr marL="63500" indent="0">
              <a:buNone/>
            </a:pPr>
            <a:r>
              <a:rPr lang="en-US" sz="1400"/>
              <a:t>		</a:t>
            </a:r>
          </a:p>
          <a:p>
            <a:pPr marL="63500" indent="0">
              <a:buNone/>
            </a:pPr>
            <a:endParaRPr lang="en-US"/>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12634966"/>
      </p:ext>
    </p:extLst>
  </p:cSld>
  <p:clrMapOvr>
    <a:masterClrMapping/>
  </p:clrMapOvr>
</p:sld>
</file>

<file path=ppt/theme/theme1.xml><?xml version="1.0" encoding="utf-8"?>
<a:theme xmlns:a="http://schemas.openxmlformats.org/drawingml/2006/main" name="Basset 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5</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Basset template</vt:lpstr>
      <vt:lpstr>EMOTION RECOGNITION IN DIALOGUE SYSTEMS</vt:lpstr>
      <vt:lpstr>PROBLEM STATEMENT</vt:lpstr>
      <vt:lpstr>DATASET</vt:lpstr>
      <vt:lpstr>WHY MULTI-MODAL?</vt:lpstr>
      <vt:lpstr>METHODOLOGY</vt:lpstr>
      <vt:lpstr>METHODOLOGY</vt:lpstr>
      <vt:lpstr>METHODOLOGY</vt:lpstr>
      <vt:lpstr>METHODOLOGY</vt:lpstr>
      <vt:lpstr>METHODOLOGY</vt:lpstr>
      <vt:lpstr>METHODOLOGY</vt:lpstr>
      <vt:lpstr>RESULTS </vt:lpstr>
      <vt:lpstr>RESULTS </vt:lpstr>
      <vt:lpstr>RESULTS </vt:lpstr>
      <vt:lpstr>RESULTS</vt:lpstr>
      <vt:lpstr>RESULTS</vt:lpstr>
      <vt:lpstr>OBSERVATIONS </vt:lpstr>
      <vt:lpstr>LESSONS LEARNT </vt:lpstr>
      <vt:lpstr>Conclusion</vt:lpstr>
      <vt:lpstr>References</vt:lpstr>
      <vt:lpstr>RESPONSIBILITIES</vt:lpstr>
      <vt:lpstr>THANK YOU</vt:lpstr>
      <vt:lpstr>RESULTS </vt:lpstr>
      <vt:lpstr>RESULTS </vt:lpstr>
      <vt:lpstr>FUTURE WORK</vt:lpstr>
      <vt:lpstr>Model Design 1</vt:lpstr>
      <vt:lpstr>Model Design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IN DIALOGUE SYSTEMS</dc:title>
  <dc:creator>mehak piplani</dc:creator>
  <cp:revision>1</cp:revision>
  <dcterms:modified xsi:type="dcterms:W3CDTF">2021-05-01T00:27:35Z</dcterms:modified>
</cp:coreProperties>
</file>