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4"/>
  </p:notesMasterIdLst>
  <p:sldIdLst>
    <p:sldId id="256" r:id="rId2"/>
    <p:sldId id="257" r:id="rId3"/>
    <p:sldId id="268" r:id="rId4"/>
    <p:sldId id="269" r:id="rId5"/>
    <p:sldId id="262" r:id="rId6"/>
    <p:sldId id="263" r:id="rId7"/>
    <p:sldId id="264" r:id="rId8"/>
    <p:sldId id="270" r:id="rId9"/>
    <p:sldId id="265" r:id="rId10"/>
    <p:sldId id="267" r:id="rId11"/>
    <p:sldId id="260" r:id="rId12"/>
    <p:sldId id="261" r:id="rId13"/>
  </p:sldIdLst>
  <p:sldSz cx="9144000" cy="5143500" type="screen16x9"/>
  <p:notesSz cx="6858000" cy="9144000"/>
  <p:embeddedFontLst>
    <p:embeddedFont>
      <p:font typeface="Barlow"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 roundtripDataSignature="AMtx7mi/hmzsbbnY9CP2laCsGo3eJ4L9l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66" dt="2021-03-30T02:52:46.026"/>
    <p1510:client id="{359BD628-B29B-48BE-909B-11E60E7D8738}" v="1326" dt="2021-03-30T05:58:24.911"/>
    <p1510:client id="{3CA6B532-8BAD-EB5D-1E6B-6CE41EB3C53A}" v="42" dt="2021-03-30T05:55:37.314"/>
    <p1510:client id="{C5C6FFB9-1C4B-0E42-BBC7-8E929F8297F7}" v="328" dt="2021-03-30T22:33:10.5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7"/>
    <p:restoredTop sz="94694"/>
  </p:normalViewPr>
  <p:slideViewPr>
    <p:cSldViewPr snapToGrid="0" snapToObjects="1">
      <p:cViewPr varScale="1">
        <p:scale>
          <a:sx n="161" d="100"/>
          <a:sy n="161" d="100"/>
        </p:scale>
        <p:origin x="2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customschemas.google.com/relationships/presentationmetadata" Target="metadata"/><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Emotion</a:t>
            </a:r>
            <a:r>
              <a:rPr lang="en-US" baseline="0"/>
              <a:t> Distribution</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Train</c:v>
                </c:pt>
              </c:strCache>
            </c:strRef>
          </c:tx>
          <c:spPr>
            <a:solidFill>
              <a:schemeClr val="accent1"/>
            </a:solidFill>
            <a:ln>
              <a:noFill/>
            </a:ln>
            <a:effectLst/>
          </c:spPr>
          <c:invertIfNegative val="0"/>
          <c:cat>
            <c:strRef>
              <c:f>Sheet1!$A$2:$A$8</c:f>
              <c:strCache>
                <c:ptCount val="7"/>
                <c:pt idx="0">
                  <c:v>Anger</c:v>
                </c:pt>
                <c:pt idx="1">
                  <c:v>Disgust</c:v>
                </c:pt>
                <c:pt idx="2">
                  <c:v>Fear</c:v>
                </c:pt>
                <c:pt idx="3">
                  <c:v>Joy</c:v>
                </c:pt>
                <c:pt idx="4">
                  <c:v>Neutral</c:v>
                </c:pt>
                <c:pt idx="5">
                  <c:v>Sadness</c:v>
                </c:pt>
                <c:pt idx="6">
                  <c:v>Surprise</c:v>
                </c:pt>
              </c:strCache>
            </c:strRef>
          </c:cat>
          <c:val>
            <c:numRef>
              <c:f>Sheet1!$B$2:$B$8</c:f>
              <c:numCache>
                <c:formatCode>General</c:formatCode>
                <c:ptCount val="7"/>
                <c:pt idx="0">
                  <c:v>1109</c:v>
                </c:pt>
                <c:pt idx="1">
                  <c:v>271</c:v>
                </c:pt>
                <c:pt idx="2">
                  <c:v>268</c:v>
                </c:pt>
                <c:pt idx="3">
                  <c:v>1743</c:v>
                </c:pt>
                <c:pt idx="4">
                  <c:v>4710</c:v>
                </c:pt>
                <c:pt idx="5">
                  <c:v>683</c:v>
                </c:pt>
                <c:pt idx="6">
                  <c:v>1208</c:v>
                </c:pt>
              </c:numCache>
            </c:numRef>
          </c:val>
          <c:extLst>
            <c:ext xmlns:c16="http://schemas.microsoft.com/office/drawing/2014/chart" uri="{C3380CC4-5D6E-409C-BE32-E72D297353CC}">
              <c16:uniqueId val="{00000000-5A5D-43BE-AE1A-FD5EBA7EF4A7}"/>
            </c:ext>
          </c:extLst>
        </c:ser>
        <c:ser>
          <c:idx val="1"/>
          <c:order val="1"/>
          <c:tx>
            <c:strRef>
              <c:f>Sheet1!$C$1</c:f>
              <c:strCache>
                <c:ptCount val="1"/>
                <c:pt idx="0">
                  <c:v>Dev</c:v>
                </c:pt>
              </c:strCache>
            </c:strRef>
          </c:tx>
          <c:spPr>
            <a:solidFill>
              <a:schemeClr val="accent2"/>
            </a:solidFill>
            <a:ln>
              <a:noFill/>
            </a:ln>
            <a:effectLst/>
          </c:spPr>
          <c:invertIfNegative val="0"/>
          <c:cat>
            <c:strRef>
              <c:f>Sheet1!$A$2:$A$8</c:f>
              <c:strCache>
                <c:ptCount val="7"/>
                <c:pt idx="0">
                  <c:v>Anger</c:v>
                </c:pt>
                <c:pt idx="1">
                  <c:v>Disgust</c:v>
                </c:pt>
                <c:pt idx="2">
                  <c:v>Fear</c:v>
                </c:pt>
                <c:pt idx="3">
                  <c:v>Joy</c:v>
                </c:pt>
                <c:pt idx="4">
                  <c:v>Neutral</c:v>
                </c:pt>
                <c:pt idx="5">
                  <c:v>Sadness</c:v>
                </c:pt>
                <c:pt idx="6">
                  <c:v>Surprise</c:v>
                </c:pt>
              </c:strCache>
            </c:strRef>
          </c:cat>
          <c:val>
            <c:numRef>
              <c:f>Sheet1!$C$2:$C$8</c:f>
              <c:numCache>
                <c:formatCode>General</c:formatCode>
                <c:ptCount val="7"/>
                <c:pt idx="0">
                  <c:v>153</c:v>
                </c:pt>
                <c:pt idx="1">
                  <c:v>22</c:v>
                </c:pt>
                <c:pt idx="2">
                  <c:v>40</c:v>
                </c:pt>
                <c:pt idx="3">
                  <c:v>163</c:v>
                </c:pt>
                <c:pt idx="4">
                  <c:v>470</c:v>
                </c:pt>
                <c:pt idx="5">
                  <c:v>111</c:v>
                </c:pt>
                <c:pt idx="6">
                  <c:v>150</c:v>
                </c:pt>
              </c:numCache>
            </c:numRef>
          </c:val>
          <c:extLst>
            <c:ext xmlns:c16="http://schemas.microsoft.com/office/drawing/2014/chart" uri="{C3380CC4-5D6E-409C-BE32-E72D297353CC}">
              <c16:uniqueId val="{00000001-5A5D-43BE-AE1A-FD5EBA7EF4A7}"/>
            </c:ext>
          </c:extLst>
        </c:ser>
        <c:ser>
          <c:idx val="2"/>
          <c:order val="2"/>
          <c:tx>
            <c:strRef>
              <c:f>Sheet1!$D$1</c:f>
              <c:strCache>
                <c:ptCount val="1"/>
                <c:pt idx="0">
                  <c:v>Test</c:v>
                </c:pt>
              </c:strCache>
            </c:strRef>
          </c:tx>
          <c:spPr>
            <a:solidFill>
              <a:schemeClr val="accent3"/>
            </a:solidFill>
            <a:ln>
              <a:noFill/>
            </a:ln>
            <a:effectLst/>
          </c:spPr>
          <c:invertIfNegative val="0"/>
          <c:cat>
            <c:strRef>
              <c:f>Sheet1!$A$2:$A$8</c:f>
              <c:strCache>
                <c:ptCount val="7"/>
                <c:pt idx="0">
                  <c:v>Anger</c:v>
                </c:pt>
                <c:pt idx="1">
                  <c:v>Disgust</c:v>
                </c:pt>
                <c:pt idx="2">
                  <c:v>Fear</c:v>
                </c:pt>
                <c:pt idx="3">
                  <c:v>Joy</c:v>
                </c:pt>
                <c:pt idx="4">
                  <c:v>Neutral</c:v>
                </c:pt>
                <c:pt idx="5">
                  <c:v>Sadness</c:v>
                </c:pt>
                <c:pt idx="6">
                  <c:v>Surprise</c:v>
                </c:pt>
              </c:strCache>
            </c:strRef>
          </c:cat>
          <c:val>
            <c:numRef>
              <c:f>Sheet1!$D$2:$D$8</c:f>
              <c:numCache>
                <c:formatCode>General</c:formatCode>
                <c:ptCount val="7"/>
                <c:pt idx="0">
                  <c:v>345</c:v>
                </c:pt>
                <c:pt idx="1">
                  <c:v>68</c:v>
                </c:pt>
                <c:pt idx="2">
                  <c:v>50</c:v>
                </c:pt>
                <c:pt idx="3">
                  <c:v>402</c:v>
                </c:pt>
                <c:pt idx="4">
                  <c:v>1256</c:v>
                </c:pt>
                <c:pt idx="5">
                  <c:v>208</c:v>
                </c:pt>
                <c:pt idx="6">
                  <c:v>281</c:v>
                </c:pt>
              </c:numCache>
            </c:numRef>
          </c:val>
          <c:extLst>
            <c:ext xmlns:c16="http://schemas.microsoft.com/office/drawing/2014/chart" uri="{C3380CC4-5D6E-409C-BE32-E72D297353CC}">
              <c16:uniqueId val="{00000002-5A5D-43BE-AE1A-FD5EBA7EF4A7}"/>
            </c:ext>
          </c:extLst>
        </c:ser>
        <c:dLbls>
          <c:showLegendKey val="0"/>
          <c:showVal val="0"/>
          <c:showCatName val="0"/>
          <c:showSerName val="0"/>
          <c:showPercent val="0"/>
          <c:showBubbleSize val="0"/>
        </c:dLbls>
        <c:gapWidth val="219"/>
        <c:overlap val="-27"/>
        <c:axId val="1303136000"/>
        <c:axId val="722524928"/>
      </c:barChart>
      <c:catAx>
        <c:axId val="1303136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22524928"/>
        <c:crosses val="autoZero"/>
        <c:auto val="1"/>
        <c:lblAlgn val="ctr"/>
        <c:lblOffset val="100"/>
        <c:noMultiLvlLbl val="0"/>
      </c:catAx>
      <c:valAx>
        <c:axId val="722524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03136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r>
              <a:rPr lang="en-US" sz="1100" b="0" i="0" u="none" strike="noStrike" cap="none" dirty="0">
                <a:solidFill>
                  <a:srgbClr val="000000"/>
                </a:solidFill>
                <a:effectLst/>
                <a:latin typeface="Arial"/>
                <a:ea typeface="Arial"/>
                <a:cs typeface="Arial"/>
                <a:sym typeface="Arial"/>
              </a:rPr>
              <a:t>Hello everyone, we are team </a:t>
            </a:r>
            <a:r>
              <a:rPr lang="en-US" sz="1100" b="0" i="0" u="none" strike="noStrike" cap="none" dirty="0" err="1">
                <a:solidFill>
                  <a:srgbClr val="000000"/>
                </a:solidFill>
                <a:effectLst/>
                <a:latin typeface="Arial"/>
                <a:ea typeface="Arial"/>
                <a:cs typeface="Arial"/>
                <a:sym typeface="Arial"/>
              </a:rPr>
              <a:t>Emoexperts</a:t>
            </a:r>
            <a:r>
              <a:rPr lang="en-US" sz="1100" b="0" i="0" u="none" strike="noStrike" cap="none" dirty="0">
                <a:solidFill>
                  <a:srgbClr val="000000"/>
                </a:solidFill>
                <a:effectLst/>
                <a:latin typeface="Arial"/>
                <a:ea typeface="Arial"/>
                <a:cs typeface="Arial"/>
                <a:sym typeface="Arial"/>
              </a:rPr>
              <a:t> working on Emotion Recognition in Dialogue System. We will be presenting in the order Disha, Rhushabh, and Mehak.</a:t>
            </a:r>
            <a:endParaRPr b="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r>
              <a:rPr lang="en-US" sz="1100" b="0" i="0" u="none" strike="noStrike" cap="none" dirty="0">
                <a:solidFill>
                  <a:srgbClr val="000000"/>
                </a:solidFill>
                <a:effectLst/>
                <a:latin typeface="Arial"/>
                <a:ea typeface="Arial"/>
                <a:cs typeface="Arial"/>
                <a:sym typeface="Arial"/>
              </a:rPr>
              <a:t>After exploring the context of the conversation through glove embeddings, we plan to extract interlocutor state, and the preceding and future emotions to improve the efficiency of our models. The current state of the art method: </a:t>
            </a:r>
            <a:r>
              <a:rPr lang="en-US" sz="1100" b="0" i="0" u="none" strike="noStrike" cap="none" dirty="0" err="1">
                <a:solidFill>
                  <a:srgbClr val="000000"/>
                </a:solidFill>
                <a:effectLst/>
                <a:latin typeface="Arial"/>
                <a:ea typeface="Arial"/>
                <a:cs typeface="Arial"/>
                <a:sym typeface="Arial"/>
              </a:rPr>
              <a:t>DialogueRNN</a:t>
            </a:r>
            <a:r>
              <a:rPr lang="en-US" sz="1100" b="0" i="0" u="none" strike="noStrike" cap="none" dirty="0">
                <a:solidFill>
                  <a:srgbClr val="000000"/>
                </a:solidFill>
                <a:effectLst/>
                <a:latin typeface="Arial"/>
                <a:ea typeface="Arial"/>
                <a:cs typeface="Arial"/>
                <a:sym typeface="Arial"/>
              </a:rPr>
              <a:t> will be explored since it captures context by tracking individual speaker states throughout a conversation to effectively emotion emotional states. Fusion techniques like Multilogue-Net and Tensor fusion networks  will be explored which try to capture the interactions between all the three modalities to predict the emotions. We also plan to inspect if there is gender bias in the dataset and take steps to handle it. Last, we also plan to check for bias due to enacted emotions and see if our models perform efficiently in a conversation possessing spontaneous emotions.</a:t>
            </a:r>
            <a:endParaRPr dirty="0"/>
          </a:p>
        </p:txBody>
      </p:sp>
    </p:spTree>
    <p:extLst>
      <p:ext uri="{BB962C8B-B14F-4D97-AF65-F5344CB8AC3E}">
        <p14:creationId xmlns:p14="http://schemas.microsoft.com/office/powerpoint/2010/main" val="3420896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100" b="0" i="0" u="none" strike="noStrike" cap="none" dirty="0">
                <a:solidFill>
                  <a:srgbClr val="000000"/>
                </a:solidFill>
                <a:effectLst/>
                <a:latin typeface="Arial"/>
                <a:ea typeface="Arial"/>
                <a:cs typeface="Arial"/>
                <a:sym typeface="Arial"/>
              </a:rPr>
              <a:t>We divided the responsibilities based on modality.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dirty="0">
                <a:solidFill>
                  <a:srgbClr val="434343"/>
                </a:solidFill>
                <a:latin typeface="Barlow"/>
                <a:sym typeface="Barlow"/>
              </a:rPr>
              <a:t>Data Preprocessing and Feature extraction was performed by everyone</a:t>
            </a:r>
          </a:p>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100" b="0" i="0" u="none" strike="noStrike" cap="none" dirty="0">
                <a:solidFill>
                  <a:srgbClr val="000000"/>
                </a:solidFill>
                <a:effectLst/>
                <a:latin typeface="Arial"/>
                <a:ea typeface="Arial"/>
                <a:cs typeface="Arial"/>
                <a:sym typeface="Arial"/>
              </a:rPr>
              <a:t>Thank you</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100" b="0" i="0" u="none" strike="noStrike" cap="none" dirty="0">
                <a:solidFill>
                  <a:srgbClr val="000000"/>
                </a:solidFill>
                <a:effectLst/>
                <a:latin typeface="Arial"/>
                <a:ea typeface="Arial"/>
                <a:cs typeface="Arial"/>
                <a:sym typeface="Arial"/>
              </a:rPr>
              <a:t>Conversation can itself be considered as multimodal in its natural form. In dialogues, we rely on others’ facial expressions, vocal tonality, language, and gestures to anticipate their stance. For emotion recognition, multi-modality becomes particularly important when the language is difficult to understand. In these cases, we resort to other modalities, such as prosodic and visual cues. Our project aims to identify the verbal and non-verbal cues and their impact in determining the emotion of a person during a conversation.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rtl="0"/>
            <a:r>
              <a:rPr lang="en-US" sz="1100" b="0" i="0" u="none" strike="noStrike" cap="none" dirty="0">
                <a:solidFill>
                  <a:srgbClr val="000000"/>
                </a:solidFill>
                <a:effectLst/>
                <a:latin typeface="Arial"/>
                <a:ea typeface="Arial"/>
                <a:cs typeface="Arial"/>
                <a:sym typeface="Arial"/>
              </a:rPr>
              <a:t>For our project, we are utilizing MELD (Multimodal Emotion Lines Dataset) dataset which contains more than 1,400 dialogues and 13,000 utterances from FRIENDS TV show. The dataset is divided into Training, Testing and Development sets.</a:t>
            </a:r>
            <a:endParaRPr lang="en-US" b="0" dirty="0">
              <a:effectLst/>
            </a:endParaRPr>
          </a:p>
          <a:p>
            <a:pPr rtl="0"/>
            <a:r>
              <a:rPr lang="en-US" sz="1100" b="0" i="0" u="none" strike="noStrike" cap="none" dirty="0">
                <a:solidFill>
                  <a:srgbClr val="000000"/>
                </a:solidFill>
                <a:effectLst/>
                <a:latin typeface="Arial"/>
                <a:ea typeface="Arial"/>
                <a:cs typeface="Arial"/>
                <a:sym typeface="Arial"/>
              </a:rPr>
              <a:t>Multiple speakers (aged 25 to 32 </a:t>
            </a:r>
            <a:r>
              <a:rPr lang="en-US" sz="1100" b="0" i="0" u="none" strike="noStrike" cap="none" dirty="0" err="1">
                <a:solidFill>
                  <a:srgbClr val="000000"/>
                </a:solidFill>
                <a:effectLst/>
                <a:latin typeface="Arial"/>
                <a:ea typeface="Arial"/>
                <a:cs typeface="Arial"/>
                <a:sym typeface="Arial"/>
              </a:rPr>
              <a:t>yrs</a:t>
            </a:r>
            <a:r>
              <a:rPr lang="en-US" sz="1100" b="0" i="0" u="none" strike="noStrike" cap="none" dirty="0">
                <a:solidFill>
                  <a:srgbClr val="000000"/>
                </a:solidFill>
                <a:effectLst/>
                <a:latin typeface="Arial"/>
                <a:ea typeface="Arial"/>
                <a:cs typeface="Arial"/>
                <a:sym typeface="Arial"/>
              </a:rPr>
              <a:t>) enacted these dialogues with 6 main characters. Each utterance in dialogue has been labeled by an emotion from Anger, Disgust, Sadness, Joy, Neutral, Surprise, and Fear.</a:t>
            </a:r>
            <a:endParaRPr lang="en-US" b="0" dirty="0">
              <a:effectLst/>
            </a:endParaRPr>
          </a:p>
        </p:txBody>
      </p:sp>
    </p:spTree>
    <p:extLst>
      <p:ext uri="{BB962C8B-B14F-4D97-AF65-F5344CB8AC3E}">
        <p14:creationId xmlns:p14="http://schemas.microsoft.com/office/powerpoint/2010/main" val="3327610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sz="1100" b="0" i="0" u="none" strike="noStrike" cap="none" dirty="0">
                <a:solidFill>
                  <a:srgbClr val="000000"/>
                </a:solidFill>
                <a:effectLst/>
                <a:latin typeface="Arial"/>
                <a:ea typeface="Arial"/>
                <a:cs typeface="Arial"/>
                <a:sym typeface="Arial"/>
              </a:rPr>
              <a:t>Following Image shows an example of a conversation from the dataset showcasing the modalities : lexical, and visual.  We can also observe an emotion shift from surprise to sadness in a single conversation. Here as we can see, In a conversation between two characters, “Joey” and “Chandler”, Chandler’s emotion changed from “Joy”  to “Sadness” within a conversation. We can say that, the emotional dynamics here depend on both the previous utterances and their associated emotions.</a:t>
            </a:r>
            <a:endParaRPr lang="en-US" dirty="0"/>
          </a:p>
        </p:txBody>
      </p:sp>
    </p:spTree>
    <p:extLst>
      <p:ext uri="{BB962C8B-B14F-4D97-AF65-F5344CB8AC3E}">
        <p14:creationId xmlns:p14="http://schemas.microsoft.com/office/powerpoint/2010/main" val="3602913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indent="0" rtl="0">
              <a:buNone/>
            </a:pPr>
            <a:r>
              <a:rPr lang="en-US" sz="1100" b="0" i="0" u="none" strike="noStrike" cap="none" dirty="0">
                <a:solidFill>
                  <a:srgbClr val="000000"/>
                </a:solidFill>
                <a:effectLst/>
                <a:latin typeface="Arial"/>
                <a:ea typeface="Arial"/>
                <a:cs typeface="Arial"/>
                <a:sym typeface="Arial"/>
              </a:rPr>
              <a:t>We analyzed the dataset statistically and made the certain key observations as shown in the Table like average duration of an utterance is 3.59s. When we visualized the distribution of the class labels, we found Neutral has the highest number of training as well as testing sample whereas  Fear and Disgust emotion have the least number of samples.</a:t>
            </a:r>
            <a:endParaRPr lang="en-US" b="0" dirty="0">
              <a:effectLst/>
            </a:endParaRPr>
          </a:p>
        </p:txBody>
      </p:sp>
    </p:spTree>
    <p:extLst>
      <p:ext uri="{BB962C8B-B14F-4D97-AF65-F5344CB8AC3E}">
        <p14:creationId xmlns:p14="http://schemas.microsoft.com/office/powerpoint/2010/main" val="1145024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100" b="0" i="0" u="none" strike="noStrike" cap="none" dirty="0">
                <a:solidFill>
                  <a:srgbClr val="000000"/>
                </a:solidFill>
                <a:effectLst/>
                <a:latin typeface="Arial"/>
                <a:ea typeface="Arial"/>
                <a:cs typeface="Arial"/>
                <a:sym typeface="Arial"/>
              </a:rPr>
              <a:t>We followed a three step process for our experiments. First, the preprocessing step, where we tried to create a class balanced dataset by down sampling examples for Neutral" and "Joy" class and up sampling for sadness. For the next step, we  build Uni-modality models using Multi-Layer Perceptron networks and Bi-modality models for different combinations of modalities using Early fusion and Late fusion. For training these models we used ADAM optimizer and cross-entropy loss. The training was carried on for epochs ranging from 20 to 300 along with Early Stopping. And for testing these models two evaluation metrics were considered class wise F1 score and weighted F1 score.</a:t>
            </a:r>
            <a:endParaRPr dirty="0"/>
          </a:p>
        </p:txBody>
      </p:sp>
    </p:spTree>
    <p:extLst>
      <p:ext uri="{BB962C8B-B14F-4D97-AF65-F5344CB8AC3E}">
        <p14:creationId xmlns:p14="http://schemas.microsoft.com/office/powerpoint/2010/main" val="3518214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100" b="0" i="0" u="none" strike="noStrike" cap="none" dirty="0">
                <a:solidFill>
                  <a:srgbClr val="000000"/>
                </a:solidFill>
                <a:effectLst/>
                <a:latin typeface="Arial"/>
                <a:ea typeface="Arial"/>
                <a:cs typeface="Arial"/>
                <a:sym typeface="Arial"/>
              </a:rPr>
              <a:t>From the above results we can see, that the weighted average for Lexical modal is much better than Acoustic and Visual Modal for Uni-Modals. And Acoustic + Lexical modal did much better in terms of Early fusion and Late fusion for Bi-Modals.</a:t>
            </a:r>
            <a:endParaRPr dirty="0"/>
          </a:p>
        </p:txBody>
      </p:sp>
    </p:spTree>
    <p:extLst>
      <p:ext uri="{BB962C8B-B14F-4D97-AF65-F5344CB8AC3E}">
        <p14:creationId xmlns:p14="http://schemas.microsoft.com/office/powerpoint/2010/main" val="143296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sz="1100" b="0" i="0" u="none" strike="noStrike" cap="none" dirty="0">
                <a:solidFill>
                  <a:srgbClr val="000000"/>
                </a:solidFill>
                <a:effectLst/>
                <a:latin typeface="Arial"/>
                <a:ea typeface="Arial"/>
                <a:cs typeface="Arial"/>
                <a:sym typeface="Arial"/>
              </a:rPr>
              <a:t>We made the following observation from our experiments: Pre-processing techniques: </a:t>
            </a:r>
            <a:r>
              <a:rPr lang="en-US" sz="1100" b="0" i="0" u="none" strike="noStrike" cap="none" dirty="0" err="1">
                <a:solidFill>
                  <a:srgbClr val="000000"/>
                </a:solidFill>
                <a:effectLst/>
                <a:latin typeface="Arial"/>
                <a:ea typeface="Arial"/>
                <a:cs typeface="Arial"/>
                <a:sym typeface="Arial"/>
              </a:rPr>
              <a:t>Upsampling</a:t>
            </a:r>
            <a:r>
              <a:rPr lang="en-US" sz="1100" b="0" i="0" u="none" strike="noStrike" cap="none" dirty="0">
                <a:solidFill>
                  <a:srgbClr val="000000"/>
                </a:solidFill>
                <a:effectLst/>
                <a:latin typeface="Arial"/>
                <a:ea typeface="Arial"/>
                <a:cs typeface="Arial"/>
                <a:sym typeface="Arial"/>
              </a:rPr>
              <a:t> and </a:t>
            </a:r>
            <a:r>
              <a:rPr lang="en-US" sz="1100" b="0" i="0" u="none" strike="noStrike" cap="none" dirty="0" err="1">
                <a:solidFill>
                  <a:srgbClr val="000000"/>
                </a:solidFill>
                <a:effectLst/>
                <a:latin typeface="Arial"/>
                <a:ea typeface="Arial"/>
                <a:cs typeface="Arial"/>
                <a:sym typeface="Arial"/>
              </a:rPr>
              <a:t>Downsampling</a:t>
            </a:r>
            <a:r>
              <a:rPr lang="en-US" sz="1100" b="0" i="0" u="none" strike="noStrike" cap="none" dirty="0">
                <a:solidFill>
                  <a:srgbClr val="000000"/>
                </a:solidFill>
                <a:effectLst/>
                <a:latin typeface="Arial"/>
                <a:ea typeface="Arial"/>
                <a:cs typeface="Arial"/>
                <a:sym typeface="Arial"/>
              </a:rPr>
              <a:t> improved the F1-score making it class balanced. While testing the acoustic model, we observed that joy was getting misclassified to anger.</a:t>
            </a:r>
            <a:endParaRPr lang="en-US" b="0" dirty="0">
              <a:effectLst/>
            </a:endParaRPr>
          </a:p>
          <a:p>
            <a:pPr rtl="0"/>
            <a:r>
              <a:rPr lang="en-US" sz="1100" b="0" i="0" u="none" strike="noStrike" cap="none" dirty="0">
                <a:solidFill>
                  <a:srgbClr val="000000"/>
                </a:solidFill>
                <a:effectLst/>
                <a:latin typeface="Arial"/>
                <a:ea typeface="Arial"/>
                <a:cs typeface="Arial"/>
                <a:sym typeface="Arial"/>
              </a:rPr>
              <a:t>\ Batch Normalization improved the acoustic model's results drastically whereas lexical model's results didn't show any major difference.  Early Fusion model of Acoustic-Lexical modality pair outperformed all the other models.</a:t>
            </a:r>
            <a:endParaRPr lang="en-US" b="0" dirty="0">
              <a:effectLst/>
            </a:endParaRPr>
          </a:p>
          <a:p>
            <a:br>
              <a:rPr lang="en-US" dirty="0"/>
            </a:br>
            <a:endParaRPr lang="en-US" dirty="0"/>
          </a:p>
        </p:txBody>
      </p:sp>
    </p:spTree>
    <p:extLst>
      <p:ext uri="{BB962C8B-B14F-4D97-AF65-F5344CB8AC3E}">
        <p14:creationId xmlns:p14="http://schemas.microsoft.com/office/powerpoint/2010/main" val="1980015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100" b="0" i="0" u="none" strike="noStrike" cap="none" dirty="0">
                <a:solidFill>
                  <a:srgbClr val="000000"/>
                </a:solidFill>
                <a:effectLst/>
                <a:latin typeface="Arial"/>
                <a:ea typeface="Arial"/>
                <a:cs typeface="Arial"/>
                <a:sym typeface="Arial"/>
              </a:rPr>
              <a:t>The lessons we learnt are : Emotion for a dialogue predominantly depends on 4 factors interlocutor state, interlocutor intent, the preceding and future emotions, and the context of the conversation. The context has been captured by the glove embeddings which lead to higher and class balanced F1-score. Additive fusion techniques like early fusion and late fusion rely on figuring out relative emphasis on different modalities. However, in the real world, not every modality is reliable due to sensor noise, etc. Inter-speaker influence is a key aspect in determining emotion as people tend to change their responses and </a:t>
            </a:r>
            <a:r>
              <a:rPr lang="en-US" sz="1100" b="0" i="0" u="none" strike="noStrike" cap="none" dirty="0" err="1">
                <a:solidFill>
                  <a:srgbClr val="000000"/>
                </a:solidFill>
                <a:effectLst/>
                <a:latin typeface="Arial"/>
                <a:ea typeface="Arial"/>
                <a:cs typeface="Arial"/>
                <a:sym typeface="Arial"/>
              </a:rPr>
              <a:t>behaviour</a:t>
            </a:r>
            <a:r>
              <a:rPr lang="en-US" sz="1100" b="0" i="0" u="none" strike="noStrike" cap="none" dirty="0">
                <a:solidFill>
                  <a:srgbClr val="000000"/>
                </a:solidFill>
                <a:effectLst/>
                <a:latin typeface="Arial"/>
                <a:ea typeface="Arial"/>
                <a:cs typeface="Arial"/>
                <a:sym typeface="Arial"/>
              </a:rPr>
              <a:t> based on the response from the person they are conversing to.</a:t>
            </a:r>
            <a:endParaRPr dirty="0"/>
          </a:p>
        </p:txBody>
      </p:sp>
    </p:spTree>
    <p:extLst>
      <p:ext uri="{BB962C8B-B14F-4D97-AF65-F5344CB8AC3E}">
        <p14:creationId xmlns:p14="http://schemas.microsoft.com/office/powerpoint/2010/main" val="112862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8"/>
          <p:cNvSpPr/>
          <p:nvPr/>
        </p:nvSpPr>
        <p:spPr>
          <a:xfrm>
            <a:off x="7872900" y="-75"/>
            <a:ext cx="1271100" cy="5143500"/>
          </a:xfrm>
          <a:prstGeom prst="rect">
            <a:avLst/>
          </a:prstGeom>
          <a:solidFill>
            <a:schemeClr val="lt1"/>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8"/>
          <p:cNvSpPr/>
          <p:nvPr/>
        </p:nvSpPr>
        <p:spPr>
          <a:xfrm>
            <a:off x="2241225" y="1310875"/>
            <a:ext cx="6509100" cy="25218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8"/>
          <p:cNvSpPr txBox="1">
            <a:spLocks noGrp="1"/>
          </p:cNvSpPr>
          <p:nvPr>
            <p:ph type="ctrTitle"/>
          </p:nvPr>
        </p:nvSpPr>
        <p:spPr>
          <a:xfrm>
            <a:off x="2710225" y="1310850"/>
            <a:ext cx="5476800" cy="252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3"/>
        <p:cNvGrpSpPr/>
        <p:nvPr/>
      </p:nvGrpSpPr>
      <p:grpSpPr>
        <a:xfrm>
          <a:off x="0" y="0"/>
          <a:ext cx="0" cy="0"/>
          <a:chOff x="0" y="0"/>
          <a:chExt cx="0" cy="0"/>
        </a:xfrm>
      </p:grpSpPr>
      <p:sp>
        <p:nvSpPr>
          <p:cNvPr id="14" name="Google Shape;14;p9"/>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9"/>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9"/>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9"/>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18" name="Google Shape;18;p9"/>
          <p:cNvSpPr txBox="1">
            <a:spLocks noGrp="1"/>
          </p:cNvSpPr>
          <p:nvPr>
            <p:ph type="body" idx="1"/>
          </p:nvPr>
        </p:nvSpPr>
        <p:spPr>
          <a:xfrm>
            <a:off x="1556331" y="1349141"/>
            <a:ext cx="7085700" cy="2938500"/>
          </a:xfrm>
          <a:prstGeom prst="rect">
            <a:avLst/>
          </a:prstGeom>
          <a:noFill/>
          <a:ln>
            <a:noFill/>
          </a:ln>
        </p:spPr>
        <p:txBody>
          <a:bodyPr spcFirstLastPara="1" wrap="square" lIns="91425" tIns="91425" rIns="91425" bIns="91425" anchor="t" anchorCtr="0">
            <a:noAutofit/>
          </a:bodyPr>
          <a:lstStyle>
            <a:lvl1pPr marL="457200" lvl="0" indent="-393700" algn="l">
              <a:lnSpc>
                <a:spcPct val="100000"/>
              </a:lnSpc>
              <a:spcBef>
                <a:spcPts val="600"/>
              </a:spcBef>
              <a:spcAft>
                <a:spcPts val="0"/>
              </a:spcAft>
              <a:buSzPts val="2600"/>
              <a:buChar char="▪"/>
              <a:defRPr/>
            </a:lvl1pPr>
            <a:lvl2pPr marL="914400" lvl="1" indent="-393700" algn="l">
              <a:lnSpc>
                <a:spcPct val="100000"/>
              </a:lnSpc>
              <a:spcBef>
                <a:spcPts val="0"/>
              </a:spcBef>
              <a:spcAft>
                <a:spcPts val="0"/>
              </a:spcAft>
              <a:buSzPts val="2600"/>
              <a:buChar char="▫"/>
              <a:defRPr/>
            </a:lvl2pPr>
            <a:lvl3pPr marL="1371600" lvl="2" indent="-393700" algn="l">
              <a:lnSpc>
                <a:spcPct val="100000"/>
              </a:lnSpc>
              <a:spcBef>
                <a:spcPts val="0"/>
              </a:spcBef>
              <a:spcAft>
                <a:spcPts val="0"/>
              </a:spcAft>
              <a:buSzPts val="2600"/>
              <a:buChar char="▫"/>
              <a:defRPr/>
            </a:lvl3pPr>
            <a:lvl4pPr marL="1828800" lvl="3" indent="-393700" algn="l">
              <a:lnSpc>
                <a:spcPct val="100000"/>
              </a:lnSpc>
              <a:spcBef>
                <a:spcPts val="0"/>
              </a:spcBef>
              <a:spcAft>
                <a:spcPts val="0"/>
              </a:spcAft>
              <a:buSzPts val="2600"/>
              <a:buChar char="▫"/>
              <a:defRPr/>
            </a:lvl4pPr>
            <a:lvl5pPr marL="2286000" lvl="4" indent="-393700" algn="l">
              <a:lnSpc>
                <a:spcPct val="100000"/>
              </a:lnSpc>
              <a:spcBef>
                <a:spcPts val="0"/>
              </a:spcBef>
              <a:spcAft>
                <a:spcPts val="0"/>
              </a:spcAft>
              <a:buSzPts val="2600"/>
              <a:buChar char="○"/>
              <a:defRPr/>
            </a:lvl5pPr>
            <a:lvl6pPr marL="2743200" lvl="5" indent="-393700" algn="l">
              <a:lnSpc>
                <a:spcPct val="100000"/>
              </a:lnSpc>
              <a:spcBef>
                <a:spcPts val="0"/>
              </a:spcBef>
              <a:spcAft>
                <a:spcPts val="0"/>
              </a:spcAft>
              <a:buSzPts val="2600"/>
              <a:buChar char="■"/>
              <a:defRPr/>
            </a:lvl6pPr>
            <a:lvl7pPr marL="3200400" lvl="6" indent="-393700" algn="l">
              <a:lnSpc>
                <a:spcPct val="100000"/>
              </a:lnSpc>
              <a:spcBef>
                <a:spcPts val="0"/>
              </a:spcBef>
              <a:spcAft>
                <a:spcPts val="0"/>
              </a:spcAft>
              <a:buSzPts val="2600"/>
              <a:buChar char="●"/>
              <a:defRPr/>
            </a:lvl7pPr>
            <a:lvl8pPr marL="3657600" lvl="7" indent="-393700" algn="l">
              <a:lnSpc>
                <a:spcPct val="100000"/>
              </a:lnSpc>
              <a:spcBef>
                <a:spcPts val="0"/>
              </a:spcBef>
              <a:spcAft>
                <a:spcPts val="0"/>
              </a:spcAft>
              <a:buSzPts val="2600"/>
              <a:buChar char="○"/>
              <a:defRPr/>
            </a:lvl8pPr>
            <a:lvl9pPr marL="4114800" lvl="8" indent="-393700" algn="l">
              <a:lnSpc>
                <a:spcPct val="100000"/>
              </a:lnSpc>
              <a:spcBef>
                <a:spcPts val="0"/>
              </a:spcBef>
              <a:spcAft>
                <a:spcPts val="0"/>
              </a:spcAft>
              <a:buSzPts val="2600"/>
              <a:buChar char="■"/>
              <a:defRPr/>
            </a:lvl9pPr>
          </a:lstStyle>
          <a:p>
            <a:endParaRPr/>
          </a:p>
        </p:txBody>
      </p:sp>
      <p:sp>
        <p:nvSpPr>
          <p:cNvPr id="19" name="Google Shape;19;p9"/>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US"/>
              <a:t>‹#›</a:t>
            </a:fld>
            <a:endParaRPr/>
          </a:p>
        </p:txBody>
      </p:sp>
      <p:sp>
        <p:nvSpPr>
          <p:cNvPr id="20" name="Google Shape;20;p9"/>
          <p:cNvSpPr/>
          <p:nvPr/>
        </p:nvSpPr>
        <p:spPr>
          <a:xfrm>
            <a:off x="7943750" y="393425"/>
            <a:ext cx="806700" cy="806700"/>
          </a:xfrm>
          <a:prstGeom prst="rect">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half slide">
  <p:cSld name="TITLE_AND_BODY_1">
    <p:spTree>
      <p:nvGrpSpPr>
        <p:cNvPr id="1" name="Shape 21"/>
        <p:cNvGrpSpPr/>
        <p:nvPr/>
      </p:nvGrpSpPr>
      <p:grpSpPr>
        <a:xfrm>
          <a:off x="0" y="0"/>
          <a:ext cx="0" cy="0"/>
          <a:chOff x="0" y="0"/>
          <a:chExt cx="0" cy="0"/>
        </a:xfrm>
      </p:grpSpPr>
      <p:sp>
        <p:nvSpPr>
          <p:cNvPr id="22" name="Google Shape;22;p10"/>
          <p:cNvSpPr/>
          <p:nvPr/>
        </p:nvSpPr>
        <p:spPr>
          <a:xfrm>
            <a:off x="4572000" y="-75"/>
            <a:ext cx="4572000" cy="5143500"/>
          </a:xfrm>
          <a:prstGeom prst="rect">
            <a:avLst/>
          </a:prstGeom>
          <a:solidFill>
            <a:srgbClr val="FFFFFF"/>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10"/>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10"/>
          <p:cNvSpPr/>
          <p:nvPr/>
        </p:nvSpPr>
        <p:spPr>
          <a:xfrm>
            <a:off x="4178396" y="393525"/>
            <a:ext cx="45720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0"/>
          <p:cNvSpPr txBox="1">
            <a:spLocks noGrp="1"/>
          </p:cNvSpPr>
          <p:nvPr>
            <p:ph type="title"/>
          </p:nvPr>
        </p:nvSpPr>
        <p:spPr>
          <a:xfrm>
            <a:off x="4483099" y="393475"/>
            <a:ext cx="3460800" cy="80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26" name="Google Shape;26;p10"/>
          <p:cNvSpPr txBox="1">
            <a:spLocks noGrp="1"/>
          </p:cNvSpPr>
          <p:nvPr>
            <p:ph type="body" idx="1"/>
          </p:nvPr>
        </p:nvSpPr>
        <p:spPr>
          <a:xfrm>
            <a:off x="4865550" y="1349150"/>
            <a:ext cx="3776400" cy="2938500"/>
          </a:xfrm>
          <a:prstGeom prst="rect">
            <a:avLst/>
          </a:prstGeom>
          <a:noFill/>
          <a:ln>
            <a:noFill/>
          </a:ln>
        </p:spPr>
        <p:txBody>
          <a:bodyPr spcFirstLastPara="1" wrap="square" lIns="91425" tIns="91425" rIns="91425" bIns="91425" anchor="t" anchorCtr="0">
            <a:noAutofit/>
          </a:bodyPr>
          <a:lstStyle>
            <a:lvl1pPr marL="457200" lvl="0" indent="-368300" algn="l">
              <a:lnSpc>
                <a:spcPct val="100000"/>
              </a:lnSpc>
              <a:spcBef>
                <a:spcPts val="600"/>
              </a:spcBef>
              <a:spcAft>
                <a:spcPts val="0"/>
              </a:spcAft>
              <a:buSzPts val="2200"/>
              <a:buChar char="▪"/>
              <a:defRPr sz="2200"/>
            </a:lvl1pPr>
            <a:lvl2pPr marL="914400" lvl="1" indent="-368300" algn="l">
              <a:lnSpc>
                <a:spcPct val="100000"/>
              </a:lnSpc>
              <a:spcBef>
                <a:spcPts val="0"/>
              </a:spcBef>
              <a:spcAft>
                <a:spcPts val="0"/>
              </a:spcAft>
              <a:buSzPts val="2200"/>
              <a:buChar char="▫"/>
              <a:defRPr sz="2200"/>
            </a:lvl2pPr>
            <a:lvl3pPr marL="1371600" lvl="2" indent="-368300" algn="l">
              <a:lnSpc>
                <a:spcPct val="100000"/>
              </a:lnSpc>
              <a:spcBef>
                <a:spcPts val="0"/>
              </a:spcBef>
              <a:spcAft>
                <a:spcPts val="0"/>
              </a:spcAft>
              <a:buSzPts val="2200"/>
              <a:buChar char="▫"/>
              <a:defRPr sz="2200"/>
            </a:lvl3pPr>
            <a:lvl4pPr marL="1828800" lvl="3" indent="-368300" algn="l">
              <a:lnSpc>
                <a:spcPct val="100000"/>
              </a:lnSpc>
              <a:spcBef>
                <a:spcPts val="0"/>
              </a:spcBef>
              <a:spcAft>
                <a:spcPts val="0"/>
              </a:spcAft>
              <a:buSzPts val="2200"/>
              <a:buChar char="▫"/>
              <a:defRPr sz="2200"/>
            </a:lvl4pPr>
            <a:lvl5pPr marL="2286000" lvl="4" indent="-368300" algn="l">
              <a:lnSpc>
                <a:spcPct val="100000"/>
              </a:lnSpc>
              <a:spcBef>
                <a:spcPts val="0"/>
              </a:spcBef>
              <a:spcAft>
                <a:spcPts val="0"/>
              </a:spcAft>
              <a:buSzPts val="2200"/>
              <a:buChar char="○"/>
              <a:defRPr sz="2200"/>
            </a:lvl5pPr>
            <a:lvl6pPr marL="2743200" lvl="5" indent="-368300" algn="l">
              <a:lnSpc>
                <a:spcPct val="100000"/>
              </a:lnSpc>
              <a:spcBef>
                <a:spcPts val="0"/>
              </a:spcBef>
              <a:spcAft>
                <a:spcPts val="0"/>
              </a:spcAft>
              <a:buSzPts val="2200"/>
              <a:buChar char="■"/>
              <a:defRPr sz="2200"/>
            </a:lvl6pPr>
            <a:lvl7pPr marL="3200400" lvl="6" indent="-368300" algn="l">
              <a:lnSpc>
                <a:spcPct val="100000"/>
              </a:lnSpc>
              <a:spcBef>
                <a:spcPts val="0"/>
              </a:spcBef>
              <a:spcAft>
                <a:spcPts val="0"/>
              </a:spcAft>
              <a:buSzPts val="2200"/>
              <a:buChar char="●"/>
              <a:defRPr sz="2200"/>
            </a:lvl7pPr>
            <a:lvl8pPr marL="3657600" lvl="7" indent="-368300" algn="l">
              <a:lnSpc>
                <a:spcPct val="100000"/>
              </a:lnSpc>
              <a:spcBef>
                <a:spcPts val="0"/>
              </a:spcBef>
              <a:spcAft>
                <a:spcPts val="0"/>
              </a:spcAft>
              <a:buSzPts val="2200"/>
              <a:buChar char="○"/>
              <a:defRPr sz="2200"/>
            </a:lvl8pPr>
            <a:lvl9pPr marL="4114800" lvl="8" indent="-368300" algn="l">
              <a:lnSpc>
                <a:spcPct val="100000"/>
              </a:lnSpc>
              <a:spcBef>
                <a:spcPts val="0"/>
              </a:spcBef>
              <a:spcAft>
                <a:spcPts val="0"/>
              </a:spcAft>
              <a:buSzPts val="2200"/>
              <a:buChar char="■"/>
              <a:defRPr sz="2200"/>
            </a:lvl9pPr>
          </a:lstStyle>
          <a:p>
            <a:endParaRPr/>
          </a:p>
        </p:txBody>
      </p:sp>
      <p:sp>
        <p:nvSpPr>
          <p:cNvPr id="27" name="Google Shape;27;p10"/>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US"/>
              <a:t>‹#›</a:t>
            </a:fld>
            <a:endParaRPr/>
          </a:p>
        </p:txBody>
      </p:sp>
      <p:sp>
        <p:nvSpPr>
          <p:cNvPr id="28" name="Google Shape;28;p10"/>
          <p:cNvSpPr/>
          <p:nvPr/>
        </p:nvSpPr>
        <p:spPr>
          <a:xfrm>
            <a:off x="7943750" y="393425"/>
            <a:ext cx="806700" cy="806700"/>
          </a:xfrm>
          <a:prstGeom prst="rect">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sp>
        <p:nvSpPr>
          <p:cNvPr id="34" name="Google Shape;34;p12"/>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2"/>
          <p:cNvSpPr/>
          <p:nvPr/>
        </p:nvSpPr>
        <p:spPr>
          <a:xfrm>
            <a:off x="8750300" y="4356125"/>
            <a:ext cx="393600" cy="3936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2"/>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2"/>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38" name="Google Shape;38;p12"/>
          <p:cNvSpPr txBox="1">
            <a:spLocks noGrp="1"/>
          </p:cNvSpPr>
          <p:nvPr>
            <p:ph type="body" idx="1"/>
          </p:nvPr>
        </p:nvSpPr>
        <p:spPr>
          <a:xfrm>
            <a:off x="1560175" y="1375225"/>
            <a:ext cx="2317500" cy="3374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39" name="Google Shape;39;p12"/>
          <p:cNvSpPr txBox="1">
            <a:spLocks noGrp="1"/>
          </p:cNvSpPr>
          <p:nvPr>
            <p:ph type="body" idx="2"/>
          </p:nvPr>
        </p:nvSpPr>
        <p:spPr>
          <a:xfrm>
            <a:off x="3996525" y="1375225"/>
            <a:ext cx="2317500" cy="3374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40" name="Google Shape;40;p12"/>
          <p:cNvSpPr txBox="1">
            <a:spLocks noGrp="1"/>
          </p:cNvSpPr>
          <p:nvPr>
            <p:ph type="body" idx="3"/>
          </p:nvPr>
        </p:nvSpPr>
        <p:spPr>
          <a:xfrm>
            <a:off x="6432874" y="1375225"/>
            <a:ext cx="2317500" cy="3374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41" name="Google Shape;41;p12"/>
          <p:cNvSpPr txBox="1">
            <a:spLocks noGrp="1"/>
          </p:cNvSpPr>
          <p:nvPr>
            <p:ph type="sldNum" idx="12"/>
          </p:nvPr>
        </p:nvSpPr>
        <p:spPr>
          <a:xfrm>
            <a:off x="8750400" y="4356225"/>
            <a:ext cx="3936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US"/>
              <a:t>‹#›</a:t>
            </a:fld>
            <a:endParaRPr/>
          </a:p>
        </p:txBody>
      </p:sp>
      <p:sp>
        <p:nvSpPr>
          <p:cNvPr id="42" name="Google Shape;42;p12"/>
          <p:cNvSpPr/>
          <p:nvPr/>
        </p:nvSpPr>
        <p:spPr>
          <a:xfrm>
            <a:off x="7943750" y="393425"/>
            <a:ext cx="806700" cy="806700"/>
          </a:xfrm>
          <a:prstGeom prst="rect">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13"/>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3"/>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13"/>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1pPr>
            <a:lvl2pPr marR="0" lvl="1"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2pPr>
            <a:lvl3pPr marR="0" lvl="2"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3pPr>
            <a:lvl4pPr marR="0" lvl="3"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4pPr>
            <a:lvl5pPr marR="0" lvl="4"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5pPr>
            <a:lvl6pPr marR="0" lvl="5"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6pPr>
            <a:lvl7pPr marR="0" lvl="6"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7pPr>
            <a:lvl8pPr marR="0" lvl="7"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8pPr>
            <a:lvl9pPr marR="0" lvl="8" algn="l" rtl="0">
              <a:lnSpc>
                <a:spcPct val="100000"/>
              </a:lnSpc>
              <a:spcBef>
                <a:spcPts val="0"/>
              </a:spcBef>
              <a:spcAft>
                <a:spcPts val="0"/>
              </a:spcAft>
              <a:buClr>
                <a:schemeClr val="lt1"/>
              </a:buClr>
              <a:buSzPts val="2400"/>
              <a:buFont typeface="Barlow"/>
              <a:buNone/>
              <a:defRPr sz="2400" b="1" i="0" u="none" strike="noStrike" cap="none">
                <a:solidFill>
                  <a:schemeClr val="lt1"/>
                </a:solidFill>
                <a:latin typeface="Barlow"/>
                <a:ea typeface="Barlow"/>
                <a:cs typeface="Barlow"/>
                <a:sym typeface="Barlow"/>
              </a:defRPr>
            </a:lvl9pPr>
          </a:lstStyle>
          <a:p>
            <a:endParaRPr/>
          </a:p>
        </p:txBody>
      </p:sp>
      <p:sp>
        <p:nvSpPr>
          <p:cNvPr id="7" name="Google Shape;7;p7"/>
          <p:cNvSpPr txBox="1">
            <a:spLocks noGrp="1"/>
          </p:cNvSpPr>
          <p:nvPr>
            <p:ph type="body" idx="1"/>
          </p:nvPr>
        </p:nvSpPr>
        <p:spPr>
          <a:xfrm>
            <a:off x="1556331" y="1349141"/>
            <a:ext cx="7085700" cy="2938500"/>
          </a:xfrm>
          <a:prstGeom prst="rect">
            <a:avLst/>
          </a:prstGeom>
          <a:noFill/>
          <a:ln>
            <a:noFill/>
          </a:ln>
        </p:spPr>
        <p:txBody>
          <a:bodyPr spcFirstLastPara="1" wrap="square" lIns="91425" tIns="91425" rIns="91425" bIns="91425" anchor="t" anchorCtr="0">
            <a:noAutofit/>
          </a:bodyPr>
          <a:lstStyle>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endParaRPr/>
          </a:p>
        </p:txBody>
      </p:sp>
      <p:sp>
        <p:nvSpPr>
          <p:cNvPr id="8" name="Google Shape;8;p7"/>
          <p:cNvSpPr txBox="1">
            <a:spLocks noGrp="1"/>
          </p:cNvSpPr>
          <p:nvPr>
            <p:ph type="sldNum" idx="12"/>
          </p:nvPr>
        </p:nvSpPr>
        <p:spPr>
          <a:xfrm>
            <a:off x="8750400" y="4356225"/>
            <a:ext cx="393600" cy="3936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1pPr>
            <a:lvl2pPr marL="0" marR="0" lvl="1"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2pPr>
            <a:lvl3pPr marL="0" marR="0" lvl="2"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3pPr>
            <a:lvl4pPr marL="0" marR="0" lvl="3"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4pPr>
            <a:lvl5pPr marL="0" marR="0" lvl="4"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5pPr>
            <a:lvl6pPr marL="0" marR="0" lvl="5"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6pPr>
            <a:lvl7pPr marL="0" marR="0" lvl="6"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7pPr>
            <a:lvl8pPr marL="0" marR="0" lvl="7"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8pPr>
            <a:lvl9pPr marL="0" marR="0" lvl="8" indent="0" algn="ct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s://arxiv.org/pdf/1810.02508.pdf" TargetMode="Externa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
          <p:cNvSpPr txBox="1">
            <a:spLocks noGrp="1"/>
          </p:cNvSpPr>
          <p:nvPr>
            <p:ph type="ctrTitle"/>
          </p:nvPr>
        </p:nvSpPr>
        <p:spPr>
          <a:xfrm>
            <a:off x="2710225" y="1310850"/>
            <a:ext cx="6028258" cy="252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US"/>
              <a:t>EMOTION RECOGNITION IN DIALOGUE SYSTEMS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0" name="Google Shape;70;p3"/>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10</a:t>
            </a:fld>
            <a:endParaRPr/>
          </a:p>
        </p:txBody>
      </p:sp>
      <p:grpSp>
        <p:nvGrpSpPr>
          <p:cNvPr id="71" name="Google Shape;71;p3"/>
          <p:cNvGrpSpPr/>
          <p:nvPr/>
        </p:nvGrpSpPr>
        <p:grpSpPr>
          <a:xfrm>
            <a:off x="8176601" y="649018"/>
            <a:ext cx="355087" cy="295596"/>
            <a:chOff x="1244325" y="314425"/>
            <a:chExt cx="444525" cy="370050"/>
          </a:xfrm>
        </p:grpSpPr>
        <p:sp>
          <p:nvSpPr>
            <p:cNvPr id="72" name="Google Shape;72;p3"/>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4" name="Google Shape;74;p3"/>
          <p:cNvSpPr txBox="1">
            <a:spLocks noGrp="1"/>
          </p:cNvSpPr>
          <p:nvPr>
            <p:ph type="body" idx="1"/>
          </p:nvPr>
        </p:nvSpPr>
        <p:spPr>
          <a:xfrm>
            <a:off x="4893469" y="1382682"/>
            <a:ext cx="3512887" cy="3435807"/>
          </a:xfrm>
          <a:prstGeom prst="rect">
            <a:avLst/>
          </a:prstGeom>
          <a:noFill/>
          <a:ln>
            <a:noFill/>
          </a:ln>
        </p:spPr>
        <p:txBody>
          <a:bodyPr spcFirstLastPara="1" wrap="square" lIns="91425" tIns="91425" rIns="91425" bIns="91425" anchor="t" anchorCtr="0">
            <a:noAutofit/>
          </a:bodyPr>
          <a:lstStyle/>
          <a:p>
            <a:pPr fontAlgn="base"/>
            <a:endParaRPr lang="en-US" sz="1600"/>
          </a:p>
          <a:p>
            <a:pPr fontAlgn="base"/>
            <a:r>
              <a:rPr lang="en-US" sz="1600"/>
              <a:t>Explore the current state of art method: DialogueRNN</a:t>
            </a:r>
          </a:p>
          <a:p>
            <a:pPr fontAlgn="base"/>
            <a:r>
              <a:rPr lang="en-US" sz="1600"/>
              <a:t>Explore various fusion techniques: Multilogue-Net and Tensor Fusion Networks</a:t>
            </a:r>
          </a:p>
          <a:p>
            <a:pPr fontAlgn="base"/>
            <a:r>
              <a:rPr lang="en-US" sz="1600"/>
              <a:t>Inspect and mitigate gender bias ( if any)</a:t>
            </a:r>
          </a:p>
          <a:p>
            <a:pPr fontAlgn="base"/>
            <a:r>
              <a:rPr lang="en-US" sz="1600"/>
              <a:t>Inspect for bias due to enacted emotions and see if models perform on spontaneous emotions</a:t>
            </a:r>
          </a:p>
          <a:p>
            <a:pPr fontAlgn="base"/>
            <a:endParaRPr lang="en-US" sz="1600"/>
          </a:p>
        </p:txBody>
      </p:sp>
      <p:sp>
        <p:nvSpPr>
          <p:cNvPr id="75" name="Google Shape;75;p3"/>
          <p:cNvSpPr txBox="1">
            <a:spLocks noGrp="1"/>
          </p:cNvSpPr>
          <p:nvPr>
            <p:ph type="title"/>
          </p:nvPr>
        </p:nvSpPr>
        <p:spPr>
          <a:xfrm>
            <a:off x="4963026" y="479317"/>
            <a:ext cx="34608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a:t>FUTURE MILESTONES</a:t>
            </a:r>
            <a:endParaRPr/>
          </a:p>
        </p:txBody>
      </p:sp>
    </p:spTree>
    <p:extLst>
      <p:ext uri="{BB962C8B-B14F-4D97-AF65-F5344CB8AC3E}">
        <p14:creationId xmlns:p14="http://schemas.microsoft.com/office/powerpoint/2010/main" val="1771470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5"/>
        <p:cNvGrpSpPr/>
        <p:nvPr/>
      </p:nvGrpSpPr>
      <p:grpSpPr>
        <a:xfrm>
          <a:off x="0" y="0"/>
          <a:ext cx="0" cy="0"/>
          <a:chOff x="0" y="0"/>
          <a:chExt cx="0" cy="0"/>
        </a:xfrm>
      </p:grpSpPr>
      <p:sp>
        <p:nvSpPr>
          <p:cNvPr id="86" name="Google Shape;86;p5"/>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a:t>RESPONSIBILITIES</a:t>
            </a:r>
            <a:endParaRPr/>
          </a:p>
        </p:txBody>
      </p:sp>
      <p:sp>
        <p:nvSpPr>
          <p:cNvPr id="87" name="Google Shape;87;p5"/>
          <p:cNvSpPr txBox="1">
            <a:spLocks noGrp="1"/>
          </p:cNvSpPr>
          <p:nvPr>
            <p:ph type="body" idx="1"/>
          </p:nvPr>
        </p:nvSpPr>
        <p:spPr>
          <a:xfrm>
            <a:off x="3877675" y="1375225"/>
            <a:ext cx="2317500" cy="2981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600"/>
              </a:spcBef>
              <a:spcAft>
                <a:spcPts val="0"/>
              </a:spcAft>
              <a:buSzPts val="1800"/>
              <a:buNone/>
            </a:pPr>
            <a:r>
              <a:rPr lang="en-US" b="1"/>
              <a:t>Mehak</a:t>
            </a:r>
            <a:endParaRPr/>
          </a:p>
          <a:p>
            <a:pPr marL="0" lvl="0" indent="0" algn="ctr" rtl="0">
              <a:lnSpc>
                <a:spcPct val="100000"/>
              </a:lnSpc>
              <a:spcBef>
                <a:spcPts val="600"/>
              </a:spcBef>
              <a:spcAft>
                <a:spcPts val="0"/>
              </a:spcAft>
              <a:buSzPts val="1800"/>
              <a:buNone/>
            </a:pPr>
            <a:endParaRPr b="1"/>
          </a:p>
          <a:p>
            <a:pPr marL="0" lvl="0" indent="0" algn="ctr" rtl="0">
              <a:lnSpc>
                <a:spcPct val="100000"/>
              </a:lnSpc>
              <a:spcBef>
                <a:spcPts val="600"/>
              </a:spcBef>
              <a:spcAft>
                <a:spcPts val="0"/>
              </a:spcAft>
              <a:buSzPts val="1800"/>
              <a:buNone/>
            </a:pPr>
            <a:endParaRPr b="1"/>
          </a:p>
          <a:p>
            <a:pPr marL="0" lvl="0" indent="0" algn="ctr" rtl="0">
              <a:lnSpc>
                <a:spcPct val="100000"/>
              </a:lnSpc>
              <a:spcBef>
                <a:spcPts val="600"/>
              </a:spcBef>
              <a:spcAft>
                <a:spcPts val="0"/>
              </a:spcAft>
              <a:buSzPts val="1800"/>
              <a:buNone/>
            </a:pPr>
            <a:endParaRPr b="1"/>
          </a:p>
          <a:p>
            <a:pPr marL="0" indent="0" algn="ctr">
              <a:buNone/>
            </a:pPr>
            <a:r>
              <a:rPr lang="en-US" sz="1200"/>
              <a:t>Acoustic Uni-modal model</a:t>
            </a:r>
          </a:p>
          <a:p>
            <a:pPr marL="0" indent="0" algn="ctr">
              <a:buNone/>
            </a:pPr>
            <a:r>
              <a:rPr lang="en-US" sz="1200"/>
              <a:t>Lexical + Acoustic Bi-modal model</a:t>
            </a:r>
          </a:p>
          <a:p>
            <a:pPr marL="0" indent="0" algn="ctr">
              <a:buNone/>
            </a:pPr>
            <a:r>
              <a:rPr lang="en-US" sz="1200"/>
              <a:t>Statistical Analysis</a:t>
            </a:r>
          </a:p>
          <a:p>
            <a:pPr marL="0" indent="0" algn="ctr">
              <a:buNone/>
            </a:pPr>
            <a:endParaRPr sz="1200"/>
          </a:p>
        </p:txBody>
      </p:sp>
      <p:sp>
        <p:nvSpPr>
          <p:cNvPr id="88" name="Google Shape;88;p5"/>
          <p:cNvSpPr txBox="1">
            <a:spLocks noGrp="1"/>
          </p:cNvSpPr>
          <p:nvPr>
            <p:ph type="body" idx="2"/>
          </p:nvPr>
        </p:nvSpPr>
        <p:spPr>
          <a:xfrm>
            <a:off x="1578457" y="1375226"/>
            <a:ext cx="2317500" cy="2980999"/>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600"/>
              </a:spcBef>
              <a:spcAft>
                <a:spcPts val="0"/>
              </a:spcAft>
              <a:buSzPts val="1800"/>
              <a:buNone/>
            </a:pPr>
            <a:r>
              <a:rPr lang="en-US" b="1"/>
              <a:t>Disha </a:t>
            </a:r>
            <a:endParaRPr/>
          </a:p>
          <a:p>
            <a:pPr marL="0" lvl="0" indent="0" algn="ctr" rtl="0">
              <a:lnSpc>
                <a:spcPct val="100000"/>
              </a:lnSpc>
              <a:spcBef>
                <a:spcPts val="600"/>
              </a:spcBef>
              <a:spcAft>
                <a:spcPts val="0"/>
              </a:spcAft>
              <a:buSzPts val="1800"/>
              <a:buNone/>
            </a:pPr>
            <a:endParaRPr b="1"/>
          </a:p>
          <a:p>
            <a:pPr marL="0" lvl="0" indent="0" algn="ctr" rtl="0">
              <a:lnSpc>
                <a:spcPct val="100000"/>
              </a:lnSpc>
              <a:spcBef>
                <a:spcPts val="600"/>
              </a:spcBef>
              <a:spcAft>
                <a:spcPts val="0"/>
              </a:spcAft>
              <a:buSzPts val="1800"/>
              <a:buNone/>
            </a:pPr>
            <a:endParaRPr b="1"/>
          </a:p>
          <a:p>
            <a:pPr marL="0" lvl="0" indent="0" algn="ctr" rtl="0">
              <a:lnSpc>
                <a:spcPct val="100000"/>
              </a:lnSpc>
              <a:spcBef>
                <a:spcPts val="600"/>
              </a:spcBef>
              <a:spcAft>
                <a:spcPts val="0"/>
              </a:spcAft>
              <a:buSzPts val="1800"/>
              <a:buNone/>
            </a:pPr>
            <a:endParaRPr b="1"/>
          </a:p>
          <a:p>
            <a:pPr marL="0" indent="0" algn="ctr">
              <a:buClr>
                <a:srgbClr val="D9D9D9"/>
              </a:buClr>
              <a:buNone/>
            </a:pPr>
            <a:r>
              <a:rPr lang="en-US" sz="1200">
                <a:solidFill>
                  <a:srgbClr val="434343"/>
                </a:solidFill>
              </a:rPr>
              <a:t>Lexical</a:t>
            </a:r>
            <a:r>
              <a:rPr lang="en-US" sz="1200"/>
              <a:t> Uni-modal model</a:t>
            </a:r>
          </a:p>
          <a:p>
            <a:pPr marL="0" indent="0" algn="ctr">
              <a:buClr>
                <a:srgbClr val="D9D9D9"/>
              </a:buClr>
              <a:buNone/>
            </a:pPr>
            <a:r>
              <a:rPr lang="en-US" sz="1200"/>
              <a:t>Lexical + Visual Bi-modal </a:t>
            </a:r>
          </a:p>
          <a:p>
            <a:pPr marL="0" indent="0" algn="ctr">
              <a:buClr>
                <a:srgbClr val="D9D9D9"/>
              </a:buClr>
              <a:buNone/>
            </a:pPr>
            <a:r>
              <a:rPr lang="en-US" sz="1200"/>
              <a:t>model</a:t>
            </a:r>
          </a:p>
          <a:p>
            <a:pPr marL="0" lvl="0" indent="0" algn="ctr" rtl="0">
              <a:lnSpc>
                <a:spcPct val="100000"/>
              </a:lnSpc>
              <a:spcBef>
                <a:spcPts val="600"/>
              </a:spcBef>
              <a:spcAft>
                <a:spcPts val="0"/>
              </a:spcAft>
              <a:buClr>
                <a:srgbClr val="D9D9D9"/>
              </a:buClr>
              <a:buSzPts val="1800"/>
              <a:buNone/>
            </a:pPr>
            <a:r>
              <a:rPr lang="en-US" sz="1200">
                <a:solidFill>
                  <a:srgbClr val="434343"/>
                </a:solidFill>
              </a:rPr>
              <a:t> </a:t>
            </a:r>
            <a:endParaRPr/>
          </a:p>
        </p:txBody>
      </p:sp>
      <p:sp>
        <p:nvSpPr>
          <p:cNvPr id="89" name="Google Shape;89;p5"/>
          <p:cNvSpPr txBox="1">
            <a:spLocks noGrp="1"/>
          </p:cNvSpPr>
          <p:nvPr>
            <p:ph type="body" idx="3"/>
          </p:nvPr>
        </p:nvSpPr>
        <p:spPr>
          <a:xfrm>
            <a:off x="6432875" y="1375224"/>
            <a:ext cx="2317500" cy="291853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600"/>
              </a:spcBef>
              <a:spcAft>
                <a:spcPts val="0"/>
              </a:spcAft>
              <a:buSzPts val="1800"/>
              <a:buNone/>
            </a:pPr>
            <a:r>
              <a:rPr lang="en-US" b="1"/>
              <a:t>Rhushabh</a:t>
            </a:r>
            <a:endParaRPr b="1"/>
          </a:p>
          <a:p>
            <a:pPr marL="0" lvl="0" indent="0" algn="ctr" rtl="0">
              <a:lnSpc>
                <a:spcPct val="100000"/>
              </a:lnSpc>
              <a:spcBef>
                <a:spcPts val="600"/>
              </a:spcBef>
              <a:spcAft>
                <a:spcPts val="0"/>
              </a:spcAft>
              <a:buSzPts val="1800"/>
              <a:buNone/>
            </a:pPr>
            <a:r>
              <a:rPr lang="en-US" sz="1200"/>
              <a:t> </a:t>
            </a:r>
            <a:endParaRPr/>
          </a:p>
          <a:p>
            <a:pPr marL="0" lvl="0" indent="0" algn="ctr" rtl="0">
              <a:lnSpc>
                <a:spcPct val="100000"/>
              </a:lnSpc>
              <a:spcBef>
                <a:spcPts val="600"/>
              </a:spcBef>
              <a:spcAft>
                <a:spcPts val="0"/>
              </a:spcAft>
              <a:buSzPts val="1800"/>
              <a:buNone/>
            </a:pPr>
            <a:endParaRPr sz="1200"/>
          </a:p>
          <a:p>
            <a:pPr marL="0" lvl="0" indent="0" algn="ctr" rtl="0">
              <a:lnSpc>
                <a:spcPct val="100000"/>
              </a:lnSpc>
              <a:spcBef>
                <a:spcPts val="600"/>
              </a:spcBef>
              <a:spcAft>
                <a:spcPts val="0"/>
              </a:spcAft>
              <a:buSzPts val="1800"/>
              <a:buNone/>
            </a:pPr>
            <a:endParaRPr sz="1200"/>
          </a:p>
          <a:p>
            <a:pPr marL="0" lvl="0" indent="0" algn="ctr" rtl="0">
              <a:lnSpc>
                <a:spcPct val="100000"/>
              </a:lnSpc>
              <a:spcBef>
                <a:spcPts val="600"/>
              </a:spcBef>
              <a:spcAft>
                <a:spcPts val="0"/>
              </a:spcAft>
              <a:buSzPts val="1800"/>
              <a:buNone/>
            </a:pPr>
            <a:endParaRPr sz="1200"/>
          </a:p>
          <a:p>
            <a:pPr marL="0" indent="0" algn="ctr">
              <a:buNone/>
            </a:pPr>
            <a:r>
              <a:rPr lang="en-US" sz="1200">
                <a:solidFill>
                  <a:srgbClr val="434343"/>
                </a:solidFill>
              </a:rPr>
              <a:t>Visual</a:t>
            </a:r>
            <a:r>
              <a:rPr lang="en-US" sz="1200"/>
              <a:t> Uni-modal model</a:t>
            </a:r>
          </a:p>
          <a:p>
            <a:pPr marL="0" indent="0" algn="ctr">
              <a:buNone/>
            </a:pPr>
            <a:r>
              <a:rPr lang="en-US" sz="1200"/>
              <a:t>Acoustic + Visual Bi-modal model</a:t>
            </a:r>
          </a:p>
          <a:p>
            <a:pPr marL="0" lvl="0" indent="0" algn="ctr" rtl="0">
              <a:lnSpc>
                <a:spcPct val="100000"/>
              </a:lnSpc>
              <a:spcBef>
                <a:spcPts val="600"/>
              </a:spcBef>
              <a:spcAft>
                <a:spcPts val="0"/>
              </a:spcAft>
              <a:buSzPts val="1800"/>
              <a:buNone/>
            </a:pPr>
            <a:endParaRPr sz="1200"/>
          </a:p>
        </p:txBody>
      </p:sp>
      <p:grpSp>
        <p:nvGrpSpPr>
          <p:cNvPr id="90" name="Google Shape;90;p5"/>
          <p:cNvGrpSpPr/>
          <p:nvPr/>
        </p:nvGrpSpPr>
        <p:grpSpPr>
          <a:xfrm>
            <a:off x="8176601" y="622214"/>
            <a:ext cx="355087" cy="349235"/>
            <a:chOff x="1244325" y="4999400"/>
            <a:chExt cx="444525" cy="437200"/>
          </a:xfrm>
        </p:grpSpPr>
        <p:sp>
          <p:nvSpPr>
            <p:cNvPr id="91" name="Google Shape;91;p5"/>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5"/>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5"/>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5"/>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5"/>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6" name="Google Shape;96;p5"/>
          <p:cNvSpPr txBox="1">
            <a:spLocks noGrp="1"/>
          </p:cNvSpPr>
          <p:nvPr>
            <p:ph type="sldNum" idx="12"/>
          </p:nvPr>
        </p:nvSpPr>
        <p:spPr>
          <a:xfrm>
            <a:off x="8750400" y="4356225"/>
            <a:ext cx="3936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11</a:t>
            </a:fld>
            <a:endParaRPr/>
          </a:p>
        </p:txBody>
      </p:sp>
      <p:pic>
        <p:nvPicPr>
          <p:cNvPr id="97" name="Google Shape;97;p5" descr="Volume with solid fill"/>
          <p:cNvPicPr preferRelativeResize="0"/>
          <p:nvPr/>
        </p:nvPicPr>
        <p:blipFill rotWithShape="1">
          <a:blip r:embed="rId4">
            <a:alphaModFix/>
          </a:blip>
          <a:srcRect/>
          <a:stretch/>
        </p:blipFill>
        <p:spPr>
          <a:xfrm>
            <a:off x="4588366" y="1920089"/>
            <a:ext cx="914400" cy="914400"/>
          </a:xfrm>
          <a:prstGeom prst="rect">
            <a:avLst/>
          </a:prstGeom>
          <a:noFill/>
          <a:ln>
            <a:noFill/>
          </a:ln>
        </p:spPr>
      </p:pic>
      <p:pic>
        <p:nvPicPr>
          <p:cNvPr id="98" name="Google Shape;98;p5" descr="Chat bubble with solid fill"/>
          <p:cNvPicPr preferRelativeResize="0"/>
          <p:nvPr/>
        </p:nvPicPr>
        <p:blipFill rotWithShape="1">
          <a:blip r:embed="rId5">
            <a:alphaModFix/>
          </a:blip>
          <a:srcRect/>
          <a:stretch/>
        </p:blipFill>
        <p:spPr>
          <a:xfrm>
            <a:off x="2280007" y="1947364"/>
            <a:ext cx="914400" cy="914400"/>
          </a:xfrm>
          <a:prstGeom prst="rect">
            <a:avLst/>
          </a:prstGeom>
          <a:noFill/>
          <a:ln>
            <a:noFill/>
          </a:ln>
        </p:spPr>
      </p:pic>
      <p:pic>
        <p:nvPicPr>
          <p:cNvPr id="99" name="Google Shape;99;p5" descr="Video camera with solid fill"/>
          <p:cNvPicPr preferRelativeResize="0"/>
          <p:nvPr/>
        </p:nvPicPr>
        <p:blipFill rotWithShape="1">
          <a:blip r:embed="rId6">
            <a:alphaModFix/>
          </a:blip>
          <a:srcRect/>
          <a:stretch/>
        </p:blipFill>
        <p:spPr>
          <a:xfrm>
            <a:off x="7134425" y="1920089"/>
            <a:ext cx="914400" cy="914400"/>
          </a:xfrm>
          <a:prstGeom prst="rect">
            <a:avLst/>
          </a:prstGeom>
          <a:noFill/>
          <a:ln>
            <a:noFill/>
          </a:ln>
        </p:spPr>
      </p:pic>
      <p:sp>
        <p:nvSpPr>
          <p:cNvPr id="2" name="TextBox 1">
            <a:extLst>
              <a:ext uri="{FF2B5EF4-FFF2-40B4-BE49-F238E27FC236}">
                <a16:creationId xmlns:a16="http://schemas.microsoft.com/office/drawing/2014/main" id="{82207133-1B7D-0746-9DE8-FC4A86E350AB}"/>
              </a:ext>
            </a:extLst>
          </p:cNvPr>
          <p:cNvSpPr txBox="1"/>
          <p:nvPr/>
        </p:nvSpPr>
        <p:spPr>
          <a:xfrm>
            <a:off x="1811088" y="4203284"/>
            <a:ext cx="6665003" cy="338554"/>
          </a:xfrm>
          <a:prstGeom prst="rect">
            <a:avLst/>
          </a:prstGeom>
          <a:noFill/>
        </p:spPr>
        <p:txBody>
          <a:bodyPr wrap="square" rtlCol="0">
            <a:spAutoFit/>
          </a:bodyPr>
          <a:lstStyle/>
          <a:p>
            <a:pPr algn="ctr">
              <a:spcBef>
                <a:spcPts val="600"/>
              </a:spcBef>
              <a:buClr>
                <a:srgbClr val="D9D9D9"/>
              </a:buClr>
              <a:buSzPts val="1800"/>
            </a:pPr>
            <a:r>
              <a:rPr lang="en-US" sz="1600" dirty="0">
                <a:solidFill>
                  <a:srgbClr val="434343"/>
                </a:solidFill>
                <a:latin typeface="Barlow"/>
                <a:sym typeface="Barlow"/>
              </a:rPr>
              <a:t>Data Preprocessing and Feature extraction was performed by everyone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6"/>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12</a:t>
            </a:fld>
            <a:endParaRPr/>
          </a:p>
        </p:txBody>
      </p:sp>
      <p:sp>
        <p:nvSpPr>
          <p:cNvPr id="106" name="Google Shape;106;p6"/>
          <p:cNvSpPr txBox="1">
            <a:spLocks noGrp="1"/>
          </p:cNvSpPr>
          <p:nvPr>
            <p:ph type="ctrTitle" idx="4294967295"/>
          </p:nvPr>
        </p:nvSpPr>
        <p:spPr>
          <a:xfrm>
            <a:off x="1504677" y="569850"/>
            <a:ext cx="7245600" cy="1159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2400"/>
              <a:buFont typeface="Barlow"/>
              <a:buNone/>
            </a:pPr>
            <a:r>
              <a:rPr lang="en-US" sz="9600" b="1" i="0" u="none" strike="noStrike" cap="none">
                <a:solidFill>
                  <a:schemeClr val="accent1"/>
                </a:solidFill>
                <a:latin typeface="Barlow"/>
                <a:ea typeface="Barlow"/>
                <a:cs typeface="Barlow"/>
                <a:sym typeface="Barlow"/>
              </a:rPr>
              <a:t>THANK YOU</a:t>
            </a:r>
            <a:endParaRPr sz="9600" b="1" i="0" u="none" strike="noStrike" cap="none">
              <a:solidFill>
                <a:schemeClr val="accent1"/>
              </a:solidFill>
              <a:latin typeface="Barlow"/>
              <a:ea typeface="Barlow"/>
              <a:cs typeface="Barlow"/>
              <a:sym typeface="Barlow"/>
            </a:endParaRPr>
          </a:p>
        </p:txBody>
      </p:sp>
      <p:sp>
        <p:nvSpPr>
          <p:cNvPr id="107" name="Google Shape;107;p6"/>
          <p:cNvSpPr txBox="1"/>
          <p:nvPr/>
        </p:nvSpPr>
        <p:spPr>
          <a:xfrm>
            <a:off x="5937679" y="3445029"/>
            <a:ext cx="3009521" cy="1107996"/>
          </a:xfrm>
          <a:prstGeom prst="rect">
            <a:avLst/>
          </a:prstGeom>
          <a:noFill/>
          <a:ln>
            <a:noFill/>
          </a:ln>
        </p:spPr>
        <p:txBody>
          <a:bodyPr spcFirstLastPara="1" wrap="square" lIns="91425" tIns="45700" rIns="91425" bIns="45700" anchor="t" anchorCtr="0">
            <a:spAutoFit/>
          </a:bodyPr>
          <a:lstStyle/>
          <a:p>
            <a:pPr marL="63500" marR="0" lvl="0" indent="0" algn="l" rtl="0">
              <a:lnSpc>
                <a:spcPct val="100000"/>
              </a:lnSpc>
              <a:spcBef>
                <a:spcPts val="0"/>
              </a:spcBef>
              <a:spcAft>
                <a:spcPts val="0"/>
              </a:spcAft>
              <a:buNone/>
            </a:pPr>
            <a:r>
              <a:rPr lang="en-US" sz="1400" b="0" i="0" u="none" strike="noStrike" cap="none">
                <a:solidFill>
                  <a:srgbClr val="434343"/>
                </a:solidFill>
                <a:latin typeface="Barlow"/>
                <a:ea typeface="Barlow"/>
                <a:cs typeface="Barlow"/>
                <a:sym typeface="Barlow"/>
              </a:rPr>
              <a:t>Disha Kedige Chandrashekarachar</a:t>
            </a:r>
            <a:endParaRPr/>
          </a:p>
          <a:p>
            <a:pPr marL="63500" marR="0" lvl="0" indent="0" algn="l" rtl="0">
              <a:lnSpc>
                <a:spcPct val="100000"/>
              </a:lnSpc>
              <a:spcBef>
                <a:spcPts val="600"/>
              </a:spcBef>
              <a:spcAft>
                <a:spcPts val="0"/>
              </a:spcAft>
              <a:buNone/>
            </a:pPr>
            <a:r>
              <a:rPr lang="en-US" sz="1400" b="0" i="0" u="none" strike="noStrike" cap="none">
                <a:solidFill>
                  <a:srgbClr val="434343"/>
                </a:solidFill>
                <a:latin typeface="Barlow"/>
                <a:ea typeface="Barlow"/>
                <a:cs typeface="Barlow"/>
                <a:sym typeface="Barlow"/>
              </a:rPr>
              <a:t>Mehak Piplani</a:t>
            </a:r>
            <a:endParaRPr/>
          </a:p>
          <a:p>
            <a:pPr marL="63500" marR="0" lvl="0" indent="0" algn="l" rtl="0">
              <a:lnSpc>
                <a:spcPct val="100000"/>
              </a:lnSpc>
              <a:spcBef>
                <a:spcPts val="600"/>
              </a:spcBef>
              <a:spcAft>
                <a:spcPts val="0"/>
              </a:spcAft>
              <a:buNone/>
            </a:pPr>
            <a:r>
              <a:rPr lang="en-US" sz="1400" b="0" i="0" u="none" strike="noStrike" cap="none">
                <a:solidFill>
                  <a:srgbClr val="434343"/>
                </a:solidFill>
                <a:latin typeface="Barlow"/>
                <a:ea typeface="Barlow"/>
                <a:cs typeface="Barlow"/>
                <a:sym typeface="Barlow"/>
              </a:rPr>
              <a:t>Rhushabh Vaghela</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a:t>PROBLEM STATEMENT</a:t>
            </a:r>
            <a:endParaRPr/>
          </a:p>
        </p:txBody>
      </p:sp>
      <p:sp>
        <p:nvSpPr>
          <p:cNvPr id="57" name="Google Shape;57;p2"/>
          <p:cNvSpPr txBox="1">
            <a:spLocks noGrp="1"/>
          </p:cNvSpPr>
          <p:nvPr>
            <p:ph type="body" idx="1"/>
          </p:nvPr>
        </p:nvSpPr>
        <p:spPr>
          <a:xfrm>
            <a:off x="1556331" y="1349141"/>
            <a:ext cx="7085700" cy="3157030"/>
          </a:xfrm>
          <a:prstGeom prst="rect">
            <a:avLst/>
          </a:prstGeom>
          <a:noFill/>
          <a:ln>
            <a:noFill/>
          </a:ln>
        </p:spPr>
        <p:txBody>
          <a:bodyPr spcFirstLastPara="1" wrap="square" lIns="91425" tIns="91425" rIns="91425" bIns="91425" anchor="t" anchorCtr="0">
            <a:noAutofit/>
          </a:bodyPr>
          <a:lstStyle/>
          <a:p>
            <a:pPr marL="457200" lvl="0" indent="-393700" algn="l" rtl="0">
              <a:lnSpc>
                <a:spcPct val="100000"/>
              </a:lnSpc>
              <a:spcBef>
                <a:spcPts val="600"/>
              </a:spcBef>
              <a:spcAft>
                <a:spcPts val="0"/>
              </a:spcAft>
              <a:buSzPts val="2600"/>
              <a:buChar char="▪"/>
            </a:pPr>
            <a:r>
              <a:rPr lang="en-US"/>
              <a:t>Conversation is multimodal</a:t>
            </a:r>
          </a:p>
          <a:p>
            <a:pPr lvl="1">
              <a:spcBef>
                <a:spcPts val="600"/>
              </a:spcBef>
              <a:buChar char="▪"/>
            </a:pPr>
            <a:r>
              <a:rPr lang="en-US"/>
              <a:t>Facial expressions</a:t>
            </a:r>
          </a:p>
          <a:p>
            <a:pPr lvl="1">
              <a:spcBef>
                <a:spcPts val="600"/>
              </a:spcBef>
              <a:buChar char="▪"/>
            </a:pPr>
            <a:r>
              <a:rPr lang="en-US"/>
              <a:t>Vocal tonality</a:t>
            </a:r>
          </a:p>
          <a:p>
            <a:pPr lvl="1">
              <a:spcBef>
                <a:spcPts val="600"/>
              </a:spcBef>
              <a:buChar char="▪"/>
            </a:pPr>
            <a:r>
              <a:rPr lang="en-US"/>
              <a:t>Language </a:t>
            </a:r>
          </a:p>
          <a:p>
            <a:pPr lvl="1">
              <a:spcBef>
                <a:spcPts val="600"/>
              </a:spcBef>
              <a:buChar char="▪"/>
            </a:pPr>
            <a:r>
              <a:rPr lang="en-US"/>
              <a:t>Gestures</a:t>
            </a:r>
            <a:endParaRPr/>
          </a:p>
          <a:p>
            <a:pPr marL="0" lvl="0" indent="0" algn="l" rtl="0">
              <a:lnSpc>
                <a:spcPct val="100000"/>
              </a:lnSpc>
              <a:spcBef>
                <a:spcPts val="600"/>
              </a:spcBef>
              <a:spcAft>
                <a:spcPts val="0"/>
              </a:spcAft>
              <a:buSzPts val="2600"/>
              <a:buNone/>
            </a:pPr>
            <a:r>
              <a:rPr lang="en-US"/>
              <a:t>Determining the emotions in a conversation by identifying the verbal and non-verbal cues </a:t>
            </a:r>
            <a:endParaRPr/>
          </a:p>
        </p:txBody>
      </p:sp>
      <p:sp>
        <p:nvSpPr>
          <p:cNvPr id="58" name="Google Shape;58;p2"/>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2</a:t>
            </a:fld>
            <a:endParaRPr/>
          </a:p>
        </p:txBody>
      </p:sp>
      <p:grpSp>
        <p:nvGrpSpPr>
          <p:cNvPr id="59" name="Google Shape;59;p2"/>
          <p:cNvGrpSpPr/>
          <p:nvPr/>
        </p:nvGrpSpPr>
        <p:grpSpPr>
          <a:xfrm>
            <a:off x="8180944" y="637329"/>
            <a:ext cx="336534" cy="318981"/>
            <a:chOff x="5300400" y="3670175"/>
            <a:chExt cx="421300" cy="399325"/>
          </a:xfrm>
        </p:grpSpPr>
        <p:sp>
          <p:nvSpPr>
            <p:cNvPr id="60" name="Google Shape;60;p2"/>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a:t>DATASET</a:t>
            </a:r>
            <a:endParaRPr/>
          </a:p>
        </p:txBody>
      </p:sp>
      <p:sp>
        <p:nvSpPr>
          <p:cNvPr id="57" name="Google Shape;57;p2"/>
          <p:cNvSpPr txBox="1">
            <a:spLocks noGrp="1"/>
          </p:cNvSpPr>
          <p:nvPr>
            <p:ph type="body" idx="1"/>
          </p:nvPr>
        </p:nvSpPr>
        <p:spPr>
          <a:xfrm>
            <a:off x="1556331" y="1349141"/>
            <a:ext cx="7085700" cy="3157030"/>
          </a:xfrm>
          <a:prstGeom prst="rect">
            <a:avLst/>
          </a:prstGeom>
          <a:noFill/>
          <a:ln>
            <a:noFill/>
          </a:ln>
        </p:spPr>
        <p:txBody>
          <a:bodyPr spcFirstLastPara="1" wrap="square" lIns="91425" tIns="91425" rIns="91425" bIns="91425" anchor="t" anchorCtr="0">
            <a:noAutofit/>
          </a:bodyPr>
          <a:lstStyle/>
          <a:p>
            <a:pPr marL="285750" indent="-285750">
              <a:buSzPct val="100000"/>
              <a:buFont typeface="Barlow" pitchFamily="2" charset="77"/>
              <a:buChar char="▪"/>
            </a:pPr>
            <a:r>
              <a:rPr lang="en-US" sz="1800"/>
              <a:t>MELD : Multimodal Emotion Lines Dataset </a:t>
            </a:r>
          </a:p>
          <a:p>
            <a:pPr marL="285750" indent="-285750">
              <a:buSzPct val="100000"/>
              <a:buFont typeface="Barlow" pitchFamily="2" charset="77"/>
              <a:buChar char="▪"/>
            </a:pPr>
            <a:endParaRPr lang="en-US" sz="1800"/>
          </a:p>
          <a:p>
            <a:pPr marL="285750" indent="-285750">
              <a:buSzPct val="100000"/>
              <a:buFont typeface="Barlow" pitchFamily="2" charset="77"/>
              <a:buChar char="▪"/>
            </a:pPr>
            <a:r>
              <a:rPr lang="en-US" sz="1800"/>
              <a:t>1400</a:t>
            </a:r>
            <a:r>
              <a:rPr lang="en-US" sz="1800" baseline="30000"/>
              <a:t>+</a:t>
            </a:r>
            <a:r>
              <a:rPr lang="en-US" sz="1800"/>
              <a:t> dialogues &amp; 13000</a:t>
            </a:r>
            <a:r>
              <a:rPr lang="en-US" sz="1800" baseline="30000"/>
              <a:t>+</a:t>
            </a:r>
            <a:r>
              <a:rPr lang="en-US" sz="1800"/>
              <a:t> utterances from 		 TV Show</a:t>
            </a:r>
          </a:p>
          <a:p>
            <a:pPr marL="285750" indent="-285750">
              <a:buSzPct val="100000"/>
              <a:buFont typeface="Barlow" pitchFamily="2" charset="77"/>
              <a:buChar char="▪"/>
            </a:pPr>
            <a:endParaRPr lang="en-US" sz="1800"/>
          </a:p>
          <a:p>
            <a:pPr marL="285750" indent="-285750">
              <a:buSzPct val="100000"/>
              <a:buFont typeface="Barlow" pitchFamily="2" charset="77"/>
              <a:buChar char="▪"/>
            </a:pPr>
            <a:r>
              <a:rPr lang="en-US" sz="1800"/>
              <a:t>The dataset is divided in three sets: </a:t>
            </a:r>
          </a:p>
          <a:p>
            <a:pPr marL="742950" lvl="1" indent="-285750">
              <a:buClr>
                <a:schemeClr val="tx1">
                  <a:lumMod val="50000"/>
                </a:schemeClr>
              </a:buClr>
              <a:buFont typeface="Arial" panose="020B0604020202020204" pitchFamily="34" charset="0"/>
              <a:buChar char="•"/>
            </a:pPr>
            <a:r>
              <a:rPr lang="en-US" sz="1800"/>
              <a:t>Train </a:t>
            </a:r>
          </a:p>
          <a:p>
            <a:pPr marL="742950" lvl="1" indent="-285750">
              <a:buClr>
                <a:schemeClr val="tx1">
                  <a:lumMod val="50000"/>
                </a:schemeClr>
              </a:buClr>
              <a:buFont typeface="Arial" panose="020B0604020202020204" pitchFamily="34" charset="0"/>
              <a:buChar char="•"/>
            </a:pPr>
            <a:r>
              <a:rPr lang="en-US" sz="1800"/>
              <a:t>Dev</a:t>
            </a:r>
          </a:p>
          <a:p>
            <a:pPr marL="742950" lvl="1" indent="-285750">
              <a:buClr>
                <a:schemeClr val="tx1">
                  <a:lumMod val="50000"/>
                </a:schemeClr>
              </a:buClr>
              <a:buFont typeface="Arial" panose="020B0604020202020204" pitchFamily="34" charset="0"/>
              <a:buChar char="•"/>
            </a:pPr>
            <a:r>
              <a:rPr lang="en-US" sz="1800"/>
              <a:t>Test</a:t>
            </a:r>
          </a:p>
        </p:txBody>
      </p:sp>
      <p:sp>
        <p:nvSpPr>
          <p:cNvPr id="58" name="Google Shape;58;p2"/>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3</a:t>
            </a:fld>
            <a:endParaRPr/>
          </a:p>
        </p:txBody>
      </p:sp>
      <p:grpSp>
        <p:nvGrpSpPr>
          <p:cNvPr id="59" name="Google Shape;59;p2"/>
          <p:cNvGrpSpPr/>
          <p:nvPr/>
        </p:nvGrpSpPr>
        <p:grpSpPr>
          <a:xfrm>
            <a:off x="8180944" y="637329"/>
            <a:ext cx="336534" cy="318981"/>
            <a:chOff x="5300400" y="3670175"/>
            <a:chExt cx="421300" cy="399325"/>
          </a:xfrm>
        </p:grpSpPr>
        <p:sp>
          <p:nvSpPr>
            <p:cNvPr id="60" name="Google Shape;60;p2"/>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1" name="Picture 10" descr="A picture containing text&#10;&#10;Description automatically generated">
            <a:extLst>
              <a:ext uri="{FF2B5EF4-FFF2-40B4-BE49-F238E27FC236}">
                <a16:creationId xmlns:a16="http://schemas.microsoft.com/office/drawing/2014/main" id="{1DCBC5D3-C1E9-AC4F-806B-17E93307D6C6}"/>
              </a:ext>
            </a:extLst>
          </p:cNvPr>
          <p:cNvPicPr>
            <a:picLocks noChangeAspect="1"/>
          </p:cNvPicPr>
          <p:nvPr/>
        </p:nvPicPr>
        <p:blipFill rotWithShape="1">
          <a:blip r:embed="rId3"/>
          <a:srcRect l="9360" r="9152"/>
          <a:stretch/>
        </p:blipFill>
        <p:spPr>
          <a:xfrm>
            <a:off x="6090700" y="2174269"/>
            <a:ext cx="1073426" cy="545077"/>
          </a:xfrm>
          <a:prstGeom prst="rect">
            <a:avLst/>
          </a:prstGeom>
        </p:spPr>
      </p:pic>
    </p:spTree>
    <p:extLst>
      <p:ext uri="{BB962C8B-B14F-4D97-AF65-F5344CB8AC3E}">
        <p14:creationId xmlns:p14="http://schemas.microsoft.com/office/powerpoint/2010/main" val="3024203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Timeline&#10;&#10;Description automatically generated">
            <a:extLst>
              <a:ext uri="{FF2B5EF4-FFF2-40B4-BE49-F238E27FC236}">
                <a16:creationId xmlns:a16="http://schemas.microsoft.com/office/drawing/2014/main" id="{87138D36-2B86-BD46-B1E3-1F22BD1ACE4E}"/>
              </a:ext>
            </a:extLst>
          </p:cNvPr>
          <p:cNvPicPr>
            <a:picLocks noChangeAspect="1"/>
          </p:cNvPicPr>
          <p:nvPr/>
        </p:nvPicPr>
        <p:blipFill>
          <a:blip r:embed="rId3"/>
          <a:stretch>
            <a:fillRect/>
          </a:stretch>
        </p:blipFill>
        <p:spPr>
          <a:xfrm>
            <a:off x="1316690" y="463813"/>
            <a:ext cx="7662504" cy="3852898"/>
          </a:xfrm>
          <a:prstGeom prst="rect">
            <a:avLst/>
          </a:prstGeom>
        </p:spPr>
      </p:pic>
      <p:sp>
        <p:nvSpPr>
          <p:cNvPr id="4" name="Rectangle 3">
            <a:extLst>
              <a:ext uri="{FF2B5EF4-FFF2-40B4-BE49-F238E27FC236}">
                <a16:creationId xmlns:a16="http://schemas.microsoft.com/office/drawing/2014/main" id="{C6B25E87-4C0B-4D40-A270-B46D9B4BB035}"/>
              </a:ext>
            </a:extLst>
          </p:cNvPr>
          <p:cNvSpPr/>
          <p:nvPr/>
        </p:nvSpPr>
        <p:spPr>
          <a:xfrm>
            <a:off x="2099632" y="102721"/>
            <a:ext cx="697627" cy="707886"/>
          </a:xfrm>
          <a:prstGeom prst="rect">
            <a:avLst/>
          </a:prstGeom>
        </p:spPr>
        <p:txBody>
          <a:bodyPr wrap="none">
            <a:spAutoFit/>
          </a:bodyPr>
          <a:lstStyle/>
          <a:p>
            <a:r>
              <a:rPr lang="en-US" sz="4000"/>
              <a:t>😱</a:t>
            </a:r>
          </a:p>
        </p:txBody>
      </p:sp>
      <p:sp>
        <p:nvSpPr>
          <p:cNvPr id="5" name="Rectangle 4">
            <a:extLst>
              <a:ext uri="{FF2B5EF4-FFF2-40B4-BE49-F238E27FC236}">
                <a16:creationId xmlns:a16="http://schemas.microsoft.com/office/drawing/2014/main" id="{A26A86C0-FA2A-8949-AA1B-66ACA9463C57}"/>
              </a:ext>
            </a:extLst>
          </p:cNvPr>
          <p:cNvSpPr/>
          <p:nvPr/>
        </p:nvSpPr>
        <p:spPr>
          <a:xfrm>
            <a:off x="3820508" y="98107"/>
            <a:ext cx="697627" cy="707886"/>
          </a:xfrm>
          <a:prstGeom prst="rect">
            <a:avLst/>
          </a:prstGeom>
        </p:spPr>
        <p:txBody>
          <a:bodyPr wrap="none">
            <a:spAutoFit/>
          </a:bodyPr>
          <a:lstStyle/>
          <a:p>
            <a:r>
              <a:rPr lang="en-US" sz="4000"/>
              <a:t>😐</a:t>
            </a:r>
          </a:p>
        </p:txBody>
      </p:sp>
      <p:sp>
        <p:nvSpPr>
          <p:cNvPr id="6" name="Rectangle 5">
            <a:extLst>
              <a:ext uri="{FF2B5EF4-FFF2-40B4-BE49-F238E27FC236}">
                <a16:creationId xmlns:a16="http://schemas.microsoft.com/office/drawing/2014/main" id="{6D1EA448-532F-0A40-B965-891827AB877A}"/>
              </a:ext>
            </a:extLst>
          </p:cNvPr>
          <p:cNvSpPr/>
          <p:nvPr/>
        </p:nvSpPr>
        <p:spPr>
          <a:xfrm>
            <a:off x="6382356" y="4228316"/>
            <a:ext cx="697627" cy="707886"/>
          </a:xfrm>
          <a:prstGeom prst="rect">
            <a:avLst/>
          </a:prstGeom>
        </p:spPr>
        <p:txBody>
          <a:bodyPr wrap="none">
            <a:spAutoFit/>
          </a:bodyPr>
          <a:lstStyle/>
          <a:p>
            <a:r>
              <a:rPr lang="en-US" sz="4000"/>
              <a:t>😱</a:t>
            </a:r>
          </a:p>
        </p:txBody>
      </p:sp>
      <p:sp>
        <p:nvSpPr>
          <p:cNvPr id="7" name="Rectangle 6">
            <a:extLst>
              <a:ext uri="{FF2B5EF4-FFF2-40B4-BE49-F238E27FC236}">
                <a16:creationId xmlns:a16="http://schemas.microsoft.com/office/drawing/2014/main" id="{DC1EDEBC-3802-8D45-B1A6-54156F8AF486}"/>
              </a:ext>
            </a:extLst>
          </p:cNvPr>
          <p:cNvSpPr/>
          <p:nvPr/>
        </p:nvSpPr>
        <p:spPr>
          <a:xfrm>
            <a:off x="5513775" y="101370"/>
            <a:ext cx="697627" cy="707886"/>
          </a:xfrm>
          <a:prstGeom prst="rect">
            <a:avLst/>
          </a:prstGeom>
        </p:spPr>
        <p:txBody>
          <a:bodyPr wrap="none">
            <a:spAutoFit/>
          </a:bodyPr>
          <a:lstStyle/>
          <a:p>
            <a:r>
              <a:rPr lang="en-US" sz="4000"/>
              <a:t>😐</a:t>
            </a:r>
          </a:p>
        </p:txBody>
      </p:sp>
      <p:sp>
        <p:nvSpPr>
          <p:cNvPr id="8" name="Rectangle 7">
            <a:extLst>
              <a:ext uri="{FF2B5EF4-FFF2-40B4-BE49-F238E27FC236}">
                <a16:creationId xmlns:a16="http://schemas.microsoft.com/office/drawing/2014/main" id="{DA6B252D-B177-B24E-A552-13B010E4C66F}"/>
              </a:ext>
            </a:extLst>
          </p:cNvPr>
          <p:cNvSpPr/>
          <p:nvPr/>
        </p:nvSpPr>
        <p:spPr>
          <a:xfrm>
            <a:off x="7206881" y="109870"/>
            <a:ext cx="697627" cy="707886"/>
          </a:xfrm>
          <a:prstGeom prst="rect">
            <a:avLst/>
          </a:prstGeom>
        </p:spPr>
        <p:txBody>
          <a:bodyPr wrap="none">
            <a:spAutoFit/>
          </a:bodyPr>
          <a:lstStyle/>
          <a:p>
            <a:r>
              <a:rPr lang="en-US" sz="4000"/>
              <a:t>😡</a:t>
            </a:r>
          </a:p>
        </p:txBody>
      </p:sp>
      <p:sp>
        <p:nvSpPr>
          <p:cNvPr id="9" name="Rectangle 8">
            <a:extLst>
              <a:ext uri="{FF2B5EF4-FFF2-40B4-BE49-F238E27FC236}">
                <a16:creationId xmlns:a16="http://schemas.microsoft.com/office/drawing/2014/main" id="{FD2643E7-0305-4C42-A183-E19E5BA4B119}"/>
              </a:ext>
            </a:extLst>
          </p:cNvPr>
          <p:cNvSpPr/>
          <p:nvPr/>
        </p:nvSpPr>
        <p:spPr>
          <a:xfrm>
            <a:off x="8009731" y="4228316"/>
            <a:ext cx="697627" cy="707886"/>
          </a:xfrm>
          <a:prstGeom prst="rect">
            <a:avLst/>
          </a:prstGeom>
        </p:spPr>
        <p:txBody>
          <a:bodyPr wrap="none">
            <a:spAutoFit/>
          </a:bodyPr>
          <a:lstStyle/>
          <a:p>
            <a:r>
              <a:rPr lang="en-US" sz="4000"/>
              <a:t>☹️</a:t>
            </a:r>
          </a:p>
        </p:txBody>
      </p:sp>
      <p:sp>
        <p:nvSpPr>
          <p:cNvPr id="10" name="Rectangle 9">
            <a:extLst>
              <a:ext uri="{FF2B5EF4-FFF2-40B4-BE49-F238E27FC236}">
                <a16:creationId xmlns:a16="http://schemas.microsoft.com/office/drawing/2014/main" id="{7CF01246-E478-5D4C-90E3-40F1B9BD6875}"/>
              </a:ext>
            </a:extLst>
          </p:cNvPr>
          <p:cNvSpPr/>
          <p:nvPr/>
        </p:nvSpPr>
        <p:spPr>
          <a:xfrm>
            <a:off x="4661805" y="4228316"/>
            <a:ext cx="848589" cy="707886"/>
          </a:xfrm>
          <a:prstGeom prst="rect">
            <a:avLst/>
          </a:prstGeom>
        </p:spPr>
        <p:txBody>
          <a:bodyPr wrap="square">
            <a:spAutoFit/>
          </a:bodyPr>
          <a:lstStyle/>
          <a:p>
            <a:r>
              <a:rPr lang="en-US" sz="4000"/>
              <a:t>😐</a:t>
            </a:r>
          </a:p>
        </p:txBody>
      </p:sp>
      <p:sp>
        <p:nvSpPr>
          <p:cNvPr id="11" name="Rectangle 10">
            <a:extLst>
              <a:ext uri="{FF2B5EF4-FFF2-40B4-BE49-F238E27FC236}">
                <a16:creationId xmlns:a16="http://schemas.microsoft.com/office/drawing/2014/main" id="{586E14A6-1749-454C-81A3-5EA109BA2D38}"/>
              </a:ext>
            </a:extLst>
          </p:cNvPr>
          <p:cNvSpPr/>
          <p:nvPr/>
        </p:nvSpPr>
        <p:spPr>
          <a:xfrm>
            <a:off x="2996806" y="4228316"/>
            <a:ext cx="697627" cy="707886"/>
          </a:xfrm>
          <a:prstGeom prst="rect">
            <a:avLst/>
          </a:prstGeom>
        </p:spPr>
        <p:txBody>
          <a:bodyPr wrap="none">
            <a:spAutoFit/>
          </a:bodyPr>
          <a:lstStyle/>
          <a:p>
            <a:r>
              <a:rPr lang="en-US" sz="4000"/>
              <a:t>😂</a:t>
            </a:r>
          </a:p>
        </p:txBody>
      </p:sp>
      <p:sp>
        <p:nvSpPr>
          <p:cNvPr id="13" name="TextBox 12">
            <a:extLst>
              <a:ext uri="{FF2B5EF4-FFF2-40B4-BE49-F238E27FC236}">
                <a16:creationId xmlns:a16="http://schemas.microsoft.com/office/drawing/2014/main" id="{1312D172-4476-4287-9806-4F12709F8AD3}"/>
              </a:ext>
            </a:extLst>
          </p:cNvPr>
          <p:cNvSpPr txBox="1"/>
          <p:nvPr/>
        </p:nvSpPr>
        <p:spPr>
          <a:xfrm>
            <a:off x="1901047" y="4882551"/>
            <a:ext cx="671135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900">
                <a:hlinkClick r:id="rId4"/>
              </a:rPr>
              <a:t>MELD: A Multimodal Multi-Party Dataset for Emotion Recognition in Conversations</a:t>
            </a:r>
            <a:endParaRPr lang="en-US"/>
          </a:p>
        </p:txBody>
      </p:sp>
      <p:sp>
        <p:nvSpPr>
          <p:cNvPr id="16" name="Google Shape;58;p2">
            <a:extLst>
              <a:ext uri="{FF2B5EF4-FFF2-40B4-BE49-F238E27FC236}">
                <a16:creationId xmlns:a16="http://schemas.microsoft.com/office/drawing/2014/main" id="{C296BC03-772B-6549-BD73-C8505CF8B0C3}"/>
              </a:ext>
            </a:extLst>
          </p:cNvPr>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4</a:t>
            </a:fld>
            <a:endParaRPr/>
          </a:p>
        </p:txBody>
      </p:sp>
    </p:spTree>
    <p:extLst>
      <p:ext uri="{BB962C8B-B14F-4D97-AF65-F5344CB8AC3E}">
        <p14:creationId xmlns:p14="http://schemas.microsoft.com/office/powerpoint/2010/main" val="4260537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a:t>STATISTICAL ANALYSIS</a:t>
            </a:r>
            <a:endParaRPr/>
          </a:p>
        </p:txBody>
      </p:sp>
      <p:sp>
        <p:nvSpPr>
          <p:cNvPr id="58" name="Google Shape;58;p2"/>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5</a:t>
            </a:fld>
            <a:endParaRPr/>
          </a:p>
        </p:txBody>
      </p:sp>
      <p:graphicFrame>
        <p:nvGraphicFramePr>
          <p:cNvPr id="6" name="Table 6">
            <a:extLst>
              <a:ext uri="{FF2B5EF4-FFF2-40B4-BE49-F238E27FC236}">
                <a16:creationId xmlns:a16="http://schemas.microsoft.com/office/drawing/2014/main" id="{EA8CCF0C-DB97-F146-A628-6930AF71B363}"/>
              </a:ext>
            </a:extLst>
          </p:cNvPr>
          <p:cNvGraphicFramePr>
            <a:graphicFrameLocks noGrp="1"/>
          </p:cNvGraphicFramePr>
          <p:nvPr>
            <p:extLst>
              <p:ext uri="{D42A27DB-BD31-4B8C-83A1-F6EECF244321}">
                <p14:modId xmlns:p14="http://schemas.microsoft.com/office/powerpoint/2010/main" val="1572114159"/>
              </p:ext>
            </p:extLst>
          </p:nvPr>
        </p:nvGraphicFramePr>
        <p:xfrm>
          <a:off x="1448249" y="1562376"/>
          <a:ext cx="3394095" cy="2360205"/>
        </p:xfrm>
        <a:graphic>
          <a:graphicData uri="http://schemas.openxmlformats.org/drawingml/2006/table">
            <a:tbl>
              <a:tblPr firstRow="1" firstCol="1" bandRow="1">
                <a:tableStyleId>{5C22544A-7EE6-4342-B048-85BDC9FD1C3A}</a:tableStyleId>
              </a:tblPr>
              <a:tblGrid>
                <a:gridCol w="1833472">
                  <a:extLst>
                    <a:ext uri="{9D8B030D-6E8A-4147-A177-3AD203B41FA5}">
                      <a16:colId xmlns:a16="http://schemas.microsoft.com/office/drawing/2014/main" val="2649879197"/>
                    </a:ext>
                  </a:extLst>
                </a:gridCol>
                <a:gridCol w="542856">
                  <a:extLst>
                    <a:ext uri="{9D8B030D-6E8A-4147-A177-3AD203B41FA5}">
                      <a16:colId xmlns:a16="http://schemas.microsoft.com/office/drawing/2014/main" val="3319988186"/>
                    </a:ext>
                  </a:extLst>
                </a:gridCol>
                <a:gridCol w="532738">
                  <a:extLst>
                    <a:ext uri="{9D8B030D-6E8A-4147-A177-3AD203B41FA5}">
                      <a16:colId xmlns:a16="http://schemas.microsoft.com/office/drawing/2014/main" val="2586218190"/>
                    </a:ext>
                  </a:extLst>
                </a:gridCol>
                <a:gridCol w="485029">
                  <a:extLst>
                    <a:ext uri="{9D8B030D-6E8A-4147-A177-3AD203B41FA5}">
                      <a16:colId xmlns:a16="http://schemas.microsoft.com/office/drawing/2014/main" val="2359846427"/>
                    </a:ext>
                  </a:extLst>
                </a:gridCol>
              </a:tblGrid>
              <a:tr h="262245">
                <a:tc>
                  <a:txBody>
                    <a:bodyPr/>
                    <a:lstStyle/>
                    <a:p>
                      <a:pPr algn="ctr"/>
                      <a:r>
                        <a:rPr lang="en-US" sz="1000" b="0" i="0" u="none" strike="noStrike" cap="none">
                          <a:solidFill>
                            <a:srgbClr val="434343"/>
                          </a:solidFill>
                          <a:latin typeface="Barlow"/>
                          <a:cs typeface="Arial"/>
                          <a:sym typeface="Arial"/>
                        </a:rPr>
                        <a:t>STATISTICS</a:t>
                      </a:r>
                    </a:p>
                  </a:txBody>
                  <a:tcPr/>
                </a:tc>
                <a:tc>
                  <a:txBody>
                    <a:bodyPr/>
                    <a:lstStyle/>
                    <a:p>
                      <a:pPr algn="ctr"/>
                      <a:r>
                        <a:rPr lang="en-US" sz="1000" b="0" i="0" u="none" strike="noStrike" cap="none">
                          <a:solidFill>
                            <a:srgbClr val="434343"/>
                          </a:solidFill>
                          <a:latin typeface="Barlow"/>
                          <a:cs typeface="Arial"/>
                          <a:sym typeface="Arial"/>
                        </a:rPr>
                        <a:t>TRAIN</a:t>
                      </a:r>
                    </a:p>
                  </a:txBody>
                  <a:tcPr/>
                </a:tc>
                <a:tc>
                  <a:txBody>
                    <a:bodyPr/>
                    <a:lstStyle/>
                    <a:p>
                      <a:pPr algn="ctr"/>
                      <a:r>
                        <a:rPr lang="en-US" sz="1000" b="0" i="0" u="none" strike="noStrike" cap="none">
                          <a:solidFill>
                            <a:srgbClr val="434343"/>
                          </a:solidFill>
                          <a:latin typeface="Barlow"/>
                          <a:cs typeface="Arial"/>
                          <a:sym typeface="Arial"/>
                        </a:rPr>
                        <a:t>DEV</a:t>
                      </a:r>
                    </a:p>
                  </a:txBody>
                  <a:tcPr/>
                </a:tc>
                <a:tc>
                  <a:txBody>
                    <a:bodyPr/>
                    <a:lstStyle/>
                    <a:p>
                      <a:pPr algn="ctr"/>
                      <a:r>
                        <a:rPr lang="en-US" sz="1000" b="0" i="0" u="none" strike="noStrike" cap="none">
                          <a:solidFill>
                            <a:srgbClr val="434343"/>
                          </a:solidFill>
                          <a:latin typeface="Barlow"/>
                          <a:cs typeface="Arial"/>
                          <a:sym typeface="Arial"/>
                        </a:rPr>
                        <a:t>TEST</a:t>
                      </a:r>
                    </a:p>
                  </a:txBody>
                  <a:tcPr/>
                </a:tc>
                <a:extLst>
                  <a:ext uri="{0D108BD9-81ED-4DB2-BD59-A6C34878D82A}">
                    <a16:rowId xmlns:a16="http://schemas.microsoft.com/office/drawing/2014/main" val="359423467"/>
                  </a:ext>
                </a:extLst>
              </a:tr>
              <a:tr h="26224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a:solidFill>
                            <a:srgbClr val="434343"/>
                          </a:solidFill>
                          <a:latin typeface="Barlow"/>
                          <a:ea typeface="+mn-ea"/>
                          <a:cs typeface="Arial"/>
                          <a:sym typeface="Arial"/>
                        </a:rPr>
                        <a:t># of unique words </a:t>
                      </a:r>
                      <a:endParaRPr lang="en-US" sz="1000" b="0" i="0" u="none" strike="noStrike" cap="none">
                        <a:solidFill>
                          <a:srgbClr val="434343"/>
                        </a:solidFill>
                        <a:latin typeface="Barlow"/>
                        <a:cs typeface="Arial"/>
                        <a:sym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a:solidFill>
                            <a:srgbClr val="434343"/>
                          </a:solidFill>
                          <a:latin typeface="Barlow"/>
                          <a:ea typeface="+mn-ea"/>
                          <a:cs typeface="Arial"/>
                          <a:sym typeface="Arial"/>
                        </a:rPr>
                        <a:t>10,643</a:t>
                      </a:r>
                      <a:endParaRPr lang="en-US" sz="1000" b="0" i="0" u="none" strike="noStrike" cap="none">
                        <a:solidFill>
                          <a:srgbClr val="434343"/>
                        </a:solidFill>
                        <a:latin typeface="Barlow"/>
                        <a:cs typeface="Arial"/>
                        <a:sym typeface="Arial"/>
                      </a:endParaRPr>
                    </a:p>
                  </a:txBody>
                  <a:tcPr/>
                </a:tc>
                <a:tc>
                  <a:txBody>
                    <a:bodyPr/>
                    <a:lstStyle/>
                    <a:p>
                      <a:pPr algn="ctr"/>
                      <a:r>
                        <a:rPr lang="en-US" sz="1000" b="0" i="0" u="none" strike="noStrike" cap="none">
                          <a:solidFill>
                            <a:srgbClr val="434343"/>
                          </a:solidFill>
                          <a:latin typeface="Barlow"/>
                          <a:cs typeface="Arial"/>
                          <a:sym typeface="Arial"/>
                        </a:rPr>
                        <a:t>2,384</a:t>
                      </a:r>
                    </a:p>
                  </a:txBody>
                  <a:tcPr/>
                </a:tc>
                <a:tc>
                  <a:txBody>
                    <a:bodyPr/>
                    <a:lstStyle/>
                    <a:p>
                      <a:pPr algn="ctr"/>
                      <a:r>
                        <a:rPr lang="en-US" sz="1000" b="0" i="0" u="none" strike="noStrike" cap="none">
                          <a:solidFill>
                            <a:srgbClr val="434343"/>
                          </a:solidFill>
                          <a:latin typeface="Barlow"/>
                          <a:cs typeface="Arial"/>
                          <a:sym typeface="Arial"/>
                        </a:rPr>
                        <a:t>4,361</a:t>
                      </a:r>
                    </a:p>
                  </a:txBody>
                  <a:tcPr/>
                </a:tc>
                <a:extLst>
                  <a:ext uri="{0D108BD9-81ED-4DB2-BD59-A6C34878D82A}">
                    <a16:rowId xmlns:a16="http://schemas.microsoft.com/office/drawing/2014/main" val="1564083896"/>
                  </a:ext>
                </a:extLst>
              </a:tr>
              <a:tr h="26224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a:solidFill>
                            <a:srgbClr val="434343"/>
                          </a:solidFill>
                          <a:latin typeface="Barlow"/>
                          <a:ea typeface="+mn-ea"/>
                          <a:cs typeface="Arial"/>
                          <a:sym typeface="Arial"/>
                        </a:rPr>
                        <a:t>Avg. utterance length </a:t>
                      </a:r>
                      <a:endParaRPr lang="en-US" sz="1000" b="0" i="0" u="none" strike="noStrike" cap="none">
                        <a:solidFill>
                          <a:srgbClr val="434343"/>
                        </a:solidFill>
                        <a:latin typeface="Barlow"/>
                        <a:cs typeface="Arial"/>
                        <a:sym typeface="Arial"/>
                      </a:endParaRPr>
                    </a:p>
                  </a:txBody>
                  <a:tcPr/>
                </a:tc>
                <a:tc>
                  <a:txBody>
                    <a:bodyPr/>
                    <a:lstStyle/>
                    <a:p>
                      <a:pPr algn="ctr"/>
                      <a:r>
                        <a:rPr lang="en-US" sz="1000" b="0" i="0" u="none" strike="noStrike" cap="none">
                          <a:solidFill>
                            <a:srgbClr val="434343"/>
                          </a:solidFill>
                          <a:latin typeface="Barlow"/>
                          <a:cs typeface="Arial"/>
                          <a:sym typeface="Arial"/>
                        </a:rPr>
                        <a:t>8.0</a:t>
                      </a:r>
                    </a:p>
                  </a:txBody>
                  <a:tcPr/>
                </a:tc>
                <a:tc>
                  <a:txBody>
                    <a:bodyPr/>
                    <a:lstStyle/>
                    <a:p>
                      <a:pPr algn="ctr"/>
                      <a:r>
                        <a:rPr lang="en-US" sz="1000" b="0" i="0" u="none" strike="noStrike" cap="none">
                          <a:solidFill>
                            <a:srgbClr val="434343"/>
                          </a:solidFill>
                          <a:latin typeface="Barlow"/>
                          <a:cs typeface="Arial"/>
                          <a:sym typeface="Arial"/>
                        </a:rPr>
                        <a:t>7.0</a:t>
                      </a:r>
                    </a:p>
                  </a:txBody>
                  <a:tcPr/>
                </a:tc>
                <a:tc>
                  <a:txBody>
                    <a:bodyPr/>
                    <a:lstStyle/>
                    <a:p>
                      <a:pPr algn="ctr"/>
                      <a:r>
                        <a:rPr lang="en-US" sz="1000" b="0" i="0" u="none" strike="noStrike" cap="none">
                          <a:solidFill>
                            <a:srgbClr val="434343"/>
                          </a:solidFill>
                          <a:latin typeface="Barlow"/>
                          <a:cs typeface="Arial"/>
                          <a:sym typeface="Arial"/>
                        </a:rPr>
                        <a:t>8.2</a:t>
                      </a:r>
                    </a:p>
                  </a:txBody>
                  <a:tcPr/>
                </a:tc>
                <a:extLst>
                  <a:ext uri="{0D108BD9-81ED-4DB2-BD59-A6C34878D82A}">
                    <a16:rowId xmlns:a16="http://schemas.microsoft.com/office/drawing/2014/main" val="1499393191"/>
                  </a:ext>
                </a:extLst>
              </a:tr>
              <a:tr h="26224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a:solidFill>
                            <a:srgbClr val="434343"/>
                          </a:solidFill>
                          <a:latin typeface="Barlow"/>
                          <a:ea typeface="+mn-ea"/>
                          <a:cs typeface="Arial"/>
                          <a:sym typeface="Arial"/>
                        </a:rPr>
                        <a:t>Max utterance length </a:t>
                      </a:r>
                      <a:endParaRPr lang="en-US" sz="1000" b="0" i="0" u="none" strike="noStrike" cap="none">
                        <a:solidFill>
                          <a:srgbClr val="434343"/>
                        </a:solidFill>
                        <a:latin typeface="Barlow"/>
                        <a:cs typeface="Arial"/>
                        <a:sym typeface="Arial"/>
                      </a:endParaRPr>
                    </a:p>
                  </a:txBody>
                  <a:tcPr/>
                </a:tc>
                <a:tc>
                  <a:txBody>
                    <a:bodyPr/>
                    <a:lstStyle/>
                    <a:p>
                      <a:pPr algn="ctr"/>
                      <a:r>
                        <a:rPr lang="en-US" sz="1000" b="0" i="0" u="none" strike="noStrike" cap="none">
                          <a:solidFill>
                            <a:srgbClr val="434343"/>
                          </a:solidFill>
                          <a:latin typeface="Barlow"/>
                          <a:cs typeface="Arial"/>
                          <a:sym typeface="Arial"/>
                        </a:rPr>
                        <a:t>69</a:t>
                      </a:r>
                    </a:p>
                  </a:txBody>
                  <a:tcPr/>
                </a:tc>
                <a:tc>
                  <a:txBody>
                    <a:bodyPr/>
                    <a:lstStyle/>
                    <a:p>
                      <a:pPr algn="ctr"/>
                      <a:r>
                        <a:rPr lang="en-US" sz="1000" b="0" i="0" u="none" strike="noStrike" cap="none">
                          <a:solidFill>
                            <a:srgbClr val="434343"/>
                          </a:solidFill>
                          <a:latin typeface="Barlow"/>
                          <a:cs typeface="Arial"/>
                          <a:sym typeface="Arial"/>
                        </a:rPr>
                        <a:t>37</a:t>
                      </a:r>
                    </a:p>
                  </a:txBody>
                  <a:tcPr/>
                </a:tc>
                <a:tc>
                  <a:txBody>
                    <a:bodyPr/>
                    <a:lstStyle/>
                    <a:p>
                      <a:pPr algn="ctr"/>
                      <a:r>
                        <a:rPr lang="en-US" sz="1000" b="0" i="0" u="none" strike="noStrike" cap="none">
                          <a:solidFill>
                            <a:srgbClr val="434343"/>
                          </a:solidFill>
                          <a:latin typeface="Barlow"/>
                          <a:cs typeface="Arial"/>
                          <a:sym typeface="Arial"/>
                        </a:rPr>
                        <a:t>45</a:t>
                      </a:r>
                    </a:p>
                  </a:txBody>
                  <a:tcPr/>
                </a:tc>
                <a:extLst>
                  <a:ext uri="{0D108BD9-81ED-4DB2-BD59-A6C34878D82A}">
                    <a16:rowId xmlns:a16="http://schemas.microsoft.com/office/drawing/2014/main" val="4061919002"/>
                  </a:ext>
                </a:extLst>
              </a:tr>
              <a:tr h="26224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a:solidFill>
                            <a:srgbClr val="434343"/>
                          </a:solidFill>
                          <a:latin typeface="Barlow"/>
                          <a:ea typeface="+mn-ea"/>
                          <a:cs typeface="Arial"/>
                          <a:sym typeface="Arial"/>
                        </a:rPr>
                        <a:t># of dialogues </a:t>
                      </a:r>
                      <a:endParaRPr lang="en-US" sz="1000" b="0" i="0" u="none" strike="noStrike" cap="none">
                        <a:solidFill>
                          <a:srgbClr val="434343"/>
                        </a:solidFill>
                        <a:latin typeface="Barlow"/>
                        <a:cs typeface="Arial"/>
                        <a:sym typeface="Arial"/>
                      </a:endParaRPr>
                    </a:p>
                  </a:txBody>
                  <a:tcPr/>
                </a:tc>
                <a:tc>
                  <a:txBody>
                    <a:bodyPr/>
                    <a:lstStyle/>
                    <a:p>
                      <a:pPr algn="ctr"/>
                      <a:r>
                        <a:rPr lang="en-US" sz="1000" b="0" i="0" u="none" strike="noStrike" cap="none">
                          <a:solidFill>
                            <a:srgbClr val="434343"/>
                          </a:solidFill>
                          <a:latin typeface="Barlow"/>
                          <a:cs typeface="Arial"/>
                          <a:sym typeface="Arial"/>
                        </a:rPr>
                        <a:t>1039</a:t>
                      </a:r>
                    </a:p>
                  </a:txBody>
                  <a:tcPr/>
                </a:tc>
                <a:tc>
                  <a:txBody>
                    <a:bodyPr/>
                    <a:lstStyle/>
                    <a:p>
                      <a:pPr algn="ctr"/>
                      <a:r>
                        <a:rPr lang="en-US" sz="1000" b="0" i="0" u="none" strike="noStrike" cap="none">
                          <a:solidFill>
                            <a:srgbClr val="434343"/>
                          </a:solidFill>
                          <a:latin typeface="Barlow"/>
                          <a:cs typeface="Arial"/>
                          <a:sym typeface="Arial"/>
                        </a:rPr>
                        <a:t>114</a:t>
                      </a:r>
                    </a:p>
                  </a:txBody>
                  <a:tcPr/>
                </a:tc>
                <a:tc>
                  <a:txBody>
                    <a:bodyPr/>
                    <a:lstStyle/>
                    <a:p>
                      <a:pPr algn="ctr"/>
                      <a:r>
                        <a:rPr lang="en-US" sz="1000" b="0" i="0" u="none" strike="noStrike" cap="none">
                          <a:solidFill>
                            <a:srgbClr val="434343"/>
                          </a:solidFill>
                          <a:latin typeface="Barlow"/>
                          <a:cs typeface="Arial"/>
                          <a:sym typeface="Arial"/>
                        </a:rPr>
                        <a:t>280</a:t>
                      </a:r>
                    </a:p>
                  </a:txBody>
                  <a:tcPr/>
                </a:tc>
                <a:extLst>
                  <a:ext uri="{0D108BD9-81ED-4DB2-BD59-A6C34878D82A}">
                    <a16:rowId xmlns:a16="http://schemas.microsoft.com/office/drawing/2014/main" val="1598765978"/>
                  </a:ext>
                </a:extLst>
              </a:tr>
              <a:tr h="26224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a:solidFill>
                            <a:srgbClr val="434343"/>
                          </a:solidFill>
                          <a:latin typeface="Barlow"/>
                          <a:ea typeface="+mn-ea"/>
                          <a:cs typeface="Arial"/>
                          <a:sym typeface="Arial"/>
                        </a:rPr>
                        <a:t># of utterances</a:t>
                      </a:r>
                      <a:endParaRPr lang="en-US" sz="1000" b="0" i="0" u="none" strike="noStrike" cap="none">
                        <a:solidFill>
                          <a:srgbClr val="434343"/>
                        </a:solidFill>
                        <a:latin typeface="Barlow"/>
                        <a:cs typeface="Arial"/>
                        <a:sym typeface="Arial"/>
                      </a:endParaRPr>
                    </a:p>
                  </a:txBody>
                  <a:tcPr/>
                </a:tc>
                <a:tc>
                  <a:txBody>
                    <a:bodyPr/>
                    <a:lstStyle/>
                    <a:p>
                      <a:pPr algn="ctr"/>
                      <a:r>
                        <a:rPr lang="en-US" sz="1000" b="0" i="0" u="none" strike="noStrike" cap="none">
                          <a:solidFill>
                            <a:srgbClr val="434343"/>
                          </a:solidFill>
                          <a:latin typeface="Barlow"/>
                          <a:cs typeface="Arial"/>
                          <a:sym typeface="Arial"/>
                        </a:rPr>
                        <a:t>9989</a:t>
                      </a:r>
                    </a:p>
                  </a:txBody>
                  <a:tcPr/>
                </a:tc>
                <a:tc>
                  <a:txBody>
                    <a:bodyPr/>
                    <a:lstStyle/>
                    <a:p>
                      <a:pPr algn="ctr"/>
                      <a:r>
                        <a:rPr lang="en-US" sz="1000" b="0" i="0" u="none" strike="noStrike" cap="none">
                          <a:solidFill>
                            <a:srgbClr val="434343"/>
                          </a:solidFill>
                          <a:latin typeface="Barlow"/>
                          <a:cs typeface="Arial"/>
                          <a:sym typeface="Arial"/>
                        </a:rPr>
                        <a:t>1109</a:t>
                      </a:r>
                    </a:p>
                  </a:txBody>
                  <a:tcPr/>
                </a:tc>
                <a:tc>
                  <a:txBody>
                    <a:bodyPr/>
                    <a:lstStyle/>
                    <a:p>
                      <a:pPr algn="ctr"/>
                      <a:r>
                        <a:rPr lang="en-US" sz="1000" b="0" i="0" u="none" strike="noStrike" cap="none">
                          <a:solidFill>
                            <a:srgbClr val="434343"/>
                          </a:solidFill>
                          <a:latin typeface="Barlow"/>
                          <a:cs typeface="Arial"/>
                          <a:sym typeface="Arial"/>
                        </a:rPr>
                        <a:t>2610</a:t>
                      </a:r>
                    </a:p>
                  </a:txBody>
                  <a:tcPr/>
                </a:tc>
                <a:extLst>
                  <a:ext uri="{0D108BD9-81ED-4DB2-BD59-A6C34878D82A}">
                    <a16:rowId xmlns:a16="http://schemas.microsoft.com/office/drawing/2014/main" val="931905684"/>
                  </a:ext>
                </a:extLst>
              </a:tr>
              <a:tr h="26224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a:solidFill>
                            <a:srgbClr val="434343"/>
                          </a:solidFill>
                          <a:latin typeface="Barlow"/>
                          <a:ea typeface="+mn-ea"/>
                          <a:cs typeface="Arial"/>
                          <a:sym typeface="Arial"/>
                        </a:rPr>
                        <a:t># of speakers</a:t>
                      </a:r>
                      <a:endParaRPr lang="en-US" sz="1000" b="0" i="0" u="none" strike="noStrike" cap="none">
                        <a:solidFill>
                          <a:srgbClr val="434343"/>
                        </a:solidFill>
                        <a:latin typeface="Barlow"/>
                        <a:cs typeface="Arial"/>
                        <a:sym typeface="Arial"/>
                      </a:endParaRPr>
                    </a:p>
                  </a:txBody>
                  <a:tcPr/>
                </a:tc>
                <a:tc>
                  <a:txBody>
                    <a:bodyPr/>
                    <a:lstStyle/>
                    <a:p>
                      <a:pPr algn="ctr"/>
                      <a:r>
                        <a:rPr lang="en-US" sz="1000" b="0" i="0" u="none" strike="noStrike" cap="none">
                          <a:solidFill>
                            <a:srgbClr val="434343"/>
                          </a:solidFill>
                          <a:latin typeface="Barlow"/>
                          <a:cs typeface="Arial"/>
                          <a:sym typeface="Arial"/>
                        </a:rPr>
                        <a:t>260</a:t>
                      </a:r>
                    </a:p>
                  </a:txBody>
                  <a:tcPr/>
                </a:tc>
                <a:tc>
                  <a:txBody>
                    <a:bodyPr/>
                    <a:lstStyle/>
                    <a:p>
                      <a:pPr algn="ctr"/>
                      <a:r>
                        <a:rPr lang="en-US" sz="1000" b="0" i="0" u="none" strike="noStrike" cap="none">
                          <a:solidFill>
                            <a:srgbClr val="434343"/>
                          </a:solidFill>
                          <a:latin typeface="Barlow"/>
                          <a:cs typeface="Arial"/>
                          <a:sym typeface="Arial"/>
                        </a:rPr>
                        <a:t>47</a:t>
                      </a:r>
                    </a:p>
                  </a:txBody>
                  <a:tcPr/>
                </a:tc>
                <a:tc>
                  <a:txBody>
                    <a:bodyPr/>
                    <a:lstStyle/>
                    <a:p>
                      <a:pPr algn="ctr"/>
                      <a:r>
                        <a:rPr lang="en-US" sz="1000" b="0" i="0" u="none" strike="noStrike" cap="none">
                          <a:solidFill>
                            <a:srgbClr val="434343"/>
                          </a:solidFill>
                          <a:latin typeface="Barlow"/>
                          <a:cs typeface="Arial"/>
                          <a:sym typeface="Arial"/>
                        </a:rPr>
                        <a:t>100</a:t>
                      </a:r>
                    </a:p>
                  </a:txBody>
                  <a:tcPr/>
                </a:tc>
                <a:extLst>
                  <a:ext uri="{0D108BD9-81ED-4DB2-BD59-A6C34878D82A}">
                    <a16:rowId xmlns:a16="http://schemas.microsoft.com/office/drawing/2014/main" val="3281404941"/>
                  </a:ext>
                </a:extLst>
              </a:tr>
              <a:tr h="26224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a:solidFill>
                            <a:srgbClr val="434343"/>
                          </a:solidFill>
                          <a:latin typeface="Barlow"/>
                          <a:ea typeface="+mn-ea"/>
                          <a:cs typeface="Arial"/>
                          <a:sym typeface="Arial"/>
                        </a:rPr>
                        <a:t># of emotion shift</a:t>
                      </a:r>
                      <a:endParaRPr lang="en-US" sz="1000" b="0" i="0" u="none" strike="noStrike" cap="none">
                        <a:solidFill>
                          <a:srgbClr val="434343"/>
                        </a:solidFill>
                        <a:latin typeface="Barlow"/>
                        <a:cs typeface="Arial"/>
                        <a:sym typeface="Arial"/>
                      </a:endParaRPr>
                    </a:p>
                  </a:txBody>
                  <a:tcPr/>
                </a:tc>
                <a:tc>
                  <a:txBody>
                    <a:bodyPr/>
                    <a:lstStyle/>
                    <a:p>
                      <a:pPr algn="ctr"/>
                      <a:r>
                        <a:rPr lang="en-US" sz="1000" b="0" i="0" u="none" strike="noStrike" cap="none">
                          <a:solidFill>
                            <a:srgbClr val="434343"/>
                          </a:solidFill>
                          <a:latin typeface="Barlow"/>
                          <a:cs typeface="Arial"/>
                          <a:sym typeface="Arial"/>
                        </a:rPr>
                        <a:t>4003</a:t>
                      </a:r>
                    </a:p>
                  </a:txBody>
                  <a:tcPr/>
                </a:tc>
                <a:tc>
                  <a:txBody>
                    <a:bodyPr/>
                    <a:lstStyle/>
                    <a:p>
                      <a:pPr algn="ctr"/>
                      <a:r>
                        <a:rPr lang="en-US" sz="1000" b="0" i="0" u="none" strike="noStrike" cap="none">
                          <a:solidFill>
                            <a:srgbClr val="434343"/>
                          </a:solidFill>
                          <a:latin typeface="Barlow"/>
                          <a:cs typeface="Arial"/>
                          <a:sym typeface="Arial"/>
                        </a:rPr>
                        <a:t>427</a:t>
                      </a:r>
                    </a:p>
                  </a:txBody>
                  <a:tcPr/>
                </a:tc>
                <a:tc>
                  <a:txBody>
                    <a:bodyPr/>
                    <a:lstStyle/>
                    <a:p>
                      <a:pPr algn="ctr"/>
                      <a:r>
                        <a:rPr lang="en-US" sz="1000" b="0" i="0" u="none" strike="noStrike" cap="none">
                          <a:solidFill>
                            <a:srgbClr val="434343"/>
                          </a:solidFill>
                          <a:latin typeface="Barlow"/>
                          <a:cs typeface="Arial"/>
                          <a:sym typeface="Arial"/>
                        </a:rPr>
                        <a:t>1003</a:t>
                      </a:r>
                    </a:p>
                  </a:txBody>
                  <a:tcPr/>
                </a:tc>
                <a:extLst>
                  <a:ext uri="{0D108BD9-81ED-4DB2-BD59-A6C34878D82A}">
                    <a16:rowId xmlns:a16="http://schemas.microsoft.com/office/drawing/2014/main" val="2694691715"/>
                  </a:ext>
                </a:extLst>
              </a:tr>
              <a:tr h="26224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a:solidFill>
                            <a:srgbClr val="434343"/>
                          </a:solidFill>
                          <a:latin typeface="Barlow"/>
                          <a:ea typeface="+mn-ea"/>
                          <a:cs typeface="Arial"/>
                          <a:sym typeface="Arial"/>
                        </a:rPr>
                        <a:t>Avg. duration of an utterance</a:t>
                      </a:r>
                      <a:endParaRPr lang="en-US" sz="1000" b="0" i="0" u="none" strike="noStrike" cap="none">
                        <a:solidFill>
                          <a:srgbClr val="434343"/>
                        </a:solidFill>
                        <a:latin typeface="Barlow"/>
                        <a:cs typeface="Arial"/>
                        <a:sym typeface="Arial"/>
                      </a:endParaRPr>
                    </a:p>
                  </a:txBody>
                  <a:tcPr/>
                </a:tc>
                <a:tc>
                  <a:txBody>
                    <a:bodyPr/>
                    <a:lstStyle/>
                    <a:p>
                      <a:pPr algn="ctr"/>
                      <a:r>
                        <a:rPr lang="en-US" sz="1000" b="0" i="0" u="none" strike="noStrike" cap="none">
                          <a:solidFill>
                            <a:srgbClr val="434343"/>
                          </a:solidFill>
                          <a:latin typeface="Barlow"/>
                          <a:cs typeface="Arial"/>
                          <a:sym typeface="Arial"/>
                        </a:rPr>
                        <a:t>3.59s</a:t>
                      </a:r>
                    </a:p>
                  </a:txBody>
                  <a:tcPr/>
                </a:tc>
                <a:tc>
                  <a:txBody>
                    <a:bodyPr/>
                    <a:lstStyle/>
                    <a:p>
                      <a:pPr algn="ctr"/>
                      <a:r>
                        <a:rPr lang="en-US" sz="1000" b="0" i="0" u="none" strike="noStrike" cap="none">
                          <a:solidFill>
                            <a:srgbClr val="434343"/>
                          </a:solidFill>
                          <a:latin typeface="Barlow"/>
                          <a:cs typeface="Arial"/>
                          <a:sym typeface="Arial"/>
                        </a:rPr>
                        <a:t>3.59s</a:t>
                      </a:r>
                    </a:p>
                  </a:txBody>
                  <a:tcPr/>
                </a:tc>
                <a:tc>
                  <a:txBody>
                    <a:bodyPr/>
                    <a:lstStyle/>
                    <a:p>
                      <a:pPr algn="ctr"/>
                      <a:r>
                        <a:rPr lang="en-US" sz="1000" b="0" i="0" u="none" strike="noStrike" cap="none">
                          <a:solidFill>
                            <a:srgbClr val="434343"/>
                          </a:solidFill>
                          <a:latin typeface="Barlow"/>
                          <a:cs typeface="Arial"/>
                          <a:sym typeface="Arial"/>
                        </a:rPr>
                        <a:t>3.58s</a:t>
                      </a:r>
                    </a:p>
                  </a:txBody>
                  <a:tcPr/>
                </a:tc>
                <a:extLst>
                  <a:ext uri="{0D108BD9-81ED-4DB2-BD59-A6C34878D82A}">
                    <a16:rowId xmlns:a16="http://schemas.microsoft.com/office/drawing/2014/main" val="3500839771"/>
                  </a:ext>
                </a:extLst>
              </a:tr>
            </a:tbl>
          </a:graphicData>
        </a:graphic>
      </p:graphicFrame>
      <p:graphicFrame>
        <p:nvGraphicFramePr>
          <p:cNvPr id="7" name="Chart 6">
            <a:extLst>
              <a:ext uri="{FF2B5EF4-FFF2-40B4-BE49-F238E27FC236}">
                <a16:creationId xmlns:a16="http://schemas.microsoft.com/office/drawing/2014/main" id="{D86745E2-87AF-4559-B40B-E2A5946767F2}"/>
              </a:ext>
            </a:extLst>
          </p:cNvPr>
          <p:cNvGraphicFramePr/>
          <p:nvPr>
            <p:extLst>
              <p:ext uri="{D42A27DB-BD31-4B8C-83A1-F6EECF244321}">
                <p14:modId xmlns:p14="http://schemas.microsoft.com/office/powerpoint/2010/main" val="3192262410"/>
              </p:ext>
            </p:extLst>
          </p:nvPr>
        </p:nvGraphicFramePr>
        <p:xfrm>
          <a:off x="5145058" y="1562376"/>
          <a:ext cx="3450405" cy="2547123"/>
        </p:xfrm>
        <a:graphic>
          <a:graphicData uri="http://schemas.openxmlformats.org/drawingml/2006/chart">
            <c:chart xmlns:c="http://schemas.openxmlformats.org/drawingml/2006/chart" xmlns:r="http://schemas.openxmlformats.org/officeDocument/2006/relationships" r:id="rId3"/>
          </a:graphicData>
        </a:graphic>
      </p:graphicFrame>
      <p:grpSp>
        <p:nvGrpSpPr>
          <p:cNvPr id="25" name="Google Shape;59;p2">
            <a:extLst>
              <a:ext uri="{FF2B5EF4-FFF2-40B4-BE49-F238E27FC236}">
                <a16:creationId xmlns:a16="http://schemas.microsoft.com/office/drawing/2014/main" id="{0616F37F-AD25-4F42-8498-6F45675783AC}"/>
              </a:ext>
            </a:extLst>
          </p:cNvPr>
          <p:cNvGrpSpPr/>
          <p:nvPr/>
        </p:nvGrpSpPr>
        <p:grpSpPr>
          <a:xfrm>
            <a:off x="8180944" y="637329"/>
            <a:ext cx="336534" cy="318981"/>
            <a:chOff x="5300400" y="3670175"/>
            <a:chExt cx="421300" cy="399325"/>
          </a:xfrm>
        </p:grpSpPr>
        <p:sp>
          <p:nvSpPr>
            <p:cNvPr id="26" name="Google Shape;60;p2">
              <a:extLst>
                <a:ext uri="{FF2B5EF4-FFF2-40B4-BE49-F238E27FC236}">
                  <a16:creationId xmlns:a16="http://schemas.microsoft.com/office/drawing/2014/main" id="{1F9B058C-B5DD-CD4D-9D7A-9591D8ACFFFC}"/>
                </a:ext>
              </a:extLst>
            </p:cNvPr>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61;p2">
              <a:extLst>
                <a:ext uri="{FF2B5EF4-FFF2-40B4-BE49-F238E27FC236}">
                  <a16:creationId xmlns:a16="http://schemas.microsoft.com/office/drawing/2014/main" id="{F5B59681-A1A9-B348-8E9B-296C973D166D}"/>
                </a:ext>
              </a:extLst>
            </p:cNvPr>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62;p2">
              <a:extLst>
                <a:ext uri="{FF2B5EF4-FFF2-40B4-BE49-F238E27FC236}">
                  <a16:creationId xmlns:a16="http://schemas.microsoft.com/office/drawing/2014/main" id="{FB632356-F61B-2E48-99B9-82BC4F7BD725}"/>
                </a:ext>
              </a:extLst>
            </p:cNvPr>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63;p2">
              <a:extLst>
                <a:ext uri="{FF2B5EF4-FFF2-40B4-BE49-F238E27FC236}">
                  <a16:creationId xmlns:a16="http://schemas.microsoft.com/office/drawing/2014/main" id="{EC53A12F-672A-E64E-A491-DF69F5C9ADD9}"/>
                </a:ext>
              </a:extLst>
            </p:cNvPr>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64;p2">
              <a:extLst>
                <a:ext uri="{FF2B5EF4-FFF2-40B4-BE49-F238E27FC236}">
                  <a16:creationId xmlns:a16="http://schemas.microsoft.com/office/drawing/2014/main" id="{8422249E-C6DB-9648-9E3B-2138E8544F14}"/>
                </a:ext>
              </a:extLst>
            </p:cNvPr>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 name="TextBox 1">
            <a:extLst>
              <a:ext uri="{FF2B5EF4-FFF2-40B4-BE49-F238E27FC236}">
                <a16:creationId xmlns:a16="http://schemas.microsoft.com/office/drawing/2014/main" id="{F7B6D4CF-3D88-724A-A2F8-E48DB33B5198}"/>
              </a:ext>
            </a:extLst>
          </p:cNvPr>
          <p:cNvSpPr txBox="1"/>
          <p:nvPr/>
        </p:nvSpPr>
        <p:spPr>
          <a:xfrm>
            <a:off x="2461483" y="3975553"/>
            <a:ext cx="1367625" cy="276999"/>
          </a:xfrm>
          <a:prstGeom prst="rect">
            <a:avLst/>
          </a:prstGeom>
          <a:noFill/>
        </p:spPr>
        <p:txBody>
          <a:bodyPr wrap="square" rtlCol="0">
            <a:spAutoFit/>
          </a:bodyPr>
          <a:lstStyle/>
          <a:p>
            <a:r>
              <a:rPr lang="en-US" sz="1200">
                <a:solidFill>
                  <a:srgbClr val="434343"/>
                </a:solidFill>
                <a:latin typeface="Barlow"/>
                <a:sym typeface="Barlow"/>
              </a:rPr>
              <a:t>Dataset statistics</a:t>
            </a:r>
            <a:endParaRPr lang="en-US" sz="1050"/>
          </a:p>
        </p:txBody>
      </p:sp>
    </p:spTree>
    <p:extLst>
      <p:ext uri="{BB962C8B-B14F-4D97-AF65-F5344CB8AC3E}">
        <p14:creationId xmlns:p14="http://schemas.microsoft.com/office/powerpoint/2010/main" val="4204030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a:t>METHODOLOGY</a:t>
            </a:r>
            <a:endParaRPr/>
          </a:p>
        </p:txBody>
      </p:sp>
      <p:sp>
        <p:nvSpPr>
          <p:cNvPr id="57" name="Google Shape;57;p2"/>
          <p:cNvSpPr txBox="1">
            <a:spLocks noGrp="1"/>
          </p:cNvSpPr>
          <p:nvPr>
            <p:ph type="body" idx="1"/>
          </p:nvPr>
        </p:nvSpPr>
        <p:spPr>
          <a:xfrm>
            <a:off x="1556331" y="1349141"/>
            <a:ext cx="7085700" cy="3701830"/>
          </a:xfrm>
          <a:prstGeom prst="rect">
            <a:avLst/>
          </a:prstGeom>
          <a:noFill/>
          <a:ln>
            <a:noFill/>
          </a:ln>
        </p:spPr>
        <p:txBody>
          <a:bodyPr spcFirstLastPara="1" wrap="square" lIns="91425" tIns="91425" rIns="91425" bIns="91425" anchor="t" anchorCtr="0">
            <a:noAutofit/>
          </a:bodyPr>
          <a:lstStyle/>
          <a:p>
            <a:pPr marL="63500" lvl="0" indent="0">
              <a:buNone/>
            </a:pPr>
            <a:r>
              <a:rPr lang="en-US"/>
              <a:t>Data Preprocessing</a:t>
            </a:r>
          </a:p>
          <a:p>
            <a:pPr>
              <a:buSzPct val="100000"/>
            </a:pPr>
            <a:r>
              <a:rPr lang="en-US" sz="1100"/>
              <a:t>“Neutral" and "Joy" samples  down-sampled </a:t>
            </a:r>
          </a:p>
          <a:p>
            <a:pPr>
              <a:buSzPct val="100000"/>
            </a:pPr>
            <a:r>
              <a:rPr lang="en-US" sz="1100"/>
              <a:t>“Sadness“ samples up-sampled</a:t>
            </a:r>
          </a:p>
          <a:p>
            <a:pPr marL="63500" indent="0">
              <a:spcBef>
                <a:spcPts val="400"/>
              </a:spcBef>
              <a:buNone/>
            </a:pPr>
            <a:endParaRPr lang="en-US" sz="1100"/>
          </a:p>
          <a:p>
            <a:pPr marL="63500" indent="0">
              <a:buNone/>
            </a:pPr>
            <a:r>
              <a:rPr lang="en-US"/>
              <a:t>Models</a:t>
            </a:r>
          </a:p>
          <a:p>
            <a:pPr>
              <a:buSzPct val="100000"/>
            </a:pPr>
            <a:r>
              <a:rPr lang="en-US" sz="1100"/>
              <a:t>Uni-modal models using Multi-Layer Perceptron (MLP) networks </a:t>
            </a:r>
          </a:p>
          <a:p>
            <a:pPr>
              <a:buSzPct val="100000"/>
            </a:pPr>
            <a:r>
              <a:rPr lang="en-US" sz="1100"/>
              <a:t>Bi-modal networks for these modalities pairwise via early fusion and late fusion</a:t>
            </a:r>
          </a:p>
          <a:p>
            <a:pPr marL="63500" indent="0">
              <a:spcBef>
                <a:spcPts val="400"/>
              </a:spcBef>
              <a:buNone/>
            </a:pPr>
            <a:endParaRPr lang="en-US" sz="1100"/>
          </a:p>
          <a:p>
            <a:pPr marL="63500" indent="0">
              <a:buNone/>
            </a:pPr>
            <a:r>
              <a:rPr lang="en-US"/>
              <a:t>Experimental Setup</a:t>
            </a:r>
          </a:p>
          <a:p>
            <a:pPr>
              <a:buSzPct val="100000"/>
            </a:pPr>
            <a:r>
              <a:rPr lang="en-US" sz="1100"/>
              <a:t>ADAM optimizer and cross-entropy loss</a:t>
            </a:r>
          </a:p>
          <a:p>
            <a:pPr>
              <a:buSzPct val="100000"/>
            </a:pPr>
            <a:r>
              <a:rPr lang="en-US" sz="1100"/>
              <a:t>Epochs range 20 to 300 with Early Stopping</a:t>
            </a:r>
          </a:p>
        </p:txBody>
      </p:sp>
      <p:sp>
        <p:nvSpPr>
          <p:cNvPr id="58" name="Google Shape;58;p2"/>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6</a:t>
            </a:fld>
            <a:endParaRPr/>
          </a:p>
        </p:txBody>
      </p:sp>
      <p:grpSp>
        <p:nvGrpSpPr>
          <p:cNvPr id="59" name="Google Shape;59;p2"/>
          <p:cNvGrpSpPr/>
          <p:nvPr/>
        </p:nvGrpSpPr>
        <p:grpSpPr>
          <a:xfrm>
            <a:off x="8180944" y="637329"/>
            <a:ext cx="336534" cy="318981"/>
            <a:chOff x="5300400" y="3670175"/>
            <a:chExt cx="421300" cy="399325"/>
          </a:xfrm>
        </p:grpSpPr>
        <p:sp>
          <p:nvSpPr>
            <p:cNvPr id="60" name="Google Shape;60;p2"/>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 name="Picture 2">
            <a:extLst>
              <a:ext uri="{FF2B5EF4-FFF2-40B4-BE49-F238E27FC236}">
                <a16:creationId xmlns:a16="http://schemas.microsoft.com/office/drawing/2014/main" id="{07C0C7CB-4DF8-46A4-A647-BC535FF77046}"/>
              </a:ext>
            </a:extLst>
          </p:cNvPr>
          <p:cNvPicPr>
            <a:picLocks noChangeAspect="1"/>
          </p:cNvPicPr>
          <p:nvPr/>
        </p:nvPicPr>
        <p:blipFill>
          <a:blip r:embed="rId3"/>
          <a:stretch>
            <a:fillRect/>
          </a:stretch>
        </p:blipFill>
        <p:spPr>
          <a:xfrm>
            <a:off x="6176513" y="1452793"/>
            <a:ext cx="2743200" cy="1806593"/>
          </a:xfrm>
          <a:prstGeom prst="rect">
            <a:avLst/>
          </a:prstGeom>
        </p:spPr>
      </p:pic>
    </p:spTree>
    <p:extLst>
      <p:ext uri="{BB962C8B-B14F-4D97-AF65-F5344CB8AC3E}">
        <p14:creationId xmlns:p14="http://schemas.microsoft.com/office/powerpoint/2010/main" val="4036529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US"/>
              <a:t>RESULTS</a:t>
            </a:r>
            <a:endParaRPr/>
          </a:p>
        </p:txBody>
      </p:sp>
      <p:sp>
        <p:nvSpPr>
          <p:cNvPr id="58" name="Google Shape;58;p2"/>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7</a:t>
            </a:fld>
            <a:endParaRPr/>
          </a:p>
        </p:txBody>
      </p:sp>
      <p:grpSp>
        <p:nvGrpSpPr>
          <p:cNvPr id="59" name="Google Shape;59;p2"/>
          <p:cNvGrpSpPr/>
          <p:nvPr/>
        </p:nvGrpSpPr>
        <p:grpSpPr>
          <a:xfrm>
            <a:off x="8180944" y="637329"/>
            <a:ext cx="336534" cy="318981"/>
            <a:chOff x="5300400" y="3670175"/>
            <a:chExt cx="421300" cy="399325"/>
          </a:xfrm>
        </p:grpSpPr>
        <p:sp>
          <p:nvSpPr>
            <p:cNvPr id="60" name="Google Shape;60;p2"/>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6" name="Picture 5" descr="Table&#10;&#10;Description automatically generated">
            <a:extLst>
              <a:ext uri="{FF2B5EF4-FFF2-40B4-BE49-F238E27FC236}">
                <a16:creationId xmlns:a16="http://schemas.microsoft.com/office/drawing/2014/main" id="{5CF4F8D6-AE32-7A4F-9FE2-7F8C84B08618}"/>
              </a:ext>
            </a:extLst>
          </p:cNvPr>
          <p:cNvPicPr>
            <a:picLocks noChangeAspect="1"/>
          </p:cNvPicPr>
          <p:nvPr/>
        </p:nvPicPr>
        <p:blipFill rotWithShape="1">
          <a:blip r:embed="rId3"/>
          <a:srcRect l="13764" t="3008" r="8689" b="69698"/>
          <a:stretch/>
        </p:blipFill>
        <p:spPr>
          <a:xfrm>
            <a:off x="2594344" y="1454188"/>
            <a:ext cx="5092996" cy="986838"/>
          </a:xfrm>
          <a:prstGeom prst="rect">
            <a:avLst/>
          </a:prstGeom>
        </p:spPr>
      </p:pic>
      <p:pic>
        <p:nvPicPr>
          <p:cNvPr id="11" name="Picture 10" descr="Table&#10;&#10;Description automatically generated">
            <a:extLst>
              <a:ext uri="{FF2B5EF4-FFF2-40B4-BE49-F238E27FC236}">
                <a16:creationId xmlns:a16="http://schemas.microsoft.com/office/drawing/2014/main" id="{7B1FBE45-F475-224F-B129-E9448732CFB7}"/>
              </a:ext>
            </a:extLst>
          </p:cNvPr>
          <p:cNvPicPr>
            <a:picLocks noChangeAspect="1"/>
          </p:cNvPicPr>
          <p:nvPr/>
        </p:nvPicPr>
        <p:blipFill rotWithShape="1">
          <a:blip r:embed="rId3"/>
          <a:srcRect l="4348" t="50128" b="5842"/>
          <a:stretch/>
        </p:blipFill>
        <p:spPr>
          <a:xfrm>
            <a:off x="2057444" y="2837333"/>
            <a:ext cx="6282002" cy="1591955"/>
          </a:xfrm>
          <a:prstGeom prst="rect">
            <a:avLst/>
          </a:prstGeom>
        </p:spPr>
      </p:pic>
      <p:sp>
        <p:nvSpPr>
          <p:cNvPr id="12" name="TextBox 11">
            <a:extLst>
              <a:ext uri="{FF2B5EF4-FFF2-40B4-BE49-F238E27FC236}">
                <a16:creationId xmlns:a16="http://schemas.microsoft.com/office/drawing/2014/main" id="{966AD6D6-8F74-574B-B872-D1C5C03FFE5E}"/>
              </a:ext>
            </a:extLst>
          </p:cNvPr>
          <p:cNvSpPr txBox="1"/>
          <p:nvPr/>
        </p:nvSpPr>
        <p:spPr>
          <a:xfrm>
            <a:off x="4417828" y="2439248"/>
            <a:ext cx="1446028" cy="304699"/>
          </a:xfrm>
          <a:prstGeom prst="rect">
            <a:avLst/>
          </a:prstGeom>
          <a:noFill/>
        </p:spPr>
        <p:txBody>
          <a:bodyPr wrap="square" rtlCol="0">
            <a:spAutoFit/>
          </a:bodyPr>
          <a:lstStyle/>
          <a:p>
            <a:r>
              <a:rPr lang="en-US" sz="1200">
                <a:solidFill>
                  <a:srgbClr val="434343"/>
                </a:solidFill>
                <a:latin typeface="Barlow"/>
                <a:sym typeface="Barlow"/>
              </a:rPr>
              <a:t>Uni-modal Results</a:t>
            </a:r>
            <a:endParaRPr lang="en-US" sz="1050"/>
          </a:p>
        </p:txBody>
      </p:sp>
      <p:sp>
        <p:nvSpPr>
          <p:cNvPr id="13" name="TextBox 12">
            <a:extLst>
              <a:ext uri="{FF2B5EF4-FFF2-40B4-BE49-F238E27FC236}">
                <a16:creationId xmlns:a16="http://schemas.microsoft.com/office/drawing/2014/main" id="{02619917-93D4-E340-A651-1B8CE895CDF5}"/>
              </a:ext>
            </a:extLst>
          </p:cNvPr>
          <p:cNvSpPr txBox="1"/>
          <p:nvPr/>
        </p:nvSpPr>
        <p:spPr>
          <a:xfrm>
            <a:off x="4483821" y="4490426"/>
            <a:ext cx="1314041" cy="335169"/>
          </a:xfrm>
          <a:prstGeom prst="rect">
            <a:avLst/>
          </a:prstGeom>
          <a:noFill/>
        </p:spPr>
        <p:txBody>
          <a:bodyPr wrap="square" rtlCol="0">
            <a:spAutoFit/>
          </a:bodyPr>
          <a:lstStyle/>
          <a:p>
            <a:r>
              <a:rPr lang="en-US" sz="1200">
                <a:solidFill>
                  <a:srgbClr val="434343"/>
                </a:solidFill>
                <a:latin typeface="Barlow"/>
                <a:sym typeface="Barlow"/>
              </a:rPr>
              <a:t>Bi-modal Results</a:t>
            </a:r>
            <a:endParaRPr lang="en-US" sz="1050"/>
          </a:p>
        </p:txBody>
      </p:sp>
    </p:spTree>
    <p:extLst>
      <p:ext uri="{BB962C8B-B14F-4D97-AF65-F5344CB8AC3E}">
        <p14:creationId xmlns:p14="http://schemas.microsoft.com/office/powerpoint/2010/main" val="532640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6C7EB-9ABA-4858-96B0-F6120356DE62}"/>
              </a:ext>
            </a:extLst>
          </p:cNvPr>
          <p:cNvSpPr>
            <a:spLocks noGrp="1"/>
          </p:cNvSpPr>
          <p:nvPr>
            <p:ph type="title"/>
          </p:nvPr>
        </p:nvSpPr>
        <p:spPr/>
        <p:txBody>
          <a:bodyPr/>
          <a:lstStyle/>
          <a:p>
            <a:r>
              <a:rPr lang="en-US"/>
              <a:t>OBSERVATIONS</a:t>
            </a:r>
          </a:p>
        </p:txBody>
      </p:sp>
      <p:sp>
        <p:nvSpPr>
          <p:cNvPr id="3" name="Text Placeholder 2">
            <a:extLst>
              <a:ext uri="{FF2B5EF4-FFF2-40B4-BE49-F238E27FC236}">
                <a16:creationId xmlns:a16="http://schemas.microsoft.com/office/drawing/2014/main" id="{EDFCC124-7D14-4ECA-8B03-D4FF7FB13EFF}"/>
              </a:ext>
            </a:extLst>
          </p:cNvPr>
          <p:cNvSpPr>
            <a:spLocks noGrp="1"/>
          </p:cNvSpPr>
          <p:nvPr>
            <p:ph type="body" idx="1"/>
          </p:nvPr>
        </p:nvSpPr>
        <p:spPr>
          <a:xfrm>
            <a:off x="2336005" y="1349141"/>
            <a:ext cx="5729289" cy="3400684"/>
          </a:xfrm>
        </p:spPr>
        <p:txBody>
          <a:bodyPr/>
          <a:lstStyle/>
          <a:p>
            <a:r>
              <a:rPr lang="en-US" sz="1800"/>
              <a:t>Pre-processing techniques: Up sampling and Down sampling improved the F1-score making it class balanced.</a:t>
            </a:r>
          </a:p>
          <a:p>
            <a:r>
              <a:rPr lang="en-US" sz="1800"/>
              <a:t>While testing the acoustic model, we observed that joy was getting misclassified to anger.</a:t>
            </a:r>
          </a:p>
          <a:p>
            <a:r>
              <a:rPr lang="en-US" sz="1800"/>
              <a:t>Batch Normalization improved the acoustic model's results drastically whereas lexical model's results didn't show any major difference. </a:t>
            </a:r>
          </a:p>
          <a:p>
            <a:r>
              <a:rPr lang="en-US" sz="1800"/>
              <a:t>Early Fusion model of Acoustic-Lexical modality pair outperformed all the other models.</a:t>
            </a:r>
          </a:p>
        </p:txBody>
      </p:sp>
      <p:sp>
        <p:nvSpPr>
          <p:cNvPr id="4" name="Slide Number Placeholder 3">
            <a:extLst>
              <a:ext uri="{FF2B5EF4-FFF2-40B4-BE49-F238E27FC236}">
                <a16:creationId xmlns:a16="http://schemas.microsoft.com/office/drawing/2014/main" id="{9A0DDAD3-62A4-4929-A2AB-EE398542243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t>8</a:t>
            </a:fld>
            <a:endParaRPr lang="en-US"/>
          </a:p>
        </p:txBody>
      </p:sp>
    </p:spTree>
    <p:extLst>
      <p:ext uri="{BB962C8B-B14F-4D97-AF65-F5344CB8AC3E}">
        <p14:creationId xmlns:p14="http://schemas.microsoft.com/office/powerpoint/2010/main" val="216501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p>
            <a:r>
              <a:rPr lang="en-US"/>
              <a:t>LESSONS LEARNT</a:t>
            </a:r>
          </a:p>
        </p:txBody>
      </p:sp>
      <p:sp>
        <p:nvSpPr>
          <p:cNvPr id="57" name="Google Shape;57;p2"/>
          <p:cNvSpPr txBox="1">
            <a:spLocks noGrp="1"/>
          </p:cNvSpPr>
          <p:nvPr>
            <p:ph type="body" idx="1"/>
          </p:nvPr>
        </p:nvSpPr>
        <p:spPr>
          <a:xfrm>
            <a:off x="1902530" y="1349141"/>
            <a:ext cx="6388110" cy="3157030"/>
          </a:xfrm>
          <a:prstGeom prst="rect">
            <a:avLst/>
          </a:prstGeom>
          <a:noFill/>
          <a:ln>
            <a:noFill/>
          </a:ln>
        </p:spPr>
        <p:txBody>
          <a:bodyPr spcFirstLastPara="1" wrap="square" lIns="91425" tIns="91425" rIns="91425" bIns="91425" anchor="t" anchorCtr="0">
            <a:noAutofit/>
          </a:bodyPr>
          <a:lstStyle/>
          <a:p>
            <a:pPr fontAlgn="base"/>
            <a:r>
              <a:rPr lang="en-US" sz="2000"/>
              <a:t>Glove embeddings capture the context leading to higher F1-score.</a:t>
            </a:r>
          </a:p>
          <a:p>
            <a:pPr fontAlgn="base"/>
            <a:r>
              <a:rPr lang="en-US" sz="2000"/>
              <a:t>Disgust and Fear are complex emotions.</a:t>
            </a:r>
          </a:p>
          <a:p>
            <a:pPr fontAlgn="base"/>
            <a:r>
              <a:rPr lang="en-US" sz="2000"/>
              <a:t>Additive fusion techniques like early fusion and late fusion rely on figuring out relative emphasis on different modalities. </a:t>
            </a:r>
          </a:p>
          <a:p>
            <a:pPr fontAlgn="base"/>
            <a:r>
              <a:rPr lang="en-US" sz="2000"/>
              <a:t>Inter-speaker influence is a key aspect in determining emotion.</a:t>
            </a:r>
          </a:p>
          <a:p>
            <a:pPr fontAlgn="base"/>
            <a:endParaRPr lang="en-US" sz="2000"/>
          </a:p>
        </p:txBody>
      </p:sp>
      <p:sp>
        <p:nvSpPr>
          <p:cNvPr id="58" name="Google Shape;58;p2"/>
          <p:cNvSpPr txBox="1">
            <a:spLocks noGrp="1"/>
          </p:cNvSpPr>
          <p:nvPr>
            <p:ph type="sldNum" idx="12"/>
          </p:nvPr>
        </p:nvSpPr>
        <p:spPr>
          <a:xfrm>
            <a:off x="8750400" y="4356225"/>
            <a:ext cx="393600" cy="393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9</a:t>
            </a:fld>
            <a:endParaRPr/>
          </a:p>
        </p:txBody>
      </p:sp>
      <p:grpSp>
        <p:nvGrpSpPr>
          <p:cNvPr id="59" name="Google Shape;59;p2"/>
          <p:cNvGrpSpPr/>
          <p:nvPr/>
        </p:nvGrpSpPr>
        <p:grpSpPr>
          <a:xfrm>
            <a:off x="8180944" y="637329"/>
            <a:ext cx="336534" cy="318981"/>
            <a:chOff x="5300400" y="3670175"/>
            <a:chExt cx="421300" cy="399325"/>
          </a:xfrm>
        </p:grpSpPr>
        <p:sp>
          <p:nvSpPr>
            <p:cNvPr id="60" name="Google Shape;60;p2"/>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673172588"/>
      </p:ext>
    </p:extLst>
  </p:cSld>
  <p:clrMapOvr>
    <a:masterClrMapping/>
  </p:clrMapOvr>
</p:sld>
</file>

<file path=ppt/theme/theme1.xml><?xml version="1.0" encoding="utf-8"?>
<a:theme xmlns:a="http://schemas.openxmlformats.org/drawingml/2006/main" name="Basset template">
  <a:themeElements>
    <a:clrScheme name="Custom 347">
      <a:dk1>
        <a:srgbClr val="434343"/>
      </a:dk1>
      <a:lt1>
        <a:srgbClr val="FFFFFF"/>
      </a:lt1>
      <a:dk2>
        <a:srgbClr val="D9D9D9"/>
      </a:dk2>
      <a:lt2>
        <a:srgbClr val="FFFFFF"/>
      </a:lt2>
      <a:accent1>
        <a:srgbClr val="FFB000"/>
      </a:accent1>
      <a:accent2>
        <a:srgbClr val="FFE19E"/>
      </a:accent2>
      <a:accent3>
        <a:srgbClr val="6D9EEB"/>
      </a:accent3>
      <a:accent4>
        <a:srgbClr val="C9DAF8"/>
      </a:accent4>
      <a:accent5>
        <a:srgbClr val="93C47D"/>
      </a:accent5>
      <a:accent6>
        <a:srgbClr val="D9EAD3"/>
      </a:accent6>
      <a:hlink>
        <a:srgbClr val="FF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1288</Words>
  <Application>Microsoft Office PowerPoint</Application>
  <PresentationFormat>On-screen Show (16:9)</PresentationFormat>
  <Paragraphs>151</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Basset template</vt:lpstr>
      <vt:lpstr>EMOTION RECOGNITION IN DIALOGUE SYSTEMS</vt:lpstr>
      <vt:lpstr>PROBLEM STATEMENT</vt:lpstr>
      <vt:lpstr>DATASET</vt:lpstr>
      <vt:lpstr>PowerPoint Presentation</vt:lpstr>
      <vt:lpstr>STATISTICAL ANALYSIS</vt:lpstr>
      <vt:lpstr>METHODOLOGY</vt:lpstr>
      <vt:lpstr>RESULTS</vt:lpstr>
      <vt:lpstr>OBSERVATIONS</vt:lpstr>
      <vt:lpstr>LESSONS LEARNT</vt:lpstr>
      <vt:lpstr>FUTURE MILESTONES</vt:lpstr>
      <vt:lpstr>RESPONSIBILITIES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RECOGNITION IN DIALOGUE SYSTEMS</dc:title>
  <cp:lastModifiedBy>Disha Kedige Chandrashekarachar</cp:lastModifiedBy>
  <cp:revision>2</cp:revision>
  <dcterms:modified xsi:type="dcterms:W3CDTF">2021-04-20T22:21:30Z</dcterms:modified>
</cp:coreProperties>
</file>