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D3D8-1B29-344E-BCD6-40F2E6B7BD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42A19B-0CC2-7B45-8282-C8E059D73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B9D896-0831-4145-B0E7-0D80680879B1}"/>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5" name="Footer Placeholder 4">
            <a:extLst>
              <a:ext uri="{FF2B5EF4-FFF2-40B4-BE49-F238E27FC236}">
                <a16:creationId xmlns:a16="http://schemas.microsoft.com/office/drawing/2014/main" id="{3FB04677-60DC-AA4F-99AE-A3900D3B5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8115E-94AE-2841-BBEC-C081CE2C6D0B}"/>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366753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83AF-BFCD-6C45-B918-87EB4D2699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550A6B-064C-0C44-9B73-BE4064BD3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20E29-52AA-714A-A3D1-3240066F57AC}"/>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5" name="Footer Placeholder 4">
            <a:extLst>
              <a:ext uri="{FF2B5EF4-FFF2-40B4-BE49-F238E27FC236}">
                <a16:creationId xmlns:a16="http://schemas.microsoft.com/office/drawing/2014/main" id="{2277AAFF-BC81-B541-B9AE-F715630B0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F54D3-DF7D-8645-922D-AE3A560BABD2}"/>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429446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47A62-998B-1D47-ADE6-0FB44DD054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75B921-E310-CE4D-B7E5-78AA96B19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5DE3A-AEBC-5447-A749-9979034D7B9A}"/>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5" name="Footer Placeholder 4">
            <a:extLst>
              <a:ext uri="{FF2B5EF4-FFF2-40B4-BE49-F238E27FC236}">
                <a16:creationId xmlns:a16="http://schemas.microsoft.com/office/drawing/2014/main" id="{61104395-CBFE-9D4A-8890-993D65FD8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0CF8C-C5A4-8442-913B-D19E53386A53}"/>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36875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F5FE-8C63-6341-A329-93CFAECF18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7F065-AFCA-DB46-9060-C04D8393E3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01397-7895-4F49-AF3C-335F6EEBC37B}"/>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5" name="Footer Placeholder 4">
            <a:extLst>
              <a:ext uri="{FF2B5EF4-FFF2-40B4-BE49-F238E27FC236}">
                <a16:creationId xmlns:a16="http://schemas.microsoft.com/office/drawing/2014/main" id="{5D0A3CD0-46C1-0B44-AB2D-2ED24B2E5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8803F-6566-DA45-AB68-C69DF156007B}"/>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322689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BEAD-CDA2-1C4A-ABA9-1389F99B5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9B4A7C-2DA3-1F4A-BAA5-29AC55610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AAC09-CA08-4447-B816-DBD3992CE745}"/>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5" name="Footer Placeholder 4">
            <a:extLst>
              <a:ext uri="{FF2B5EF4-FFF2-40B4-BE49-F238E27FC236}">
                <a16:creationId xmlns:a16="http://schemas.microsoft.com/office/drawing/2014/main" id="{D71E61C3-6B90-EC41-8725-199189897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4FC5B-DBB3-D049-91BF-14C8418F4D5F}"/>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57298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7C51-CDAC-524C-B7CE-AFA4FF43E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0B2A74-3046-9748-9A5E-88108C070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075D1A-1182-D14C-B323-5023E6C76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D28019-811D-3243-B2DB-05F553424BAC}"/>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6" name="Footer Placeholder 5">
            <a:extLst>
              <a:ext uri="{FF2B5EF4-FFF2-40B4-BE49-F238E27FC236}">
                <a16:creationId xmlns:a16="http://schemas.microsoft.com/office/drawing/2014/main" id="{9784444F-4E7C-D945-83D4-4DFD36BC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E168C-91A0-CB4C-A7ED-3C375090D3FB}"/>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128364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37B8-E734-1D40-A4DE-FFE16ABC63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F715FD-16BF-E34B-9288-6282159555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F933C-54A2-CF4C-8939-05922A3364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8148A-BAC8-CF4B-BA25-9F97212D7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2E0F5B-DBE2-7648-8FF9-C09567499B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858378-5D69-034B-BE93-31E79F2369AA}"/>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8" name="Footer Placeholder 7">
            <a:extLst>
              <a:ext uri="{FF2B5EF4-FFF2-40B4-BE49-F238E27FC236}">
                <a16:creationId xmlns:a16="http://schemas.microsoft.com/office/drawing/2014/main" id="{CF8A4911-6316-964C-B95C-0B730C18C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E4B701-7BD7-8A4E-9326-59B61CC983FC}"/>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298393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FF7B-7E05-014E-9546-649AFEF373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8741A4-87B3-F54E-9B62-680E79E6CD0E}"/>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4" name="Footer Placeholder 3">
            <a:extLst>
              <a:ext uri="{FF2B5EF4-FFF2-40B4-BE49-F238E27FC236}">
                <a16:creationId xmlns:a16="http://schemas.microsoft.com/office/drawing/2014/main" id="{57F8A027-C04B-D341-AEB3-66FDACD626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266F8-8B84-2942-A63D-2C274B767C1A}"/>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3765347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1FA16A-6B4E-754F-91F5-86EF9AB05205}"/>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3" name="Footer Placeholder 2">
            <a:extLst>
              <a:ext uri="{FF2B5EF4-FFF2-40B4-BE49-F238E27FC236}">
                <a16:creationId xmlns:a16="http://schemas.microsoft.com/office/drawing/2014/main" id="{FF69F950-A056-6247-96C3-0EB24BCCF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418B0F-29FD-6947-A9F5-C80AA590ED69}"/>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37473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3869-8152-C24E-B4E8-985D49642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5A89E6-E8BE-644B-BFB3-CEFAAA53B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9D4FD9-28F9-1940-8C9E-6C838ACE7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B00FC-43B6-D540-883D-0B2789899C82}"/>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6" name="Footer Placeholder 5">
            <a:extLst>
              <a:ext uri="{FF2B5EF4-FFF2-40B4-BE49-F238E27FC236}">
                <a16:creationId xmlns:a16="http://schemas.microsoft.com/office/drawing/2014/main" id="{D9C25C82-055E-3647-A45A-9BB9F4AC8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46EEB-D1E7-0C46-9817-61DEB3AC09FC}"/>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166623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8AB-372F-6149-83B1-E965A7C5B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6D5D72-EDCB-984C-AC02-707AF427A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65E7CD-B1C4-534A-ADD1-E8D10083C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6CC9F-5691-D94B-8DF5-8377A756B8EB}"/>
              </a:ext>
            </a:extLst>
          </p:cNvPr>
          <p:cNvSpPr>
            <a:spLocks noGrp="1"/>
          </p:cNvSpPr>
          <p:nvPr>
            <p:ph type="dt" sz="half" idx="10"/>
          </p:nvPr>
        </p:nvSpPr>
        <p:spPr/>
        <p:txBody>
          <a:bodyPr/>
          <a:lstStyle/>
          <a:p>
            <a:fld id="{BFBF525C-FC10-8942-9461-2B9DEDE4BA44}" type="datetimeFigureOut">
              <a:rPr lang="en-US" smtClean="0"/>
              <a:t>4/29/20</a:t>
            </a:fld>
            <a:endParaRPr lang="en-US"/>
          </a:p>
        </p:txBody>
      </p:sp>
      <p:sp>
        <p:nvSpPr>
          <p:cNvPr id="6" name="Footer Placeholder 5">
            <a:extLst>
              <a:ext uri="{FF2B5EF4-FFF2-40B4-BE49-F238E27FC236}">
                <a16:creationId xmlns:a16="http://schemas.microsoft.com/office/drawing/2014/main" id="{551B5270-8A84-074E-B9C3-206738E97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36E49-ABC2-1245-BD23-33B7468D5F6F}"/>
              </a:ext>
            </a:extLst>
          </p:cNvPr>
          <p:cNvSpPr>
            <a:spLocks noGrp="1"/>
          </p:cNvSpPr>
          <p:nvPr>
            <p:ph type="sldNum" sz="quarter" idx="12"/>
          </p:nvPr>
        </p:nvSpPr>
        <p:spPr/>
        <p:txBody>
          <a:bodyPr/>
          <a:lstStyle/>
          <a:p>
            <a:fld id="{B1CB964D-59A2-1B49-8479-AE1FC3018B62}" type="slidenum">
              <a:rPr lang="en-US" smtClean="0"/>
              <a:t>‹#›</a:t>
            </a:fld>
            <a:endParaRPr lang="en-US"/>
          </a:p>
        </p:txBody>
      </p:sp>
    </p:spTree>
    <p:extLst>
      <p:ext uri="{BB962C8B-B14F-4D97-AF65-F5344CB8AC3E}">
        <p14:creationId xmlns:p14="http://schemas.microsoft.com/office/powerpoint/2010/main" val="357659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3AA64-0EE1-9A4D-A1B1-15C0046B6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770B45-9A7E-0D44-BE12-4336F22C30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1681E-29E5-6F4D-BB1C-EDE3DC058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F525C-FC10-8942-9461-2B9DEDE4BA44}" type="datetimeFigureOut">
              <a:rPr lang="en-US" smtClean="0"/>
              <a:t>4/29/20</a:t>
            </a:fld>
            <a:endParaRPr lang="en-US"/>
          </a:p>
        </p:txBody>
      </p:sp>
      <p:sp>
        <p:nvSpPr>
          <p:cNvPr id="5" name="Footer Placeholder 4">
            <a:extLst>
              <a:ext uri="{FF2B5EF4-FFF2-40B4-BE49-F238E27FC236}">
                <a16:creationId xmlns:a16="http://schemas.microsoft.com/office/drawing/2014/main" id="{318D4FE4-E0DC-7649-81AA-F4FEE0DE0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5DD622-466C-1B47-9AC1-5BF97F513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B964D-59A2-1B49-8479-AE1FC3018B62}" type="slidenum">
              <a:rPr lang="en-US" smtClean="0"/>
              <a:t>‹#›</a:t>
            </a:fld>
            <a:endParaRPr lang="en-US"/>
          </a:p>
        </p:txBody>
      </p:sp>
    </p:spTree>
    <p:extLst>
      <p:ext uri="{BB962C8B-B14F-4D97-AF65-F5344CB8AC3E}">
        <p14:creationId xmlns:p14="http://schemas.microsoft.com/office/powerpoint/2010/main" val="259766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4094DE-F23C-FA46-BF5C-F6829775889F}"/>
              </a:ext>
            </a:extLst>
          </p:cNvPr>
          <p:cNvGrpSpPr/>
          <p:nvPr/>
        </p:nvGrpSpPr>
        <p:grpSpPr>
          <a:xfrm>
            <a:off x="81225" y="100149"/>
            <a:ext cx="7691176" cy="5137773"/>
            <a:chOff x="1015502" y="129966"/>
            <a:chExt cx="9652498" cy="6569872"/>
          </a:xfrm>
        </p:grpSpPr>
        <p:pic>
          <p:nvPicPr>
            <p:cNvPr id="23" name="Picture 22" descr="A screenshot of a cell phone&#10;&#10;Description automatically generated">
              <a:extLst>
                <a:ext uri="{FF2B5EF4-FFF2-40B4-BE49-F238E27FC236}">
                  <a16:creationId xmlns:a16="http://schemas.microsoft.com/office/drawing/2014/main" id="{D889F9D2-8050-4645-8AEF-59774E04FBC4}"/>
                </a:ext>
              </a:extLst>
            </p:cNvPr>
            <p:cNvPicPr>
              <a:picLocks noChangeAspect="1"/>
            </p:cNvPicPr>
            <p:nvPr/>
          </p:nvPicPr>
          <p:blipFill>
            <a:blip r:embed="rId2"/>
            <a:stretch>
              <a:fillRect/>
            </a:stretch>
          </p:blipFill>
          <p:spPr>
            <a:xfrm>
              <a:off x="1054100" y="615950"/>
              <a:ext cx="4279355" cy="2387600"/>
            </a:xfrm>
            <a:prstGeom prst="rect">
              <a:avLst/>
            </a:prstGeom>
          </p:spPr>
        </p:pic>
        <p:pic>
          <p:nvPicPr>
            <p:cNvPr id="27" name="Picture 26" descr="A picture containing room&#10;&#10;Description automatically generated">
              <a:extLst>
                <a:ext uri="{FF2B5EF4-FFF2-40B4-BE49-F238E27FC236}">
                  <a16:creationId xmlns:a16="http://schemas.microsoft.com/office/drawing/2014/main" id="{1D85A4BE-B150-AE4C-9FFD-0C22FD817030}"/>
                </a:ext>
              </a:extLst>
            </p:cNvPr>
            <p:cNvPicPr>
              <a:picLocks noChangeAspect="1"/>
            </p:cNvPicPr>
            <p:nvPr/>
          </p:nvPicPr>
          <p:blipFill>
            <a:blip r:embed="rId3"/>
            <a:stretch>
              <a:fillRect/>
            </a:stretch>
          </p:blipFill>
          <p:spPr>
            <a:xfrm>
              <a:off x="6145826" y="3737861"/>
              <a:ext cx="4279355" cy="2414402"/>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70229FA5-86DD-AF48-87F4-53A0CA7F78C7}"/>
                </a:ext>
              </a:extLst>
            </p:cNvPr>
            <p:cNvPicPr>
              <a:picLocks noChangeAspect="1"/>
            </p:cNvPicPr>
            <p:nvPr/>
          </p:nvPicPr>
          <p:blipFill>
            <a:blip r:embed="rId4"/>
            <a:stretch>
              <a:fillRect/>
            </a:stretch>
          </p:blipFill>
          <p:spPr>
            <a:xfrm>
              <a:off x="1054100" y="3737861"/>
              <a:ext cx="4547342" cy="1747582"/>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941AC537-9613-9B4A-B21E-650FDD06E87C}"/>
                </a:ext>
              </a:extLst>
            </p:cNvPr>
            <p:cNvPicPr>
              <a:picLocks noChangeAspect="1"/>
            </p:cNvPicPr>
            <p:nvPr/>
          </p:nvPicPr>
          <p:blipFill rotWithShape="1">
            <a:blip r:embed="rId5"/>
            <a:srcRect l="5532" t="4540" r="14341" b="4025"/>
            <a:stretch/>
          </p:blipFill>
          <p:spPr>
            <a:xfrm>
              <a:off x="2075935" y="4990470"/>
              <a:ext cx="1902940" cy="1445741"/>
            </a:xfrm>
            <a:prstGeom prst="rect">
              <a:avLst/>
            </a:prstGeom>
          </p:spPr>
        </p:pic>
        <p:pic>
          <p:nvPicPr>
            <p:cNvPr id="35" name="Picture 34" descr="A screenshot of a cell phone&#10;&#10;Description automatically generated">
              <a:extLst>
                <a:ext uri="{FF2B5EF4-FFF2-40B4-BE49-F238E27FC236}">
                  <a16:creationId xmlns:a16="http://schemas.microsoft.com/office/drawing/2014/main" id="{539A7314-D045-7B4A-8C7A-5BDD2571FF20}"/>
                </a:ext>
              </a:extLst>
            </p:cNvPr>
            <p:cNvPicPr>
              <a:picLocks noChangeAspect="1"/>
            </p:cNvPicPr>
            <p:nvPr/>
          </p:nvPicPr>
          <p:blipFill>
            <a:blip r:embed="rId6"/>
            <a:stretch>
              <a:fillRect/>
            </a:stretch>
          </p:blipFill>
          <p:spPr>
            <a:xfrm>
              <a:off x="6096000" y="552900"/>
              <a:ext cx="4018864" cy="2450650"/>
            </a:xfrm>
            <a:prstGeom prst="rect">
              <a:avLst/>
            </a:prstGeom>
          </p:spPr>
        </p:pic>
        <p:sp>
          <p:nvSpPr>
            <p:cNvPr id="36" name="TextBox 35">
              <a:extLst>
                <a:ext uri="{FF2B5EF4-FFF2-40B4-BE49-F238E27FC236}">
                  <a16:creationId xmlns:a16="http://schemas.microsoft.com/office/drawing/2014/main" id="{FABEA604-6D7A-6049-8825-2B1D82884125}"/>
                </a:ext>
              </a:extLst>
            </p:cNvPr>
            <p:cNvSpPr txBox="1"/>
            <p:nvPr/>
          </p:nvSpPr>
          <p:spPr>
            <a:xfrm>
              <a:off x="3879722" y="129966"/>
              <a:ext cx="3443443" cy="369332"/>
            </a:xfrm>
            <a:prstGeom prst="rect">
              <a:avLst/>
            </a:prstGeom>
            <a:noFill/>
          </p:spPr>
          <p:txBody>
            <a:bodyPr wrap="none" rtlCol="0">
              <a:spAutoFit/>
            </a:bodyPr>
            <a:lstStyle/>
            <a:p>
              <a:pPr algn="ctr"/>
              <a:r>
                <a:rPr lang="en-US" u="sng" dirty="0"/>
                <a:t>Regular single stim trial types (A,B)</a:t>
              </a:r>
            </a:p>
          </p:txBody>
        </p:sp>
        <p:sp>
          <p:nvSpPr>
            <p:cNvPr id="37" name="TextBox 36">
              <a:extLst>
                <a:ext uri="{FF2B5EF4-FFF2-40B4-BE49-F238E27FC236}">
                  <a16:creationId xmlns:a16="http://schemas.microsoft.com/office/drawing/2014/main" id="{CF3F71C7-DB97-2048-971B-BFF77EE5B7A1}"/>
                </a:ext>
              </a:extLst>
            </p:cNvPr>
            <p:cNvSpPr txBox="1"/>
            <p:nvPr/>
          </p:nvSpPr>
          <p:spPr>
            <a:xfrm>
              <a:off x="3909591" y="6330506"/>
              <a:ext cx="3600281" cy="369332"/>
            </a:xfrm>
            <a:prstGeom prst="rect">
              <a:avLst/>
            </a:prstGeom>
            <a:noFill/>
          </p:spPr>
          <p:txBody>
            <a:bodyPr wrap="none" rtlCol="0">
              <a:spAutoFit/>
            </a:bodyPr>
            <a:lstStyle/>
            <a:p>
              <a:pPr algn="ctr"/>
              <a:r>
                <a:rPr lang="en-US" u="sng" dirty="0"/>
                <a:t>Global or ‘Dual’ stim trial types (C,D)</a:t>
              </a:r>
            </a:p>
          </p:txBody>
        </p:sp>
        <p:cxnSp>
          <p:nvCxnSpPr>
            <p:cNvPr id="39" name="Straight Arrow Connector 38">
              <a:extLst>
                <a:ext uri="{FF2B5EF4-FFF2-40B4-BE49-F238E27FC236}">
                  <a16:creationId xmlns:a16="http://schemas.microsoft.com/office/drawing/2014/main" id="{2005E2B3-EEAA-194A-A231-210E15B4B53E}"/>
                </a:ext>
              </a:extLst>
            </p:cNvPr>
            <p:cNvCxnSpPr/>
            <p:nvPr/>
          </p:nvCxnSpPr>
          <p:spPr>
            <a:xfrm>
              <a:off x="2764221" y="1776248"/>
              <a:ext cx="1214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4D4903-8925-704F-81A9-05B17F63FA53}"/>
                </a:ext>
              </a:extLst>
            </p:cNvPr>
            <p:cNvCxnSpPr>
              <a:cxnSpLocks/>
            </p:cNvCxnSpPr>
            <p:nvPr/>
          </p:nvCxnSpPr>
          <p:spPr>
            <a:xfrm flipV="1">
              <a:off x="1286603" y="3003550"/>
              <a:ext cx="3891684" cy="1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D1844BE-4CFE-8B4F-8BFC-168A8F1789CA}"/>
                </a:ext>
              </a:extLst>
            </p:cNvPr>
            <p:cNvCxnSpPr>
              <a:cxnSpLocks/>
            </p:cNvCxnSpPr>
            <p:nvPr/>
          </p:nvCxnSpPr>
          <p:spPr>
            <a:xfrm flipV="1">
              <a:off x="6096000" y="1809750"/>
              <a:ext cx="3891684" cy="1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0175855-09BA-E743-B580-692195B3B49B}"/>
                </a:ext>
              </a:extLst>
            </p:cNvPr>
            <p:cNvCxnSpPr>
              <a:cxnSpLocks/>
            </p:cNvCxnSpPr>
            <p:nvPr/>
          </p:nvCxnSpPr>
          <p:spPr>
            <a:xfrm flipV="1">
              <a:off x="7371522" y="3003550"/>
              <a:ext cx="1315278" cy="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3EDDF60-E857-3043-BE9E-9393C7356BBE}"/>
                </a:ext>
              </a:extLst>
            </p:cNvPr>
            <p:cNvCxnSpPr>
              <a:cxnSpLocks/>
            </p:cNvCxnSpPr>
            <p:nvPr/>
          </p:nvCxnSpPr>
          <p:spPr>
            <a:xfrm flipV="1">
              <a:off x="2369766" y="6436211"/>
              <a:ext cx="1315278" cy="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66A95C0-4FA5-FD4B-8A6F-E799ADEB6F9A}"/>
                </a:ext>
              </a:extLst>
            </p:cNvPr>
            <p:cNvCxnSpPr>
              <a:cxnSpLocks/>
            </p:cNvCxnSpPr>
            <p:nvPr/>
          </p:nvCxnSpPr>
          <p:spPr>
            <a:xfrm flipV="1">
              <a:off x="1286603" y="5040784"/>
              <a:ext cx="3891684" cy="1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B5A6FB-7730-F54A-8DEF-4D48171CD99E}"/>
                </a:ext>
              </a:extLst>
            </p:cNvPr>
            <p:cNvCxnSpPr>
              <a:cxnSpLocks/>
            </p:cNvCxnSpPr>
            <p:nvPr/>
          </p:nvCxnSpPr>
          <p:spPr>
            <a:xfrm flipV="1">
              <a:off x="6533497" y="6130705"/>
              <a:ext cx="3891684" cy="1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3E8FD18-D53D-484F-82C2-65539F3BAC39}"/>
                </a:ext>
              </a:extLst>
            </p:cNvPr>
            <p:cNvCxnSpPr>
              <a:cxnSpLocks/>
            </p:cNvCxnSpPr>
            <p:nvPr/>
          </p:nvCxnSpPr>
          <p:spPr>
            <a:xfrm flipV="1">
              <a:off x="7627864" y="4940623"/>
              <a:ext cx="1315278" cy="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9F8B53-FC32-7044-A6BC-0AB152028961}"/>
                </a:ext>
              </a:extLst>
            </p:cNvPr>
            <p:cNvCxnSpPr>
              <a:cxnSpLocks/>
              <a:endCxn id="37" idx="0"/>
            </p:cNvCxnSpPr>
            <p:nvPr/>
          </p:nvCxnSpPr>
          <p:spPr>
            <a:xfrm>
              <a:off x="5701292" y="626346"/>
              <a:ext cx="8440" cy="570416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63B479A-B665-BF48-AAFA-71C41B05229F}"/>
                </a:ext>
              </a:extLst>
            </p:cNvPr>
            <p:cNvCxnSpPr>
              <a:cxnSpLocks/>
            </p:cNvCxnSpPr>
            <p:nvPr/>
          </p:nvCxnSpPr>
          <p:spPr>
            <a:xfrm>
              <a:off x="1079467" y="3534127"/>
              <a:ext cx="958853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B242B67-FC1C-444E-A4AF-AEF37F0E3600}"/>
                </a:ext>
              </a:extLst>
            </p:cNvPr>
            <p:cNvSpPr txBox="1"/>
            <p:nvPr/>
          </p:nvSpPr>
          <p:spPr>
            <a:xfrm>
              <a:off x="1286603" y="615950"/>
              <a:ext cx="317716" cy="369332"/>
            </a:xfrm>
            <a:prstGeom prst="rect">
              <a:avLst/>
            </a:prstGeom>
            <a:noFill/>
          </p:spPr>
          <p:txBody>
            <a:bodyPr wrap="none" rtlCol="0">
              <a:spAutoFit/>
            </a:bodyPr>
            <a:lstStyle/>
            <a:p>
              <a:r>
                <a:rPr lang="en-US" dirty="0"/>
                <a:t>A</a:t>
              </a:r>
            </a:p>
          </p:txBody>
        </p:sp>
        <p:sp>
          <p:nvSpPr>
            <p:cNvPr id="56" name="TextBox 55">
              <a:extLst>
                <a:ext uri="{FF2B5EF4-FFF2-40B4-BE49-F238E27FC236}">
                  <a16:creationId xmlns:a16="http://schemas.microsoft.com/office/drawing/2014/main" id="{C9C93794-F702-9145-8D1A-29581E4CBC9D}"/>
                </a:ext>
              </a:extLst>
            </p:cNvPr>
            <p:cNvSpPr txBox="1"/>
            <p:nvPr/>
          </p:nvSpPr>
          <p:spPr>
            <a:xfrm>
              <a:off x="6005492" y="684491"/>
              <a:ext cx="309700" cy="369332"/>
            </a:xfrm>
            <a:prstGeom prst="rect">
              <a:avLst/>
            </a:prstGeom>
            <a:noFill/>
          </p:spPr>
          <p:txBody>
            <a:bodyPr wrap="none" rtlCol="0">
              <a:spAutoFit/>
            </a:bodyPr>
            <a:lstStyle/>
            <a:p>
              <a:r>
                <a:rPr lang="en-US" dirty="0"/>
                <a:t>B</a:t>
              </a:r>
            </a:p>
          </p:txBody>
        </p:sp>
        <p:sp>
          <p:nvSpPr>
            <p:cNvPr id="57" name="TextBox 56">
              <a:extLst>
                <a:ext uri="{FF2B5EF4-FFF2-40B4-BE49-F238E27FC236}">
                  <a16:creationId xmlns:a16="http://schemas.microsoft.com/office/drawing/2014/main" id="{C385B8A0-B154-6843-ABF1-E3AB0B52DD19}"/>
                </a:ext>
              </a:extLst>
            </p:cNvPr>
            <p:cNvSpPr txBox="1"/>
            <p:nvPr/>
          </p:nvSpPr>
          <p:spPr>
            <a:xfrm>
              <a:off x="1015502" y="3772528"/>
              <a:ext cx="308098" cy="369332"/>
            </a:xfrm>
            <a:prstGeom prst="rect">
              <a:avLst/>
            </a:prstGeom>
            <a:noFill/>
          </p:spPr>
          <p:txBody>
            <a:bodyPr wrap="none" rtlCol="0">
              <a:spAutoFit/>
            </a:bodyPr>
            <a:lstStyle/>
            <a:p>
              <a:r>
                <a:rPr lang="en-US" dirty="0"/>
                <a:t>C</a:t>
              </a:r>
            </a:p>
          </p:txBody>
        </p:sp>
        <p:sp>
          <p:nvSpPr>
            <p:cNvPr id="58" name="TextBox 57">
              <a:extLst>
                <a:ext uri="{FF2B5EF4-FFF2-40B4-BE49-F238E27FC236}">
                  <a16:creationId xmlns:a16="http://schemas.microsoft.com/office/drawing/2014/main" id="{A84E255A-87A1-C24F-B1CC-449439017DA2}"/>
                </a:ext>
              </a:extLst>
            </p:cNvPr>
            <p:cNvSpPr txBox="1"/>
            <p:nvPr/>
          </p:nvSpPr>
          <p:spPr>
            <a:xfrm>
              <a:off x="6031441" y="3737861"/>
              <a:ext cx="327334" cy="369332"/>
            </a:xfrm>
            <a:prstGeom prst="rect">
              <a:avLst/>
            </a:prstGeom>
            <a:noFill/>
          </p:spPr>
          <p:txBody>
            <a:bodyPr wrap="none" rtlCol="0">
              <a:spAutoFit/>
            </a:bodyPr>
            <a:lstStyle/>
            <a:p>
              <a:r>
                <a:rPr lang="en-US" dirty="0"/>
                <a:t>D</a:t>
              </a:r>
            </a:p>
          </p:txBody>
        </p:sp>
      </p:grpSp>
      <p:pic>
        <p:nvPicPr>
          <p:cNvPr id="6" name="Picture 5" descr="A picture containing flower, man&#10;&#10;Description automatically generated">
            <a:extLst>
              <a:ext uri="{FF2B5EF4-FFF2-40B4-BE49-F238E27FC236}">
                <a16:creationId xmlns:a16="http://schemas.microsoft.com/office/drawing/2014/main" id="{35E293BD-E88D-7443-8623-A5D85AD87709}"/>
              </a:ext>
            </a:extLst>
          </p:cNvPr>
          <p:cNvPicPr>
            <a:picLocks noChangeAspect="1"/>
          </p:cNvPicPr>
          <p:nvPr/>
        </p:nvPicPr>
        <p:blipFill>
          <a:blip r:embed="rId7"/>
          <a:stretch>
            <a:fillRect/>
          </a:stretch>
        </p:blipFill>
        <p:spPr>
          <a:xfrm>
            <a:off x="8524410" y="673617"/>
            <a:ext cx="642106" cy="481422"/>
          </a:xfrm>
          <a:prstGeom prst="rect">
            <a:avLst/>
          </a:prstGeom>
        </p:spPr>
      </p:pic>
      <p:pic>
        <p:nvPicPr>
          <p:cNvPr id="8" name="Picture 7" descr="A picture containing indoor, object, photo, small&#10;&#10;Description automatically generated">
            <a:extLst>
              <a:ext uri="{FF2B5EF4-FFF2-40B4-BE49-F238E27FC236}">
                <a16:creationId xmlns:a16="http://schemas.microsoft.com/office/drawing/2014/main" id="{48A79926-A00E-1549-9B04-E9E062DE3E79}"/>
              </a:ext>
            </a:extLst>
          </p:cNvPr>
          <p:cNvPicPr>
            <a:picLocks noChangeAspect="1"/>
          </p:cNvPicPr>
          <p:nvPr/>
        </p:nvPicPr>
        <p:blipFill>
          <a:blip r:embed="rId8"/>
          <a:stretch>
            <a:fillRect/>
          </a:stretch>
        </p:blipFill>
        <p:spPr>
          <a:xfrm>
            <a:off x="9793686" y="692748"/>
            <a:ext cx="642106" cy="481579"/>
          </a:xfrm>
          <a:prstGeom prst="rect">
            <a:avLst/>
          </a:prstGeom>
        </p:spPr>
      </p:pic>
      <p:pic>
        <p:nvPicPr>
          <p:cNvPr id="12" name="Picture 11" descr="A close up of a computer&#10;&#10;Description automatically generated">
            <a:extLst>
              <a:ext uri="{FF2B5EF4-FFF2-40B4-BE49-F238E27FC236}">
                <a16:creationId xmlns:a16="http://schemas.microsoft.com/office/drawing/2014/main" id="{B3AC0050-664E-3E4D-A87E-EA9267347CA8}"/>
              </a:ext>
            </a:extLst>
          </p:cNvPr>
          <p:cNvPicPr>
            <a:picLocks noChangeAspect="1"/>
          </p:cNvPicPr>
          <p:nvPr/>
        </p:nvPicPr>
        <p:blipFill>
          <a:blip r:embed="rId9"/>
          <a:stretch>
            <a:fillRect/>
          </a:stretch>
        </p:blipFill>
        <p:spPr>
          <a:xfrm>
            <a:off x="8151357" y="3804632"/>
            <a:ext cx="642106" cy="481580"/>
          </a:xfrm>
          <a:prstGeom prst="rect">
            <a:avLst/>
          </a:prstGeom>
        </p:spPr>
      </p:pic>
      <p:grpSp>
        <p:nvGrpSpPr>
          <p:cNvPr id="32" name="Group 31">
            <a:extLst>
              <a:ext uri="{FF2B5EF4-FFF2-40B4-BE49-F238E27FC236}">
                <a16:creationId xmlns:a16="http://schemas.microsoft.com/office/drawing/2014/main" id="{C16FB8DB-356F-0148-8C4B-1F5426C08605}"/>
              </a:ext>
            </a:extLst>
          </p:cNvPr>
          <p:cNvGrpSpPr/>
          <p:nvPr/>
        </p:nvGrpSpPr>
        <p:grpSpPr>
          <a:xfrm>
            <a:off x="8559408" y="1421904"/>
            <a:ext cx="1876384" cy="485034"/>
            <a:chOff x="8564226" y="2163074"/>
            <a:chExt cx="1876384" cy="485034"/>
          </a:xfrm>
        </p:grpSpPr>
        <p:pic>
          <p:nvPicPr>
            <p:cNvPr id="10" name="Picture 9" descr="A close up of a stone building&#10;&#10;Description automatically generated">
              <a:extLst>
                <a:ext uri="{FF2B5EF4-FFF2-40B4-BE49-F238E27FC236}">
                  <a16:creationId xmlns:a16="http://schemas.microsoft.com/office/drawing/2014/main" id="{5B51FD40-0782-814B-B9F2-ED513256BAA4}"/>
                </a:ext>
              </a:extLst>
            </p:cNvPr>
            <p:cNvPicPr>
              <a:picLocks noChangeAspect="1"/>
            </p:cNvPicPr>
            <p:nvPr/>
          </p:nvPicPr>
          <p:blipFill>
            <a:blip r:embed="rId10"/>
            <a:stretch>
              <a:fillRect/>
            </a:stretch>
          </p:blipFill>
          <p:spPr>
            <a:xfrm>
              <a:off x="8564226" y="2163074"/>
              <a:ext cx="642106" cy="481579"/>
            </a:xfrm>
            <a:prstGeom prst="rect">
              <a:avLst/>
            </a:prstGeom>
          </p:spPr>
        </p:pic>
        <p:pic>
          <p:nvPicPr>
            <p:cNvPr id="16" name="Picture 15" descr="A close up of a logo&#10;&#10;Description automatically generated">
              <a:extLst>
                <a:ext uri="{FF2B5EF4-FFF2-40B4-BE49-F238E27FC236}">
                  <a16:creationId xmlns:a16="http://schemas.microsoft.com/office/drawing/2014/main" id="{0E88A2F8-12A4-354E-9238-3A3692FDE48D}"/>
                </a:ext>
              </a:extLst>
            </p:cNvPr>
            <p:cNvPicPr>
              <a:picLocks noChangeAspect="1"/>
            </p:cNvPicPr>
            <p:nvPr/>
          </p:nvPicPr>
          <p:blipFill>
            <a:blip r:embed="rId11"/>
            <a:stretch>
              <a:fillRect/>
            </a:stretch>
          </p:blipFill>
          <p:spPr>
            <a:xfrm>
              <a:off x="9793686" y="2163074"/>
              <a:ext cx="646924" cy="485034"/>
            </a:xfrm>
            <a:prstGeom prst="rect">
              <a:avLst/>
            </a:prstGeom>
          </p:spPr>
        </p:pic>
      </p:grpSp>
      <p:pic>
        <p:nvPicPr>
          <p:cNvPr id="20" name="Picture 19" descr="A picture containing screenshot&#10;&#10;Description automatically generated">
            <a:extLst>
              <a:ext uri="{FF2B5EF4-FFF2-40B4-BE49-F238E27FC236}">
                <a16:creationId xmlns:a16="http://schemas.microsoft.com/office/drawing/2014/main" id="{E6B48516-F807-054F-BB93-FE915815F6BC}"/>
              </a:ext>
            </a:extLst>
          </p:cNvPr>
          <p:cNvPicPr>
            <a:picLocks noChangeAspect="1"/>
          </p:cNvPicPr>
          <p:nvPr/>
        </p:nvPicPr>
        <p:blipFill>
          <a:blip r:embed="rId12"/>
          <a:stretch>
            <a:fillRect/>
          </a:stretch>
        </p:blipFill>
        <p:spPr>
          <a:xfrm>
            <a:off x="8930009" y="3782399"/>
            <a:ext cx="543010" cy="503813"/>
          </a:xfrm>
          <a:prstGeom prst="rect">
            <a:avLst/>
          </a:prstGeom>
        </p:spPr>
      </p:pic>
      <p:pic>
        <p:nvPicPr>
          <p:cNvPr id="22" name="Picture 21" descr="A close up of a logo&#10;&#10;Description automatically generated">
            <a:extLst>
              <a:ext uri="{FF2B5EF4-FFF2-40B4-BE49-F238E27FC236}">
                <a16:creationId xmlns:a16="http://schemas.microsoft.com/office/drawing/2014/main" id="{A42C224C-3061-FD4F-829B-F4F100D8873C}"/>
              </a:ext>
            </a:extLst>
          </p:cNvPr>
          <p:cNvPicPr>
            <a:picLocks noChangeAspect="1"/>
          </p:cNvPicPr>
          <p:nvPr/>
        </p:nvPicPr>
        <p:blipFill>
          <a:blip r:embed="rId13"/>
          <a:stretch>
            <a:fillRect/>
          </a:stretch>
        </p:blipFill>
        <p:spPr>
          <a:xfrm>
            <a:off x="10525524" y="3812680"/>
            <a:ext cx="642106" cy="481422"/>
          </a:xfrm>
          <a:prstGeom prst="rect">
            <a:avLst/>
          </a:prstGeom>
        </p:spPr>
      </p:pic>
      <p:grpSp>
        <p:nvGrpSpPr>
          <p:cNvPr id="30" name="Group 29">
            <a:extLst>
              <a:ext uri="{FF2B5EF4-FFF2-40B4-BE49-F238E27FC236}">
                <a16:creationId xmlns:a16="http://schemas.microsoft.com/office/drawing/2014/main" id="{52BD32F4-FF05-E846-B9FA-9BBF9644A3D6}"/>
              </a:ext>
            </a:extLst>
          </p:cNvPr>
          <p:cNvGrpSpPr/>
          <p:nvPr/>
        </p:nvGrpSpPr>
        <p:grpSpPr>
          <a:xfrm>
            <a:off x="8151357" y="4800978"/>
            <a:ext cx="3756367" cy="497126"/>
            <a:chOff x="8151357" y="5562323"/>
            <a:chExt cx="3756367" cy="497126"/>
          </a:xfrm>
        </p:grpSpPr>
        <p:pic>
          <p:nvPicPr>
            <p:cNvPr id="14" name="Picture 13" descr="A close up of a brick building&#10;&#10;Description automatically generated">
              <a:extLst>
                <a:ext uri="{FF2B5EF4-FFF2-40B4-BE49-F238E27FC236}">
                  <a16:creationId xmlns:a16="http://schemas.microsoft.com/office/drawing/2014/main" id="{1CFBED4F-5C97-5C48-B60B-08B453DD244E}"/>
                </a:ext>
              </a:extLst>
            </p:cNvPr>
            <p:cNvPicPr>
              <a:picLocks noChangeAspect="1"/>
            </p:cNvPicPr>
            <p:nvPr/>
          </p:nvPicPr>
          <p:blipFill>
            <a:blip r:embed="rId14"/>
            <a:stretch>
              <a:fillRect/>
            </a:stretch>
          </p:blipFill>
          <p:spPr>
            <a:xfrm>
              <a:off x="8151357" y="5593573"/>
              <a:ext cx="642106" cy="450172"/>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D60C275E-1EFC-9248-A37D-C480D1EB79C1}"/>
                </a:ext>
              </a:extLst>
            </p:cNvPr>
            <p:cNvPicPr>
              <a:picLocks noChangeAspect="1"/>
            </p:cNvPicPr>
            <p:nvPr/>
          </p:nvPicPr>
          <p:blipFill>
            <a:blip r:embed="rId15"/>
            <a:stretch>
              <a:fillRect/>
            </a:stretch>
          </p:blipFill>
          <p:spPr>
            <a:xfrm>
              <a:off x="8930009" y="5562323"/>
              <a:ext cx="642106" cy="481422"/>
            </a:xfrm>
            <a:prstGeom prst="rect">
              <a:avLst/>
            </a:prstGeom>
          </p:spPr>
        </p:pic>
        <p:pic>
          <p:nvPicPr>
            <p:cNvPr id="44" name="Picture 43" descr="A close up of a brick building&#10;&#10;Description automatically generated">
              <a:extLst>
                <a:ext uri="{FF2B5EF4-FFF2-40B4-BE49-F238E27FC236}">
                  <a16:creationId xmlns:a16="http://schemas.microsoft.com/office/drawing/2014/main" id="{6BEAC24C-ABA5-7A4E-A7FB-CA388AEFCF73}"/>
                </a:ext>
              </a:extLst>
            </p:cNvPr>
            <p:cNvPicPr>
              <a:picLocks noChangeAspect="1"/>
            </p:cNvPicPr>
            <p:nvPr/>
          </p:nvPicPr>
          <p:blipFill>
            <a:blip r:embed="rId14"/>
            <a:stretch>
              <a:fillRect/>
            </a:stretch>
          </p:blipFill>
          <p:spPr>
            <a:xfrm>
              <a:off x="11265618" y="5593573"/>
              <a:ext cx="642106" cy="450172"/>
            </a:xfrm>
            <a:prstGeom prst="rect">
              <a:avLst/>
            </a:prstGeom>
          </p:spPr>
        </p:pic>
        <p:pic>
          <p:nvPicPr>
            <p:cNvPr id="25" name="Picture 24" descr="A close up of a logo&#10;&#10;Description automatically generated">
              <a:extLst>
                <a:ext uri="{FF2B5EF4-FFF2-40B4-BE49-F238E27FC236}">
                  <a16:creationId xmlns:a16="http://schemas.microsoft.com/office/drawing/2014/main" id="{1343B200-01E2-0A47-8735-B7336BEA4408}"/>
                </a:ext>
              </a:extLst>
            </p:cNvPr>
            <p:cNvPicPr>
              <a:picLocks noChangeAspect="1"/>
            </p:cNvPicPr>
            <p:nvPr/>
          </p:nvPicPr>
          <p:blipFill>
            <a:blip r:embed="rId16"/>
            <a:stretch>
              <a:fillRect/>
            </a:stretch>
          </p:blipFill>
          <p:spPr>
            <a:xfrm>
              <a:off x="10525313" y="5577869"/>
              <a:ext cx="642317" cy="481580"/>
            </a:xfrm>
            <a:prstGeom prst="rect">
              <a:avLst/>
            </a:prstGeom>
          </p:spPr>
        </p:pic>
      </p:grpSp>
      <p:pic>
        <p:nvPicPr>
          <p:cNvPr id="28" name="Picture 27" descr="A large white building&#10;&#10;Description automatically generated">
            <a:extLst>
              <a:ext uri="{FF2B5EF4-FFF2-40B4-BE49-F238E27FC236}">
                <a16:creationId xmlns:a16="http://schemas.microsoft.com/office/drawing/2014/main" id="{4265499E-5711-3946-9C50-DCE657801772}"/>
              </a:ext>
            </a:extLst>
          </p:cNvPr>
          <p:cNvPicPr>
            <a:picLocks noChangeAspect="1"/>
          </p:cNvPicPr>
          <p:nvPr/>
        </p:nvPicPr>
        <p:blipFill>
          <a:blip r:embed="rId17"/>
          <a:stretch>
            <a:fillRect/>
          </a:stretch>
        </p:blipFill>
        <p:spPr>
          <a:xfrm>
            <a:off x="11280327" y="3804791"/>
            <a:ext cx="641895" cy="481421"/>
          </a:xfrm>
          <a:prstGeom prst="rect">
            <a:avLst/>
          </a:prstGeom>
        </p:spPr>
      </p:pic>
      <p:sp>
        <p:nvSpPr>
          <p:cNvPr id="33" name="TextBox 32">
            <a:extLst>
              <a:ext uri="{FF2B5EF4-FFF2-40B4-BE49-F238E27FC236}">
                <a16:creationId xmlns:a16="http://schemas.microsoft.com/office/drawing/2014/main" id="{02586EC0-6B83-3346-A84F-B25E3916B921}"/>
              </a:ext>
            </a:extLst>
          </p:cNvPr>
          <p:cNvSpPr txBox="1"/>
          <p:nvPr/>
        </p:nvSpPr>
        <p:spPr>
          <a:xfrm>
            <a:off x="9421272" y="164467"/>
            <a:ext cx="301686" cy="369332"/>
          </a:xfrm>
          <a:prstGeom prst="rect">
            <a:avLst/>
          </a:prstGeom>
          <a:noFill/>
        </p:spPr>
        <p:txBody>
          <a:bodyPr wrap="none" rtlCol="0">
            <a:spAutoFit/>
          </a:bodyPr>
          <a:lstStyle/>
          <a:p>
            <a:r>
              <a:rPr lang="en-US" dirty="0"/>
              <a:t>1</a:t>
            </a:r>
          </a:p>
        </p:txBody>
      </p:sp>
      <p:sp>
        <p:nvSpPr>
          <p:cNvPr id="52" name="TextBox 51">
            <a:extLst>
              <a:ext uri="{FF2B5EF4-FFF2-40B4-BE49-F238E27FC236}">
                <a16:creationId xmlns:a16="http://schemas.microsoft.com/office/drawing/2014/main" id="{2131028C-958A-A646-918B-5FBAD2C1C183}"/>
              </a:ext>
            </a:extLst>
          </p:cNvPr>
          <p:cNvSpPr txBox="1"/>
          <p:nvPr/>
        </p:nvSpPr>
        <p:spPr>
          <a:xfrm>
            <a:off x="9322176" y="2406389"/>
            <a:ext cx="301686" cy="369332"/>
          </a:xfrm>
          <a:prstGeom prst="rect">
            <a:avLst/>
          </a:prstGeom>
          <a:noFill/>
        </p:spPr>
        <p:txBody>
          <a:bodyPr wrap="none" rtlCol="0">
            <a:spAutoFit/>
          </a:bodyPr>
          <a:lstStyle/>
          <a:p>
            <a:r>
              <a:rPr lang="en-US" dirty="0"/>
              <a:t>2</a:t>
            </a:r>
          </a:p>
        </p:txBody>
      </p:sp>
      <p:sp>
        <p:nvSpPr>
          <p:cNvPr id="53" name="TextBox 52">
            <a:extLst>
              <a:ext uri="{FF2B5EF4-FFF2-40B4-BE49-F238E27FC236}">
                <a16:creationId xmlns:a16="http://schemas.microsoft.com/office/drawing/2014/main" id="{3402D50E-E036-5744-9A33-D35407E1B639}"/>
              </a:ext>
            </a:extLst>
          </p:cNvPr>
          <p:cNvSpPr txBox="1"/>
          <p:nvPr/>
        </p:nvSpPr>
        <p:spPr>
          <a:xfrm>
            <a:off x="9810644" y="3094466"/>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AB3457F-B70E-C24B-9043-5F558CC6DB6F}"/>
              </a:ext>
            </a:extLst>
          </p:cNvPr>
          <p:cNvSpPr txBox="1"/>
          <p:nvPr/>
        </p:nvSpPr>
        <p:spPr>
          <a:xfrm>
            <a:off x="9810644" y="5795920"/>
            <a:ext cx="301686" cy="369332"/>
          </a:xfrm>
          <a:prstGeom prst="rect">
            <a:avLst/>
          </a:prstGeom>
          <a:noFill/>
        </p:spPr>
        <p:txBody>
          <a:bodyPr wrap="none" rtlCol="0">
            <a:spAutoFit/>
          </a:bodyPr>
          <a:lstStyle/>
          <a:p>
            <a:r>
              <a:rPr lang="en-US" dirty="0"/>
              <a:t>3</a:t>
            </a:r>
          </a:p>
        </p:txBody>
      </p:sp>
      <p:cxnSp>
        <p:nvCxnSpPr>
          <p:cNvPr id="38" name="Straight Arrow Connector 37">
            <a:extLst>
              <a:ext uri="{FF2B5EF4-FFF2-40B4-BE49-F238E27FC236}">
                <a16:creationId xmlns:a16="http://schemas.microsoft.com/office/drawing/2014/main" id="{8AE540F2-44A9-E041-A1C8-6EDB34473ED4}"/>
              </a:ext>
            </a:extLst>
          </p:cNvPr>
          <p:cNvCxnSpPr>
            <a:cxnSpLocks/>
            <a:stCxn id="53" idx="1"/>
          </p:cNvCxnSpPr>
          <p:nvPr/>
        </p:nvCxnSpPr>
        <p:spPr>
          <a:xfrm flipH="1">
            <a:off x="8793463" y="3279132"/>
            <a:ext cx="1017181" cy="40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6492FFD-6AD5-D14E-82A6-1B129ADA54E0}"/>
              </a:ext>
            </a:extLst>
          </p:cNvPr>
          <p:cNvCxnSpPr>
            <a:cxnSpLocks/>
            <a:stCxn id="33" idx="1"/>
          </p:cNvCxnSpPr>
          <p:nvPr/>
        </p:nvCxnSpPr>
        <p:spPr>
          <a:xfrm flipH="1">
            <a:off x="8811366" y="349133"/>
            <a:ext cx="609906" cy="255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DFA0892-C9E7-9C43-A6C9-10DD66118E95}"/>
              </a:ext>
            </a:extLst>
          </p:cNvPr>
          <p:cNvCxnSpPr>
            <a:cxnSpLocks/>
          </p:cNvCxnSpPr>
          <p:nvPr/>
        </p:nvCxnSpPr>
        <p:spPr>
          <a:xfrm flipH="1" flipV="1">
            <a:off x="8885285" y="1979884"/>
            <a:ext cx="365777" cy="42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F6E6221-802B-7E40-A3DC-89DDF2858545}"/>
              </a:ext>
            </a:extLst>
          </p:cNvPr>
          <p:cNvCxnSpPr>
            <a:cxnSpLocks/>
          </p:cNvCxnSpPr>
          <p:nvPr/>
        </p:nvCxnSpPr>
        <p:spPr>
          <a:xfrm flipV="1">
            <a:off x="9623862" y="1976620"/>
            <a:ext cx="488468" cy="445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D77A7F-D930-EF4E-BBE0-2E8891699B50}"/>
              </a:ext>
            </a:extLst>
          </p:cNvPr>
          <p:cNvCxnSpPr>
            <a:cxnSpLocks/>
          </p:cNvCxnSpPr>
          <p:nvPr/>
        </p:nvCxnSpPr>
        <p:spPr>
          <a:xfrm>
            <a:off x="9722958" y="338731"/>
            <a:ext cx="494468" cy="26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EF96C79-F921-7142-B862-0BD941653097}"/>
              </a:ext>
            </a:extLst>
          </p:cNvPr>
          <p:cNvCxnSpPr>
            <a:cxnSpLocks/>
          </p:cNvCxnSpPr>
          <p:nvPr/>
        </p:nvCxnSpPr>
        <p:spPr>
          <a:xfrm>
            <a:off x="10122269" y="3276434"/>
            <a:ext cx="1143349" cy="406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E715DF6-35C7-F64B-9FB2-FBF9D23AE4AC}"/>
              </a:ext>
            </a:extLst>
          </p:cNvPr>
          <p:cNvCxnSpPr>
            <a:cxnSpLocks/>
          </p:cNvCxnSpPr>
          <p:nvPr/>
        </p:nvCxnSpPr>
        <p:spPr>
          <a:xfrm flipH="1" flipV="1">
            <a:off x="8793463" y="5427865"/>
            <a:ext cx="897276" cy="50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BA4030D-0220-0446-BC87-E1A00240E96C}"/>
              </a:ext>
            </a:extLst>
          </p:cNvPr>
          <p:cNvCxnSpPr>
            <a:cxnSpLocks/>
            <a:stCxn id="54" idx="3"/>
          </p:cNvCxnSpPr>
          <p:nvPr/>
        </p:nvCxnSpPr>
        <p:spPr>
          <a:xfrm flipV="1">
            <a:off x="10112330" y="5404430"/>
            <a:ext cx="1055300" cy="57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E9AD25C2-EBC5-AA49-B60D-171483192544}"/>
              </a:ext>
            </a:extLst>
          </p:cNvPr>
          <p:cNvSpPr/>
          <p:nvPr/>
        </p:nvSpPr>
        <p:spPr>
          <a:xfrm>
            <a:off x="9634888" y="544940"/>
            <a:ext cx="953428" cy="7231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06BB4BF-78F4-264F-9AF3-4A25B7CA7B5F}"/>
              </a:ext>
            </a:extLst>
          </p:cNvPr>
          <p:cNvSpPr/>
          <p:nvPr/>
        </p:nvSpPr>
        <p:spPr>
          <a:xfrm>
            <a:off x="9645555" y="1312038"/>
            <a:ext cx="953428" cy="7231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1F288F6-37ED-064A-8871-F857FA289324}"/>
              </a:ext>
            </a:extLst>
          </p:cNvPr>
          <p:cNvSpPr/>
          <p:nvPr/>
        </p:nvSpPr>
        <p:spPr>
          <a:xfrm>
            <a:off x="7971612" y="3479994"/>
            <a:ext cx="1751346" cy="1040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9D1A594-569A-1440-A0E3-01A8B8559A69}"/>
              </a:ext>
            </a:extLst>
          </p:cNvPr>
          <p:cNvSpPr/>
          <p:nvPr/>
        </p:nvSpPr>
        <p:spPr>
          <a:xfrm>
            <a:off x="7944283" y="4521273"/>
            <a:ext cx="1751346" cy="1040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A6E3D2B-5B46-5541-AF53-FABED99F6C3D}"/>
              </a:ext>
            </a:extLst>
          </p:cNvPr>
          <p:cNvSpPr txBox="1"/>
          <p:nvPr/>
        </p:nvSpPr>
        <p:spPr>
          <a:xfrm>
            <a:off x="10527341" y="153621"/>
            <a:ext cx="1578124" cy="369332"/>
          </a:xfrm>
          <a:prstGeom prst="rect">
            <a:avLst/>
          </a:prstGeom>
          <a:noFill/>
        </p:spPr>
        <p:txBody>
          <a:bodyPr wrap="none" rtlCol="0">
            <a:spAutoFit/>
          </a:bodyPr>
          <a:lstStyle/>
          <a:p>
            <a:r>
              <a:rPr lang="en-US" dirty="0"/>
              <a:t>A: Control First</a:t>
            </a:r>
          </a:p>
        </p:txBody>
      </p:sp>
      <p:sp>
        <p:nvSpPr>
          <p:cNvPr id="80" name="TextBox 79">
            <a:extLst>
              <a:ext uri="{FF2B5EF4-FFF2-40B4-BE49-F238E27FC236}">
                <a16:creationId xmlns:a16="http://schemas.microsoft.com/office/drawing/2014/main" id="{D8B181EF-9355-A645-9736-2F4FDC39724B}"/>
              </a:ext>
            </a:extLst>
          </p:cNvPr>
          <p:cNvSpPr txBox="1"/>
          <p:nvPr/>
        </p:nvSpPr>
        <p:spPr>
          <a:xfrm>
            <a:off x="10525313" y="2185140"/>
            <a:ext cx="1543628" cy="369332"/>
          </a:xfrm>
          <a:prstGeom prst="rect">
            <a:avLst/>
          </a:prstGeom>
          <a:noFill/>
        </p:spPr>
        <p:txBody>
          <a:bodyPr wrap="none" rtlCol="0">
            <a:spAutoFit/>
          </a:bodyPr>
          <a:lstStyle/>
          <a:p>
            <a:r>
              <a:rPr lang="en-US" dirty="0"/>
              <a:t>B: Control Last</a:t>
            </a:r>
          </a:p>
        </p:txBody>
      </p:sp>
      <p:sp>
        <p:nvSpPr>
          <p:cNvPr id="81" name="TextBox 80">
            <a:extLst>
              <a:ext uri="{FF2B5EF4-FFF2-40B4-BE49-F238E27FC236}">
                <a16:creationId xmlns:a16="http://schemas.microsoft.com/office/drawing/2014/main" id="{3A08A463-8900-B34F-9188-072CCA46C109}"/>
              </a:ext>
            </a:extLst>
          </p:cNvPr>
          <p:cNvSpPr txBox="1"/>
          <p:nvPr/>
        </p:nvSpPr>
        <p:spPr>
          <a:xfrm>
            <a:off x="8609512" y="2779562"/>
            <a:ext cx="2227341" cy="369332"/>
          </a:xfrm>
          <a:prstGeom prst="rect">
            <a:avLst/>
          </a:prstGeom>
          <a:noFill/>
        </p:spPr>
        <p:txBody>
          <a:bodyPr wrap="none" rtlCol="0">
            <a:spAutoFit/>
          </a:bodyPr>
          <a:lstStyle/>
          <a:p>
            <a:r>
              <a:rPr lang="en-US" dirty="0"/>
              <a:t>C: Global Control First</a:t>
            </a:r>
          </a:p>
        </p:txBody>
      </p:sp>
      <p:sp>
        <p:nvSpPr>
          <p:cNvPr id="82" name="TextBox 81">
            <a:extLst>
              <a:ext uri="{FF2B5EF4-FFF2-40B4-BE49-F238E27FC236}">
                <a16:creationId xmlns:a16="http://schemas.microsoft.com/office/drawing/2014/main" id="{65BD7EBC-E205-1046-B029-299B5E6DDAAD}"/>
              </a:ext>
            </a:extLst>
          </p:cNvPr>
          <p:cNvSpPr txBox="1"/>
          <p:nvPr/>
        </p:nvSpPr>
        <p:spPr>
          <a:xfrm>
            <a:off x="8880461" y="6090183"/>
            <a:ext cx="2220095" cy="369332"/>
          </a:xfrm>
          <a:prstGeom prst="rect">
            <a:avLst/>
          </a:prstGeom>
          <a:noFill/>
        </p:spPr>
        <p:txBody>
          <a:bodyPr wrap="none" rtlCol="0">
            <a:spAutoFit/>
          </a:bodyPr>
          <a:lstStyle/>
          <a:p>
            <a:r>
              <a:rPr lang="en-US" dirty="0"/>
              <a:t>D: Global Control Last</a:t>
            </a:r>
          </a:p>
        </p:txBody>
      </p:sp>
      <p:sp>
        <p:nvSpPr>
          <p:cNvPr id="83" name="TextBox 82">
            <a:extLst>
              <a:ext uri="{FF2B5EF4-FFF2-40B4-BE49-F238E27FC236}">
                <a16:creationId xmlns:a16="http://schemas.microsoft.com/office/drawing/2014/main" id="{60761FD2-014C-FF47-A418-C796FC8C572E}"/>
              </a:ext>
            </a:extLst>
          </p:cNvPr>
          <p:cNvSpPr txBox="1"/>
          <p:nvPr/>
        </p:nvSpPr>
        <p:spPr>
          <a:xfrm>
            <a:off x="52816" y="5344794"/>
            <a:ext cx="7839419" cy="1384995"/>
          </a:xfrm>
          <a:prstGeom prst="rect">
            <a:avLst/>
          </a:prstGeom>
          <a:noFill/>
        </p:spPr>
        <p:txBody>
          <a:bodyPr wrap="square" rtlCol="0">
            <a:spAutoFit/>
          </a:bodyPr>
          <a:lstStyle/>
          <a:p>
            <a:r>
              <a:rPr lang="en-US" sz="1200" dirty="0"/>
              <a:t>Figure1. The figure above shows the four possible trial type flows as they would appear during a task trial. The figure to the right describes the relevant stimuli options shown with each cue type, and the correct selected response as indicated by a left 1 button press or a right 0 button press. A) Describes a control first cue which appears first and is always associated with a fractal, B) Describes Control Last which appears after the stimuli and is associated with a shape, C) Global Control first indicates both stimuli shown after the cue will be the correct combination for response selection, D) Describes Global Control Last where the cue appears at the end of stimuli presentation and requires the correct combination of trial stimuli shown for response selection.</a:t>
            </a:r>
          </a:p>
        </p:txBody>
      </p:sp>
    </p:spTree>
    <p:extLst>
      <p:ext uri="{BB962C8B-B14F-4D97-AF65-F5344CB8AC3E}">
        <p14:creationId xmlns:p14="http://schemas.microsoft.com/office/powerpoint/2010/main" val="150376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70CBC-6486-D742-AA8D-A6D337A022BA}"/>
              </a:ext>
            </a:extLst>
          </p:cNvPr>
          <p:cNvSpPr txBox="1"/>
          <p:nvPr/>
        </p:nvSpPr>
        <p:spPr>
          <a:xfrm>
            <a:off x="407505" y="506895"/>
            <a:ext cx="9357562" cy="369332"/>
          </a:xfrm>
          <a:prstGeom prst="rect">
            <a:avLst/>
          </a:prstGeom>
          <a:noFill/>
        </p:spPr>
        <p:txBody>
          <a:bodyPr wrap="none" rtlCol="0">
            <a:spAutoFit/>
          </a:bodyPr>
          <a:lstStyle/>
          <a:p>
            <a:r>
              <a:rPr lang="en-US" dirty="0"/>
              <a:t>Use Case for Function ITI Jitter: This accompanies </a:t>
            </a:r>
            <a:r>
              <a:rPr lang="en-US" dirty="0" err="1"/>
              <a:t>Jupyter</a:t>
            </a:r>
            <a:r>
              <a:rPr lang="en-US" dirty="0"/>
              <a:t> Notebook “</a:t>
            </a:r>
            <a:r>
              <a:rPr lang="en-US" dirty="0" err="1"/>
              <a:t>Function_User_Cases.ipynb</a:t>
            </a:r>
            <a:r>
              <a:rPr lang="en-US" dirty="0"/>
              <a:t>”</a:t>
            </a:r>
          </a:p>
        </p:txBody>
      </p:sp>
      <p:sp>
        <p:nvSpPr>
          <p:cNvPr id="5" name="Rectangle 4">
            <a:extLst>
              <a:ext uri="{FF2B5EF4-FFF2-40B4-BE49-F238E27FC236}">
                <a16:creationId xmlns:a16="http://schemas.microsoft.com/office/drawing/2014/main" id="{03B674A1-85BD-934B-B34F-5DC80EB390C1}"/>
              </a:ext>
            </a:extLst>
          </p:cNvPr>
          <p:cNvSpPr/>
          <p:nvPr/>
        </p:nvSpPr>
        <p:spPr>
          <a:xfrm>
            <a:off x="593035" y="1052974"/>
            <a:ext cx="6096000" cy="2585323"/>
          </a:xfrm>
          <a:prstGeom prst="rect">
            <a:avLst/>
          </a:prstGeom>
        </p:spPr>
        <p:txBody>
          <a:bodyPr>
            <a:spAutoFit/>
          </a:bodyPr>
          <a:lstStyle/>
          <a:p>
            <a:r>
              <a:rPr lang="en-US" dirty="0"/>
              <a:t>def </a:t>
            </a:r>
            <a:r>
              <a:rPr lang="en-US" dirty="0" err="1"/>
              <a:t>make_ITI</a:t>
            </a:r>
            <a:r>
              <a:rPr lang="en-US" dirty="0"/>
              <a:t>(</a:t>
            </a:r>
            <a:r>
              <a:rPr lang="en-US" dirty="0" err="1"/>
              <a:t>num_trials</a:t>
            </a:r>
            <a:r>
              <a:rPr lang="en-US" dirty="0"/>
              <a:t>):</a:t>
            </a:r>
          </a:p>
          <a:p>
            <a:r>
              <a:rPr lang="en-US" dirty="0"/>
              <a:t>    if </a:t>
            </a:r>
            <a:r>
              <a:rPr lang="en-US" dirty="0" err="1"/>
              <a:t>isinstance</a:t>
            </a:r>
            <a:r>
              <a:rPr lang="en-US" dirty="0"/>
              <a:t>(</a:t>
            </a:r>
            <a:r>
              <a:rPr lang="en-US" dirty="0" err="1"/>
              <a:t>num_trials</a:t>
            </a:r>
            <a:r>
              <a:rPr lang="en-US" dirty="0"/>
              <a:t>, int) == True:    </a:t>
            </a:r>
          </a:p>
          <a:p>
            <a:r>
              <a:rPr lang="en-US" dirty="0"/>
              <a:t>        ITI=</a:t>
            </a:r>
            <a:r>
              <a:rPr lang="en-US" dirty="0" err="1"/>
              <a:t>np.random.choice</a:t>
            </a:r>
            <a:r>
              <a:rPr lang="en-US" dirty="0"/>
              <a:t>([1, 1.1, 1.2, 1.3, 1.4, 1.5, 1.6, 1.7, 1.8, 1.9, 2.0]) # </a:t>
            </a:r>
            <a:r>
              <a:rPr lang="en-US" dirty="0" err="1"/>
              <a:t>numpy</a:t>
            </a:r>
            <a:r>
              <a:rPr lang="en-US" dirty="0"/>
              <a:t> randomly grabs a value</a:t>
            </a:r>
          </a:p>
          <a:p>
            <a:r>
              <a:rPr lang="en-US" dirty="0"/>
              <a:t>        # ITI refers to a "jitter" to prevent anticipatory effects</a:t>
            </a:r>
          </a:p>
          <a:p>
            <a:r>
              <a:rPr lang="en-US" dirty="0"/>
              <a:t>        # The random value between 1-2 seconds is returned</a:t>
            </a:r>
          </a:p>
          <a:p>
            <a:r>
              <a:rPr lang="en-US" dirty="0"/>
              <a:t>        return ITI</a:t>
            </a:r>
          </a:p>
          <a:p>
            <a:r>
              <a:rPr lang="en-US" dirty="0"/>
              <a:t>    else:</a:t>
            </a:r>
          </a:p>
          <a:p>
            <a:r>
              <a:rPr lang="en-US" dirty="0"/>
              <a:t>        print('Error: Input of Jitter is not integer')</a:t>
            </a:r>
          </a:p>
        </p:txBody>
      </p:sp>
      <p:cxnSp>
        <p:nvCxnSpPr>
          <p:cNvPr id="7" name="Straight Arrow Connector 6">
            <a:extLst>
              <a:ext uri="{FF2B5EF4-FFF2-40B4-BE49-F238E27FC236}">
                <a16:creationId xmlns:a16="http://schemas.microsoft.com/office/drawing/2014/main" id="{A74593DC-ADB1-CE49-ABA8-D4706F653C39}"/>
              </a:ext>
            </a:extLst>
          </p:cNvPr>
          <p:cNvCxnSpPr>
            <a:cxnSpLocks/>
          </p:cNvCxnSpPr>
          <p:nvPr/>
        </p:nvCxnSpPr>
        <p:spPr>
          <a:xfrm flipH="1">
            <a:off x="3269974" y="1182757"/>
            <a:ext cx="2991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44467B-9B46-9C47-9353-48B7B5704226}"/>
              </a:ext>
            </a:extLst>
          </p:cNvPr>
          <p:cNvCxnSpPr>
            <a:cxnSpLocks/>
          </p:cNvCxnSpPr>
          <p:nvPr/>
        </p:nvCxnSpPr>
        <p:spPr>
          <a:xfrm flipH="1">
            <a:off x="4495800" y="1524000"/>
            <a:ext cx="2991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9FF013-2CE5-D04D-A433-6372BAE48144}"/>
              </a:ext>
            </a:extLst>
          </p:cNvPr>
          <p:cNvCxnSpPr>
            <a:cxnSpLocks/>
          </p:cNvCxnSpPr>
          <p:nvPr/>
        </p:nvCxnSpPr>
        <p:spPr>
          <a:xfrm flipH="1">
            <a:off x="6261652" y="1994452"/>
            <a:ext cx="2991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93C99B-D37A-704A-B528-92487972E729}"/>
              </a:ext>
            </a:extLst>
          </p:cNvPr>
          <p:cNvCxnSpPr>
            <a:cxnSpLocks/>
          </p:cNvCxnSpPr>
          <p:nvPr/>
        </p:nvCxnSpPr>
        <p:spPr>
          <a:xfrm flipH="1">
            <a:off x="2915478" y="2872409"/>
            <a:ext cx="4996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F43B84B-63A0-F14A-A55E-CA337F1A9C3C}"/>
              </a:ext>
            </a:extLst>
          </p:cNvPr>
          <p:cNvCxnSpPr>
            <a:cxnSpLocks/>
          </p:cNvCxnSpPr>
          <p:nvPr/>
        </p:nvCxnSpPr>
        <p:spPr>
          <a:xfrm flipH="1">
            <a:off x="5086286" y="3429000"/>
            <a:ext cx="3322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01AD0E-2DAC-4F43-9C4A-AAFDBCA65BA3}"/>
              </a:ext>
            </a:extLst>
          </p:cNvPr>
          <p:cNvSpPr txBox="1"/>
          <p:nvPr/>
        </p:nvSpPr>
        <p:spPr>
          <a:xfrm>
            <a:off x="6405367" y="977346"/>
            <a:ext cx="1789849" cy="369332"/>
          </a:xfrm>
          <a:prstGeom prst="rect">
            <a:avLst/>
          </a:prstGeom>
          <a:noFill/>
        </p:spPr>
        <p:txBody>
          <a:bodyPr wrap="none" rtlCol="0">
            <a:spAutoFit/>
          </a:bodyPr>
          <a:lstStyle/>
          <a:p>
            <a:r>
              <a:rPr lang="en-US" dirty="0"/>
              <a:t>Enter any integer</a:t>
            </a:r>
          </a:p>
        </p:txBody>
      </p:sp>
      <p:sp>
        <p:nvSpPr>
          <p:cNvPr id="15" name="TextBox 14">
            <a:extLst>
              <a:ext uri="{FF2B5EF4-FFF2-40B4-BE49-F238E27FC236}">
                <a16:creationId xmlns:a16="http://schemas.microsoft.com/office/drawing/2014/main" id="{0852186E-8F08-144B-889D-0604AEE100C4}"/>
              </a:ext>
            </a:extLst>
          </p:cNvPr>
          <p:cNvSpPr txBox="1"/>
          <p:nvPr/>
        </p:nvSpPr>
        <p:spPr>
          <a:xfrm>
            <a:off x="7680889" y="1301233"/>
            <a:ext cx="1641668" cy="369332"/>
          </a:xfrm>
          <a:prstGeom prst="rect">
            <a:avLst/>
          </a:prstGeom>
          <a:noFill/>
        </p:spPr>
        <p:txBody>
          <a:bodyPr wrap="none" rtlCol="0">
            <a:spAutoFit/>
          </a:bodyPr>
          <a:lstStyle/>
          <a:p>
            <a:r>
              <a:rPr lang="en-US" dirty="0"/>
              <a:t>Check if integer</a:t>
            </a:r>
          </a:p>
        </p:txBody>
      </p:sp>
      <p:sp>
        <p:nvSpPr>
          <p:cNvPr id="16" name="TextBox 15">
            <a:extLst>
              <a:ext uri="{FF2B5EF4-FFF2-40B4-BE49-F238E27FC236}">
                <a16:creationId xmlns:a16="http://schemas.microsoft.com/office/drawing/2014/main" id="{4C4C0BE9-CC99-3642-AE51-9C0EB95EF247}"/>
              </a:ext>
            </a:extLst>
          </p:cNvPr>
          <p:cNvSpPr txBox="1"/>
          <p:nvPr/>
        </p:nvSpPr>
        <p:spPr>
          <a:xfrm>
            <a:off x="9322557" y="1726709"/>
            <a:ext cx="1896096" cy="369332"/>
          </a:xfrm>
          <a:prstGeom prst="rect">
            <a:avLst/>
          </a:prstGeom>
          <a:noFill/>
        </p:spPr>
        <p:txBody>
          <a:bodyPr wrap="none" rtlCol="0">
            <a:spAutoFit/>
          </a:bodyPr>
          <a:lstStyle/>
          <a:p>
            <a:r>
              <a:rPr lang="en-US" dirty="0"/>
              <a:t>If, integer. Grab ITI</a:t>
            </a:r>
          </a:p>
        </p:txBody>
      </p:sp>
      <p:sp>
        <p:nvSpPr>
          <p:cNvPr id="17" name="TextBox 16">
            <a:extLst>
              <a:ext uri="{FF2B5EF4-FFF2-40B4-BE49-F238E27FC236}">
                <a16:creationId xmlns:a16="http://schemas.microsoft.com/office/drawing/2014/main" id="{D49D9354-CF9F-6A43-897C-CD627A842C56}"/>
              </a:ext>
            </a:extLst>
          </p:cNvPr>
          <p:cNvSpPr txBox="1"/>
          <p:nvPr/>
        </p:nvSpPr>
        <p:spPr>
          <a:xfrm>
            <a:off x="7990530" y="2628648"/>
            <a:ext cx="1950855" cy="369332"/>
          </a:xfrm>
          <a:prstGeom prst="rect">
            <a:avLst/>
          </a:prstGeom>
          <a:noFill/>
        </p:spPr>
        <p:txBody>
          <a:bodyPr wrap="none" rtlCol="0">
            <a:spAutoFit/>
          </a:bodyPr>
          <a:lstStyle/>
          <a:p>
            <a:r>
              <a:rPr lang="en-US" dirty="0"/>
              <a:t>ITI is now returned</a:t>
            </a:r>
          </a:p>
        </p:txBody>
      </p:sp>
      <p:sp>
        <p:nvSpPr>
          <p:cNvPr id="18" name="TextBox 17">
            <a:extLst>
              <a:ext uri="{FF2B5EF4-FFF2-40B4-BE49-F238E27FC236}">
                <a16:creationId xmlns:a16="http://schemas.microsoft.com/office/drawing/2014/main" id="{919DCE66-D743-AF41-818E-02B45E736F48}"/>
              </a:ext>
            </a:extLst>
          </p:cNvPr>
          <p:cNvSpPr txBox="1"/>
          <p:nvPr/>
        </p:nvSpPr>
        <p:spPr>
          <a:xfrm>
            <a:off x="454575" y="4604697"/>
            <a:ext cx="5595250" cy="1200329"/>
          </a:xfrm>
          <a:prstGeom prst="rect">
            <a:avLst/>
          </a:prstGeom>
          <a:noFill/>
        </p:spPr>
        <p:txBody>
          <a:bodyPr wrap="none" rtlCol="0">
            <a:spAutoFit/>
          </a:bodyPr>
          <a:lstStyle/>
          <a:p>
            <a:r>
              <a:rPr lang="en-US" dirty="0" err="1"/>
              <a:t>num_trials</a:t>
            </a:r>
            <a:r>
              <a:rPr lang="en-US" dirty="0"/>
              <a:t>=4 # integer (could be of any size: 8, 2, 23 etc..)</a:t>
            </a:r>
          </a:p>
          <a:p>
            <a:endParaRPr lang="en-US" dirty="0"/>
          </a:p>
          <a:p>
            <a:r>
              <a:rPr lang="en-US" dirty="0"/>
              <a:t>print(type(</a:t>
            </a:r>
            <a:r>
              <a:rPr lang="en-US" dirty="0" err="1"/>
              <a:t>num_trials</a:t>
            </a:r>
            <a:r>
              <a:rPr lang="en-US" dirty="0"/>
              <a:t>))</a:t>
            </a:r>
          </a:p>
          <a:p>
            <a:r>
              <a:rPr lang="en-US" dirty="0"/>
              <a:t>print(</a:t>
            </a:r>
            <a:r>
              <a:rPr lang="en-US" dirty="0" err="1"/>
              <a:t>isinstance</a:t>
            </a:r>
            <a:r>
              <a:rPr lang="en-US" dirty="0"/>
              <a:t>(</a:t>
            </a:r>
            <a:r>
              <a:rPr lang="en-US" dirty="0" err="1"/>
              <a:t>num_trials</a:t>
            </a:r>
            <a:r>
              <a:rPr lang="en-US" dirty="0"/>
              <a:t>, int))</a:t>
            </a:r>
          </a:p>
        </p:txBody>
      </p:sp>
      <p:cxnSp>
        <p:nvCxnSpPr>
          <p:cNvPr id="20" name="Straight Connector 19">
            <a:extLst>
              <a:ext uri="{FF2B5EF4-FFF2-40B4-BE49-F238E27FC236}">
                <a16:creationId xmlns:a16="http://schemas.microsoft.com/office/drawing/2014/main" id="{77BA3653-8EA5-D445-9958-EA25A5C7E8A5}"/>
              </a:ext>
            </a:extLst>
          </p:cNvPr>
          <p:cNvCxnSpPr/>
          <p:nvPr/>
        </p:nvCxnSpPr>
        <p:spPr>
          <a:xfrm>
            <a:off x="407505" y="4306957"/>
            <a:ext cx="558413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96D9F0C-36F7-E347-9A95-60C8323F8685}"/>
              </a:ext>
            </a:extLst>
          </p:cNvPr>
          <p:cNvSpPr txBox="1"/>
          <p:nvPr/>
        </p:nvSpPr>
        <p:spPr>
          <a:xfrm>
            <a:off x="500669" y="3815044"/>
            <a:ext cx="1249060" cy="369332"/>
          </a:xfrm>
          <a:prstGeom prst="rect">
            <a:avLst/>
          </a:prstGeom>
          <a:noFill/>
        </p:spPr>
        <p:txBody>
          <a:bodyPr wrap="none" rtlCol="0">
            <a:spAutoFit/>
          </a:bodyPr>
          <a:lstStyle/>
          <a:p>
            <a:r>
              <a:rPr lang="en-US" dirty="0">
                <a:solidFill>
                  <a:srgbClr val="0070C0"/>
                </a:solidFill>
              </a:rPr>
              <a:t>Good Input</a:t>
            </a:r>
          </a:p>
        </p:txBody>
      </p:sp>
      <p:sp>
        <p:nvSpPr>
          <p:cNvPr id="22" name="TextBox 21">
            <a:extLst>
              <a:ext uri="{FF2B5EF4-FFF2-40B4-BE49-F238E27FC236}">
                <a16:creationId xmlns:a16="http://schemas.microsoft.com/office/drawing/2014/main" id="{6B26858F-6FB6-9844-B2A6-B88C3B6F94A9}"/>
              </a:ext>
            </a:extLst>
          </p:cNvPr>
          <p:cNvSpPr txBox="1"/>
          <p:nvPr/>
        </p:nvSpPr>
        <p:spPr>
          <a:xfrm>
            <a:off x="8628800" y="3771397"/>
            <a:ext cx="1095172" cy="369332"/>
          </a:xfrm>
          <a:prstGeom prst="rect">
            <a:avLst/>
          </a:prstGeom>
          <a:noFill/>
        </p:spPr>
        <p:txBody>
          <a:bodyPr wrap="none" rtlCol="0">
            <a:spAutoFit/>
          </a:bodyPr>
          <a:lstStyle/>
          <a:p>
            <a:r>
              <a:rPr lang="en-US" dirty="0">
                <a:solidFill>
                  <a:srgbClr val="0070C0"/>
                </a:solidFill>
              </a:rPr>
              <a:t>Bad Input</a:t>
            </a:r>
          </a:p>
        </p:txBody>
      </p:sp>
      <p:cxnSp>
        <p:nvCxnSpPr>
          <p:cNvPr id="23" name="Straight Connector 22">
            <a:extLst>
              <a:ext uri="{FF2B5EF4-FFF2-40B4-BE49-F238E27FC236}">
                <a16:creationId xmlns:a16="http://schemas.microsoft.com/office/drawing/2014/main" id="{7B8C5D0B-12D0-2D45-9501-AA3EEDE3F004}"/>
              </a:ext>
            </a:extLst>
          </p:cNvPr>
          <p:cNvCxnSpPr/>
          <p:nvPr/>
        </p:nvCxnSpPr>
        <p:spPr>
          <a:xfrm>
            <a:off x="6405367" y="4306957"/>
            <a:ext cx="558413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FC35B2-606A-F241-9E9D-6C1B3EA0D024}"/>
              </a:ext>
            </a:extLst>
          </p:cNvPr>
          <p:cNvCxnSpPr>
            <a:cxnSpLocks/>
          </p:cNvCxnSpPr>
          <p:nvPr/>
        </p:nvCxnSpPr>
        <p:spPr>
          <a:xfrm>
            <a:off x="6182589" y="3815044"/>
            <a:ext cx="0" cy="270502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95041A2-47E2-BA43-B543-DA0D5985E51A}"/>
              </a:ext>
            </a:extLst>
          </p:cNvPr>
          <p:cNvSpPr txBox="1"/>
          <p:nvPr/>
        </p:nvSpPr>
        <p:spPr>
          <a:xfrm>
            <a:off x="8410759" y="3231174"/>
            <a:ext cx="3349315" cy="369332"/>
          </a:xfrm>
          <a:prstGeom prst="rect">
            <a:avLst/>
          </a:prstGeom>
          <a:noFill/>
        </p:spPr>
        <p:txBody>
          <a:bodyPr wrap="none" rtlCol="0">
            <a:spAutoFit/>
          </a:bodyPr>
          <a:lstStyle/>
          <a:p>
            <a:r>
              <a:rPr lang="en-US" dirty="0"/>
              <a:t>This will error if non-integer given</a:t>
            </a:r>
          </a:p>
        </p:txBody>
      </p:sp>
      <p:sp>
        <p:nvSpPr>
          <p:cNvPr id="29" name="Rectangle 28">
            <a:extLst>
              <a:ext uri="{FF2B5EF4-FFF2-40B4-BE49-F238E27FC236}">
                <a16:creationId xmlns:a16="http://schemas.microsoft.com/office/drawing/2014/main" id="{0CEB0803-995A-DC4F-8405-1E0F1C6D2E4D}"/>
              </a:ext>
            </a:extLst>
          </p:cNvPr>
          <p:cNvSpPr/>
          <p:nvPr/>
        </p:nvSpPr>
        <p:spPr>
          <a:xfrm>
            <a:off x="6274557" y="4432527"/>
            <a:ext cx="6096000" cy="2308324"/>
          </a:xfrm>
          <a:prstGeom prst="rect">
            <a:avLst/>
          </a:prstGeom>
        </p:spPr>
        <p:txBody>
          <a:bodyPr>
            <a:spAutoFit/>
          </a:bodyPr>
          <a:lstStyle/>
          <a:p>
            <a:r>
              <a:rPr lang="en-US" dirty="0" err="1"/>
              <a:t>num_trials</a:t>
            </a:r>
            <a:r>
              <a:rPr lang="en-US" dirty="0"/>
              <a:t> = '4' # When it is a string</a:t>
            </a:r>
          </a:p>
          <a:p>
            <a:endParaRPr lang="en-US" dirty="0"/>
          </a:p>
          <a:p>
            <a:r>
              <a:rPr lang="en-US" dirty="0" err="1"/>
              <a:t>bad_output</a:t>
            </a:r>
            <a:r>
              <a:rPr lang="en-US" dirty="0"/>
              <a:t> = </a:t>
            </a:r>
            <a:r>
              <a:rPr lang="en-US" dirty="0" err="1"/>
              <a:t>make_ITI</a:t>
            </a:r>
            <a:r>
              <a:rPr lang="en-US" dirty="0"/>
              <a:t>(</a:t>
            </a:r>
            <a:r>
              <a:rPr lang="en-US" dirty="0" err="1"/>
              <a:t>num_trials</a:t>
            </a:r>
            <a:r>
              <a:rPr lang="en-US" dirty="0"/>
              <a:t>) # We try running it in the function</a:t>
            </a:r>
          </a:p>
          <a:p>
            <a:endParaRPr lang="en-US" dirty="0"/>
          </a:p>
          <a:p>
            <a:r>
              <a:rPr lang="en-US" dirty="0"/>
              <a:t>print(type(</a:t>
            </a:r>
            <a:r>
              <a:rPr lang="en-US" dirty="0" err="1"/>
              <a:t>num_trials</a:t>
            </a:r>
            <a:r>
              <a:rPr lang="en-US" dirty="0"/>
              <a:t>)) # We see it is class string</a:t>
            </a:r>
          </a:p>
          <a:p>
            <a:r>
              <a:rPr lang="en-US" dirty="0"/>
              <a:t>print(</a:t>
            </a:r>
            <a:r>
              <a:rPr lang="en-US" dirty="0" err="1"/>
              <a:t>isinstance</a:t>
            </a:r>
            <a:r>
              <a:rPr lang="en-US" dirty="0"/>
              <a:t>(</a:t>
            </a:r>
            <a:r>
              <a:rPr lang="en-US" dirty="0" err="1"/>
              <a:t>num_trials</a:t>
            </a:r>
            <a:r>
              <a:rPr lang="en-US" dirty="0"/>
              <a:t>, int)) # We see it does not pass our test of 'Integer?'</a:t>
            </a:r>
          </a:p>
        </p:txBody>
      </p:sp>
    </p:spTree>
    <p:extLst>
      <p:ext uri="{BB962C8B-B14F-4D97-AF65-F5344CB8AC3E}">
        <p14:creationId xmlns:p14="http://schemas.microsoft.com/office/powerpoint/2010/main" val="182965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C504EC-0649-C84B-8DA8-2CC7BF725EDD}"/>
              </a:ext>
            </a:extLst>
          </p:cNvPr>
          <p:cNvSpPr txBox="1"/>
          <p:nvPr/>
        </p:nvSpPr>
        <p:spPr>
          <a:xfrm>
            <a:off x="3162344" y="198782"/>
            <a:ext cx="5867312" cy="369332"/>
          </a:xfrm>
          <a:prstGeom prst="rect">
            <a:avLst/>
          </a:prstGeom>
          <a:noFill/>
        </p:spPr>
        <p:txBody>
          <a:bodyPr wrap="none" rtlCol="0">
            <a:spAutoFit/>
          </a:bodyPr>
          <a:lstStyle/>
          <a:p>
            <a:pPr algn="ctr"/>
            <a:r>
              <a:rPr lang="en-US" dirty="0"/>
              <a:t>User Case for function: </a:t>
            </a:r>
            <a:r>
              <a:rPr lang="en-US" dirty="0" err="1"/>
              <a:t>getDuplicatesWithCount</a:t>
            </a:r>
            <a:r>
              <a:rPr lang="en-US" dirty="0"/>
              <a:t>(</a:t>
            </a:r>
            <a:r>
              <a:rPr lang="en-US" dirty="0" err="1"/>
              <a:t>listOfElems</a:t>
            </a:r>
            <a:r>
              <a:rPr lang="en-US" dirty="0"/>
              <a:t>)</a:t>
            </a:r>
          </a:p>
        </p:txBody>
      </p:sp>
      <p:sp>
        <p:nvSpPr>
          <p:cNvPr id="5" name="Oval 4">
            <a:extLst>
              <a:ext uri="{FF2B5EF4-FFF2-40B4-BE49-F238E27FC236}">
                <a16:creationId xmlns:a16="http://schemas.microsoft.com/office/drawing/2014/main" id="{C433353E-91B4-4746-A7C8-321AF450A982}"/>
              </a:ext>
            </a:extLst>
          </p:cNvPr>
          <p:cNvSpPr/>
          <p:nvPr/>
        </p:nvSpPr>
        <p:spPr>
          <a:xfrm>
            <a:off x="4691270" y="785191"/>
            <a:ext cx="326003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list</a:t>
            </a:r>
          </a:p>
        </p:txBody>
      </p:sp>
      <p:sp>
        <p:nvSpPr>
          <p:cNvPr id="6" name="Oval 5">
            <a:extLst>
              <a:ext uri="{FF2B5EF4-FFF2-40B4-BE49-F238E27FC236}">
                <a16:creationId xmlns:a16="http://schemas.microsoft.com/office/drawing/2014/main" id="{DBAAFAD0-D392-D94C-991B-FCD0584AB96A}"/>
              </a:ext>
            </a:extLst>
          </p:cNvPr>
          <p:cNvSpPr/>
          <p:nvPr/>
        </p:nvSpPr>
        <p:spPr>
          <a:xfrm>
            <a:off x="4691270" y="1674671"/>
            <a:ext cx="326003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Conditional: if input is list type</a:t>
            </a:r>
          </a:p>
        </p:txBody>
      </p:sp>
      <p:sp>
        <p:nvSpPr>
          <p:cNvPr id="7" name="Oval 6">
            <a:extLst>
              <a:ext uri="{FF2B5EF4-FFF2-40B4-BE49-F238E27FC236}">
                <a16:creationId xmlns:a16="http://schemas.microsoft.com/office/drawing/2014/main" id="{627132E8-FD74-3841-9D3B-B1B1D5A5188D}"/>
              </a:ext>
            </a:extLst>
          </p:cNvPr>
          <p:cNvSpPr/>
          <p:nvPr/>
        </p:nvSpPr>
        <p:spPr>
          <a:xfrm>
            <a:off x="1431236" y="2360471"/>
            <a:ext cx="326003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False: output error</a:t>
            </a:r>
          </a:p>
        </p:txBody>
      </p:sp>
      <p:sp>
        <p:nvSpPr>
          <p:cNvPr id="8" name="Oval 7">
            <a:extLst>
              <a:ext uri="{FF2B5EF4-FFF2-40B4-BE49-F238E27FC236}">
                <a16:creationId xmlns:a16="http://schemas.microsoft.com/office/drawing/2014/main" id="{379257B3-DEEE-D648-B307-5663ACE6C92B}"/>
              </a:ext>
            </a:extLst>
          </p:cNvPr>
          <p:cNvSpPr/>
          <p:nvPr/>
        </p:nvSpPr>
        <p:spPr>
          <a:xfrm>
            <a:off x="8183219" y="2234648"/>
            <a:ext cx="326003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a:t>
            </a:r>
          </a:p>
        </p:txBody>
      </p:sp>
      <p:sp>
        <p:nvSpPr>
          <p:cNvPr id="9" name="Oval 8">
            <a:extLst>
              <a:ext uri="{FF2B5EF4-FFF2-40B4-BE49-F238E27FC236}">
                <a16:creationId xmlns:a16="http://schemas.microsoft.com/office/drawing/2014/main" id="{305CC4B4-FA5A-1742-B17F-B71D8B9A47A4}"/>
              </a:ext>
            </a:extLst>
          </p:cNvPr>
          <p:cNvSpPr/>
          <p:nvPr/>
        </p:nvSpPr>
        <p:spPr>
          <a:xfrm>
            <a:off x="8295863" y="3046271"/>
            <a:ext cx="326003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empty dictionary</a:t>
            </a:r>
          </a:p>
        </p:txBody>
      </p:sp>
      <p:sp>
        <p:nvSpPr>
          <p:cNvPr id="10" name="Oval 9">
            <a:extLst>
              <a:ext uri="{FF2B5EF4-FFF2-40B4-BE49-F238E27FC236}">
                <a16:creationId xmlns:a16="http://schemas.microsoft.com/office/drawing/2014/main" id="{38119566-488D-FB48-BF13-18D6FC95F8F2}"/>
              </a:ext>
            </a:extLst>
          </p:cNvPr>
          <p:cNvSpPr/>
          <p:nvPr/>
        </p:nvSpPr>
        <p:spPr>
          <a:xfrm>
            <a:off x="1431236" y="3249951"/>
            <a:ext cx="326003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print('Error: did not feed in a list’)</a:t>
            </a:r>
          </a:p>
        </p:txBody>
      </p:sp>
      <p:sp>
        <p:nvSpPr>
          <p:cNvPr id="11" name="Oval 10">
            <a:extLst>
              <a:ext uri="{FF2B5EF4-FFF2-40B4-BE49-F238E27FC236}">
                <a16:creationId xmlns:a16="http://schemas.microsoft.com/office/drawing/2014/main" id="{18DF24DD-B4DD-394D-9732-FDC826AD0581}"/>
              </a:ext>
            </a:extLst>
          </p:cNvPr>
          <p:cNvSpPr/>
          <p:nvPr/>
        </p:nvSpPr>
        <p:spPr>
          <a:xfrm>
            <a:off x="8295863" y="3886276"/>
            <a:ext cx="326003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 through list elements </a:t>
            </a:r>
          </a:p>
        </p:txBody>
      </p:sp>
      <p:sp>
        <p:nvSpPr>
          <p:cNvPr id="12" name="Oval 11">
            <a:extLst>
              <a:ext uri="{FF2B5EF4-FFF2-40B4-BE49-F238E27FC236}">
                <a16:creationId xmlns:a16="http://schemas.microsoft.com/office/drawing/2014/main" id="{1152A10B-D973-9A44-99BD-7D96BA77B0EF}"/>
              </a:ext>
            </a:extLst>
          </p:cNvPr>
          <p:cNvSpPr/>
          <p:nvPr/>
        </p:nvSpPr>
        <p:spPr>
          <a:xfrm>
            <a:off x="8183219" y="4726281"/>
            <a:ext cx="3535019" cy="9092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Conditional: to create dictionary key and count</a:t>
            </a:r>
          </a:p>
        </p:txBody>
      </p:sp>
      <p:sp>
        <p:nvSpPr>
          <p:cNvPr id="13" name="Oval 12">
            <a:extLst>
              <a:ext uri="{FF2B5EF4-FFF2-40B4-BE49-F238E27FC236}">
                <a16:creationId xmlns:a16="http://schemas.microsoft.com/office/drawing/2014/main" id="{35B4474D-E17F-164A-B9C4-5827A4F33D32}"/>
              </a:ext>
            </a:extLst>
          </p:cNvPr>
          <p:cNvSpPr/>
          <p:nvPr/>
        </p:nvSpPr>
        <p:spPr>
          <a:xfrm>
            <a:off x="8183219" y="5759589"/>
            <a:ext cx="3657603" cy="986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key pairs and return dictionary: K = element type, value is count</a:t>
            </a:r>
          </a:p>
        </p:txBody>
      </p:sp>
      <p:cxnSp>
        <p:nvCxnSpPr>
          <p:cNvPr id="15" name="Straight Arrow Connector 14">
            <a:extLst>
              <a:ext uri="{FF2B5EF4-FFF2-40B4-BE49-F238E27FC236}">
                <a16:creationId xmlns:a16="http://schemas.microsoft.com/office/drawing/2014/main" id="{C48F70C6-62B8-A240-A1F5-6C1CD186137C}"/>
              </a:ext>
            </a:extLst>
          </p:cNvPr>
          <p:cNvCxnSpPr>
            <a:cxnSpLocks/>
          </p:cNvCxnSpPr>
          <p:nvPr/>
        </p:nvCxnSpPr>
        <p:spPr>
          <a:xfrm>
            <a:off x="8044071" y="2703371"/>
            <a:ext cx="0" cy="39756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F6B560-9EA4-434F-9428-4932FE8F3F51}"/>
              </a:ext>
            </a:extLst>
          </p:cNvPr>
          <p:cNvCxnSpPr>
            <a:cxnSpLocks/>
          </p:cNvCxnSpPr>
          <p:nvPr/>
        </p:nvCxnSpPr>
        <p:spPr>
          <a:xfrm>
            <a:off x="1179445" y="2482909"/>
            <a:ext cx="0" cy="1403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48E217-98D0-EE4F-B341-C0F77A9E59F6}"/>
              </a:ext>
            </a:extLst>
          </p:cNvPr>
          <p:cNvCxnSpPr>
            <a:cxnSpLocks/>
          </p:cNvCxnSpPr>
          <p:nvPr/>
        </p:nvCxnSpPr>
        <p:spPr>
          <a:xfrm>
            <a:off x="4552124" y="1131294"/>
            <a:ext cx="0" cy="6793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2D16BBE-CEA2-5A4F-AB56-28F5F6FEA973}"/>
              </a:ext>
            </a:extLst>
          </p:cNvPr>
          <p:cNvCxnSpPr>
            <a:cxnSpLocks/>
          </p:cNvCxnSpPr>
          <p:nvPr/>
        </p:nvCxnSpPr>
        <p:spPr>
          <a:xfrm flipH="1">
            <a:off x="3125903" y="2017571"/>
            <a:ext cx="1426221" cy="2170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8374292-53B8-374B-9E7E-6DB32185EB7E}"/>
              </a:ext>
            </a:extLst>
          </p:cNvPr>
          <p:cNvCxnSpPr>
            <a:cxnSpLocks/>
          </p:cNvCxnSpPr>
          <p:nvPr/>
        </p:nvCxnSpPr>
        <p:spPr>
          <a:xfrm>
            <a:off x="8090449" y="1959757"/>
            <a:ext cx="1620081" cy="1663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298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510</Words>
  <Application>Microsoft Macintosh PowerPoint</Application>
  <PresentationFormat>Widescreen</PresentationFormat>
  <Paragraphs>51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Pipoly, Marco A</dc:creator>
  <cp:lastModifiedBy>Pipoly, Marco A</cp:lastModifiedBy>
  <cp:revision>9</cp:revision>
  <dcterms:created xsi:type="dcterms:W3CDTF">2020-04-28T20:30:40Z</dcterms:created>
  <dcterms:modified xsi:type="dcterms:W3CDTF">2020-04-29T18:23:46Z</dcterms:modified>
</cp:coreProperties>
</file>