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58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1A2A-FD5D-4C7F-B72F-C4DEBC7279E9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E6474-0819-4CAC-A677-1ACC1221F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9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https://developer.android.com/training/auto/start/index.html#dev-project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Android Auto can contact your service to do the following: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6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4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https://developer.android.com/distribute/best-practices/launch/distribute-auto.html#how_to_participate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6474-0819-4CAC-A677-1ACC1221F9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47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237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215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38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3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9" y="4169584"/>
            <a:ext cx="11235265" cy="76800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56000" y="6048789"/>
            <a:ext cx="1680000" cy="378305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999" y="537599"/>
            <a:ext cx="11236800" cy="3384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3333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36484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12192000" cy="3552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487488" y="1273333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9495340" y="1273333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089059" y="1273333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690629" y="1273333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292200" y="1273333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7893771" y="1273333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8" y="5360638"/>
            <a:ext cx="11235265" cy="612645"/>
          </a:xfrm>
        </p:spPr>
        <p:txBody>
          <a:bodyPr/>
          <a:lstStyle>
            <a:lvl1pPr marL="0" indent="0" algn="ctr">
              <a:buNone/>
              <a:defRPr sz="1467" b="1">
                <a:solidFill>
                  <a:schemeClr val="accent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56000" y="6048788"/>
            <a:ext cx="1680000" cy="378304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00" y="3571200"/>
            <a:ext cx="11236800" cy="1579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893"/>
            </a:lvl1pPr>
            <a:lvl2pPr marL="0" indent="0">
              <a:lnSpc>
                <a:spcPct val="95000"/>
              </a:lnSpc>
              <a:buNone/>
              <a:defRPr sz="2133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064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368" y="5360638"/>
            <a:ext cx="11235265" cy="612645"/>
          </a:xfrm>
        </p:spPr>
        <p:txBody>
          <a:bodyPr/>
          <a:lstStyle>
            <a:lvl1pPr marL="0" indent="0" algn="ctr">
              <a:buNone/>
              <a:defRPr sz="1467" b="1">
                <a:solidFill>
                  <a:schemeClr val="accent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3552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56000" y="6048788"/>
            <a:ext cx="1680000" cy="378304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00" y="3571200"/>
            <a:ext cx="11236800" cy="1579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893"/>
            </a:lvl1pPr>
            <a:lvl2pPr marL="0" indent="0">
              <a:lnSpc>
                <a:spcPct val="95000"/>
              </a:lnSpc>
              <a:buNone/>
              <a:defRPr sz="2133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722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796819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55702" y="1940761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247849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55702" y="2622437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3160171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555702" y="3304113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384184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555702" y="3985789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11424" y="4523523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555702" y="4667465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11424" y="520519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555702" y="5349140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21032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88" y="227694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55767" y="2420889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88" y="315536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55767" y="3299307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88" y="403378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555767" y="4177727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530773" y="227694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175052" y="2420889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30773" y="315536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175052" y="3299307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30773" y="403378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175052" y="4177727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180735" y="227694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825013" y="2420889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80735" y="315536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8825013" y="3299307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80735" y="403378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8825013" y="4177727"/>
            <a:ext cx="2880000" cy="673100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0597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3016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1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8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3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5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9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534583" y="520717"/>
            <a:ext cx="9457268" cy="2448735"/>
          </a:xfrm>
        </p:spPr>
        <p:txBody>
          <a:bodyPr anchor="b" anchorCtr="0"/>
          <a:lstStyle>
            <a:lvl1pPr algn="l">
              <a:defRPr sz="10666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534584" y="3282565"/>
            <a:ext cx="9457267" cy="2595420"/>
          </a:xfrm>
        </p:spPr>
        <p:txBody>
          <a:bodyPr/>
          <a:lstStyle>
            <a:lvl1pPr algn="l"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6" y="6157107"/>
            <a:ext cx="1103997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9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070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7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7" y="2468034"/>
            <a:ext cx="3600000" cy="34099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95296" y="2468034"/>
            <a:ext cx="3600000" cy="34099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12225" y="2468034"/>
            <a:ext cx="3601409" cy="340995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148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7" y="2084917"/>
            <a:ext cx="2400300" cy="379306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024718" y="0"/>
            <a:ext cx="2302933" cy="35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024717" y="3786000"/>
            <a:ext cx="2304000" cy="3072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568471" y="0"/>
            <a:ext cx="2302933" cy="2832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5568471" y="3114000"/>
            <a:ext cx="2304000" cy="374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12224" y="-4867"/>
            <a:ext cx="2302933" cy="388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112224" y="4170000"/>
            <a:ext cx="2304000" cy="268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405033"/>
            <a:ext cx="478368" cy="452968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2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664616" y="1152548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112434" y="2314864"/>
            <a:ext cx="2256367" cy="1114136"/>
          </a:xfr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520000" y="1152548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967818" y="2314864"/>
            <a:ext cx="2256367" cy="1114136"/>
          </a:xfr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400256" y="1152548"/>
            <a:ext cx="1152000" cy="1152000"/>
          </a:xfrm>
        </p:spPr>
        <p:txBody>
          <a:bodyPr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848074" y="2314864"/>
            <a:ext cx="2256367" cy="1114136"/>
          </a:xfrm>
        </p:spPr>
        <p:txBody>
          <a:bodyPr/>
          <a:lstStyle>
            <a:lvl1pPr>
              <a:defRPr sz="1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78367" y="4389107"/>
            <a:ext cx="11235267" cy="1488877"/>
          </a:xfrm>
        </p:spPr>
        <p:txBody>
          <a:bodyPr/>
          <a:lstStyle>
            <a:lvl1pPr>
              <a:defRPr sz="1333"/>
            </a:lvl1pPr>
            <a:lvl2pPr>
              <a:defRPr sz="1333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3912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333"/>
            </a:lvl1pPr>
          </a:lstStyle>
          <a:p>
            <a:r>
              <a:rPr lang="en-US" noProof="0" dirty="0" smtClean="0"/>
              <a:t>Select the icon to insert a picture then </a:t>
            </a:r>
            <a:br>
              <a:rPr lang="en-US" noProof="0" dirty="0" smtClean="0"/>
            </a:br>
            <a:r>
              <a:rPr lang="en-US" noProof="0" dirty="0" smtClean="0"/>
              <a:t>place the visual into background position </a:t>
            </a:r>
            <a:br>
              <a:rPr lang="en-US" noProof="0" dirty="0" smtClean="0"/>
            </a:br>
            <a:r>
              <a:rPr lang="en-US" noProof="0" dirty="0" smtClean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40201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540504" y="4149080"/>
            <a:ext cx="1248139" cy="1104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333" b="1">
                <a:solidFill>
                  <a:schemeClr val="accent1"/>
                </a:solidFill>
              </a:defRPr>
            </a:lvl1pPr>
            <a:lvl2pPr algn="l">
              <a:defRPr sz="1333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59696" y="4149080"/>
            <a:ext cx="1248139" cy="1104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333" b="1">
                <a:solidFill>
                  <a:schemeClr val="accent5"/>
                </a:solidFill>
              </a:defRPr>
            </a:lvl1pPr>
            <a:lvl2pPr algn="r">
              <a:defRPr sz="1333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9697" y="1744572"/>
            <a:ext cx="1248139" cy="1104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333" b="1">
                <a:solidFill>
                  <a:schemeClr val="bg2"/>
                </a:solidFill>
              </a:defRPr>
            </a:lvl1pPr>
            <a:lvl2pPr algn="r">
              <a:defRPr sz="1333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540504" y="1738983"/>
            <a:ext cx="1248139" cy="1104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333" b="1">
                <a:solidFill>
                  <a:srgbClr val="FFCD1E"/>
                </a:solidFill>
              </a:defRPr>
            </a:lvl1pPr>
            <a:lvl2pPr algn="l">
              <a:defRPr sz="1333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055440" y="1738983"/>
            <a:ext cx="2304256" cy="1017943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478368" y="584884"/>
            <a:ext cx="11235267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055439" y="4143491"/>
            <a:ext cx="2304256" cy="1017943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871143" y="4149081"/>
            <a:ext cx="2304256" cy="1017943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871143" y="1738983"/>
            <a:ext cx="2304256" cy="1017943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35894" y="2468034"/>
            <a:ext cx="1921073" cy="1921933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333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333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379246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8368" y="584885"/>
            <a:ext cx="11235267" cy="443849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478367" y="1028701"/>
            <a:ext cx="11235267" cy="4944583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2576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8368" y="584884"/>
            <a:ext cx="11235267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8" y="1451282"/>
            <a:ext cx="3623349" cy="768349"/>
          </a:xfrm>
        </p:spPr>
        <p:txBody>
          <a:bodyPr/>
          <a:lstStyle>
            <a:lvl1pPr>
              <a:spcAft>
                <a:spcPts val="800"/>
              </a:spcAft>
              <a:defRPr sz="1333" cap="all" baseline="0"/>
            </a:lvl1pPr>
            <a:lvl2pPr marL="0" indent="0">
              <a:buNone/>
              <a:defRPr sz="1333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9377" y="2468033"/>
            <a:ext cx="1632000" cy="912000"/>
          </a:xfrm>
        </p:spPr>
        <p:txBody>
          <a:bodyPr anchor="ctr" anchorCtr="0"/>
          <a:lstStyle>
            <a:lvl1pPr>
              <a:defRPr sz="1333" b="1"/>
            </a:lvl1pPr>
            <a:lvl2pPr marL="0" indent="0">
              <a:buNone/>
              <a:defRPr sz="1333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159564" y="2459636"/>
            <a:ext cx="912000" cy="912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333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9377" y="3552783"/>
            <a:ext cx="1632000" cy="912000"/>
          </a:xfrm>
        </p:spPr>
        <p:txBody>
          <a:bodyPr anchor="ctr" anchorCtr="0"/>
          <a:lstStyle>
            <a:lvl1pPr>
              <a:defRPr sz="1333" b="1"/>
            </a:lvl1pPr>
            <a:lvl2pPr marL="0" indent="0">
              <a:buNone/>
              <a:defRPr sz="1333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159564" y="3544385"/>
            <a:ext cx="912000" cy="912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333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59377" y="4637531"/>
            <a:ext cx="1632000" cy="912000"/>
          </a:xfrm>
        </p:spPr>
        <p:txBody>
          <a:bodyPr anchor="ctr" anchorCtr="0"/>
          <a:lstStyle>
            <a:lvl1pPr>
              <a:defRPr sz="1333" b="1"/>
            </a:lvl1pPr>
            <a:lvl2pPr marL="0" indent="0">
              <a:buNone/>
              <a:defRPr sz="1333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159564" y="4629133"/>
            <a:ext cx="912000" cy="912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333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84324" y="1451282"/>
            <a:ext cx="3623349" cy="768349"/>
          </a:xfrm>
        </p:spPr>
        <p:txBody>
          <a:bodyPr/>
          <a:lstStyle>
            <a:lvl1pPr>
              <a:spcAft>
                <a:spcPts val="800"/>
              </a:spcAft>
              <a:defRPr sz="1333" cap="all" baseline="0"/>
            </a:lvl1pPr>
            <a:lvl2pPr marL="0" indent="0">
              <a:buNone/>
              <a:defRPr sz="1333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4284324" y="2372884"/>
            <a:ext cx="3624000" cy="3505101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Graph</a:t>
            </a:r>
            <a:endParaRPr lang="en-US" noProof="0" dirty="0"/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9456" y="1451282"/>
            <a:ext cx="3623349" cy="768349"/>
          </a:xfrm>
        </p:spPr>
        <p:txBody>
          <a:bodyPr/>
          <a:lstStyle>
            <a:lvl1pPr>
              <a:spcAft>
                <a:spcPts val="800"/>
              </a:spcAft>
              <a:defRPr sz="1333" cap="all" baseline="0"/>
            </a:lvl1pPr>
            <a:lvl2pPr marL="0" indent="0">
              <a:buNone/>
              <a:defRPr sz="1333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8069456" y="2372884"/>
            <a:ext cx="3624000" cy="3505101"/>
          </a:xfrm>
        </p:spPr>
        <p:txBody>
          <a:bodyPr tIns="540000" anchor="ctr" anchorCtr="0"/>
          <a:lstStyle/>
          <a:p>
            <a:r>
              <a:rPr lang="en-US" noProof="0" dirty="0" smtClean="0"/>
              <a:t>Graph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44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56084" y="2409550"/>
            <a:ext cx="1678517" cy="1680633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933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171514" y="4262895"/>
            <a:ext cx="2447660" cy="1536700"/>
          </a:xfrm>
        </p:spPr>
        <p:txBody>
          <a:bodyPr/>
          <a:lstStyle>
            <a:lvl1pPr>
              <a:defRPr sz="1333" b="1"/>
            </a:lvl1pPr>
            <a:lvl2pPr marL="0" indent="0">
              <a:buNone/>
              <a:defRPr sz="1333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38144" y="2409550"/>
            <a:ext cx="1678517" cy="1680633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933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853574" y="4262895"/>
            <a:ext cx="2447660" cy="1536700"/>
          </a:xfrm>
        </p:spPr>
        <p:txBody>
          <a:bodyPr/>
          <a:lstStyle>
            <a:lvl1pPr>
              <a:defRPr sz="1333" b="1"/>
            </a:lvl1pPr>
            <a:lvl2pPr marL="0" indent="0">
              <a:buNone/>
              <a:defRPr sz="1333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20203" y="2409550"/>
            <a:ext cx="1678517" cy="1680633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933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7535633" y="4262895"/>
            <a:ext cx="2447660" cy="1536700"/>
          </a:xfrm>
        </p:spPr>
        <p:txBody>
          <a:bodyPr/>
          <a:lstStyle>
            <a:lvl1pPr>
              <a:defRPr sz="1333" b="1"/>
            </a:lvl1pPr>
            <a:lvl2pPr marL="0" indent="0">
              <a:buNone/>
              <a:defRPr sz="1333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00788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2096041" y="2639407"/>
            <a:ext cx="1248000" cy="1584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2167980" y="3099312"/>
            <a:ext cx="1104123" cy="1056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096000" y="1911301"/>
            <a:ext cx="4176184" cy="3966683"/>
          </a:xfrm>
        </p:spPr>
        <p:txBody>
          <a:bodyPr/>
          <a:lstStyle>
            <a:lvl1pPr>
              <a:spcAft>
                <a:spcPts val="933"/>
              </a:spcAft>
              <a:defRPr sz="1333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16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6405033"/>
            <a:ext cx="478367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FFFFF">
                    <a:alpha val="0"/>
                  </a:srgbClr>
                </a:solidFill>
              </a:rPr>
              <a:t>Presentation title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5414" y="6405033"/>
            <a:ext cx="472953" cy="452967"/>
          </a:xfrm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smtClean="0">
                <a:solidFill>
                  <a:srgbClr val="FFFFFF">
                    <a:alpha val="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83899" y="3223466"/>
            <a:ext cx="1824000" cy="4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3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656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23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31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826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846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66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F58C-2E0B-481F-8423-31A5459FC0AC}" type="datetimeFigureOut">
              <a:rPr lang="pt-PT" smtClean="0"/>
              <a:t>06/10/2017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8EF4-584D-4D01-BA71-5B8C768712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611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8368" y="584884"/>
            <a:ext cx="11235267" cy="11885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8367" y="2468895"/>
            <a:ext cx="11235267" cy="34083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6405033"/>
            <a:ext cx="478368" cy="4529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80561" y="6069294"/>
            <a:ext cx="9120000" cy="3357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67">
                <a:solidFill>
                  <a:schemeClr val="accent4"/>
                </a:solidFill>
              </a:defRPr>
            </a:lvl1pPr>
          </a:lstStyle>
          <a:p>
            <a:r>
              <a:rPr lang="en-US" smtClean="0">
                <a:solidFill>
                  <a:srgbClr val="464B69"/>
                </a:solidFill>
              </a:rPr>
              <a:t>Presentation title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677" y="6069294"/>
            <a:ext cx="576080" cy="3357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67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‹#›</a:t>
            </a:fld>
            <a:endParaRPr lang="en-US" dirty="0">
              <a:solidFill>
                <a:srgbClr val="464B69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650964" y="6157107"/>
            <a:ext cx="1104000" cy="2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121917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467" kern="1200">
          <a:solidFill>
            <a:schemeClr val="accent4"/>
          </a:solidFill>
          <a:latin typeface="+mn-lt"/>
          <a:ea typeface="+mn-ea"/>
          <a:cs typeface="+mn-cs"/>
        </a:defRPr>
      </a:lvl1pPr>
      <a:lvl2pPr marL="146047" indent="-146047" algn="ctr" defTabSz="121917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467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121917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467" kern="1200">
          <a:solidFill>
            <a:schemeClr val="accent4"/>
          </a:solidFill>
          <a:latin typeface="+mn-lt"/>
          <a:ea typeface="+mn-ea"/>
          <a:cs typeface="+mn-cs"/>
        </a:defRPr>
      </a:lvl3pPr>
      <a:lvl4pPr marL="143996" indent="-143996" algn="l" defTabSz="121917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467" kern="1200">
          <a:solidFill>
            <a:schemeClr val="accent4"/>
          </a:solidFill>
          <a:latin typeface="+mn-lt"/>
          <a:ea typeface="+mn-ea"/>
          <a:cs typeface="+mn-cs"/>
        </a:defRPr>
      </a:lvl4pPr>
      <a:lvl5pPr marL="287993" indent="-143996" algn="l" defTabSz="121917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467" kern="1200">
          <a:solidFill>
            <a:schemeClr val="accent4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velop/quality-guidelines/auto-app-qualit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Building Apps for Auto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6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Set up an Auto project</a:t>
            </a:r>
            <a:endParaRPr lang="en-GB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2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/>
              <a:t>Auto </a:t>
            </a:r>
            <a:r>
              <a:rPr lang="en-US" sz="1100" b="1" dirty="0" smtClean="0"/>
              <a:t>supports </a:t>
            </a:r>
            <a:r>
              <a:rPr lang="en-US" sz="1100" b="1" dirty="0"/>
              <a:t>two types of </a:t>
            </a:r>
            <a:r>
              <a:rPr lang="en-US" sz="1100" b="1" dirty="0" smtClean="0"/>
              <a:t>apps</a:t>
            </a:r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i="1" dirty="0"/>
              <a:t>Audio apps</a:t>
            </a:r>
            <a:r>
              <a:rPr lang="en-US" sz="1100" dirty="0"/>
              <a:t> </a:t>
            </a:r>
            <a:r>
              <a:rPr lang="en-US" sz="1100" dirty="0" smtClean="0"/>
              <a:t>- allow </a:t>
            </a:r>
            <a:r>
              <a:rPr lang="en-US" sz="1100" dirty="0"/>
              <a:t>users to </a:t>
            </a:r>
            <a:r>
              <a:rPr lang="en-US" sz="1100" b="1" dirty="0"/>
              <a:t>browse</a:t>
            </a:r>
            <a:r>
              <a:rPr lang="en-US" sz="1100" dirty="0"/>
              <a:t> and </a:t>
            </a:r>
            <a:r>
              <a:rPr lang="en-US" sz="1100" b="1" dirty="0"/>
              <a:t>play music </a:t>
            </a:r>
            <a:r>
              <a:rPr lang="en-US" sz="1100" dirty="0"/>
              <a:t>and spoken </a:t>
            </a:r>
            <a:r>
              <a:rPr lang="en-US" sz="1100" dirty="0" smtClean="0"/>
              <a:t>audio.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i="1" dirty="0"/>
              <a:t>Messaging apps</a:t>
            </a:r>
            <a:r>
              <a:rPr lang="en-US" sz="1100" b="1" dirty="0"/>
              <a:t> </a:t>
            </a:r>
            <a:r>
              <a:rPr lang="en-US" sz="1100" dirty="0" smtClean="0"/>
              <a:t>- receive </a:t>
            </a:r>
            <a:r>
              <a:rPr lang="en-US" sz="1100" dirty="0"/>
              <a:t>incoming </a:t>
            </a:r>
            <a:r>
              <a:rPr lang="en-US" sz="1100" b="1" dirty="0"/>
              <a:t>notifications</a:t>
            </a:r>
            <a:r>
              <a:rPr lang="en-US" sz="1100" dirty="0"/>
              <a:t>, read </a:t>
            </a:r>
            <a:r>
              <a:rPr lang="en-US" sz="1100" dirty="0" smtClean="0"/>
              <a:t>message </a:t>
            </a:r>
            <a:r>
              <a:rPr lang="en-US" sz="1100" dirty="0"/>
              <a:t>via </a:t>
            </a:r>
            <a:r>
              <a:rPr lang="en-US" sz="1100" b="1" dirty="0"/>
              <a:t>text-to-speech</a:t>
            </a:r>
            <a:r>
              <a:rPr lang="en-US" sz="1100" dirty="0"/>
              <a:t>, and send replies via </a:t>
            </a:r>
            <a:r>
              <a:rPr lang="en-US" sz="1100" b="1" dirty="0"/>
              <a:t>voice </a:t>
            </a:r>
            <a:r>
              <a:rPr lang="en-US" sz="1100" b="1" dirty="0" smtClean="0"/>
              <a:t>input</a:t>
            </a:r>
            <a:r>
              <a:rPr lang="en-US" sz="1100" dirty="0" smtClean="0"/>
              <a:t>.</a:t>
            </a:r>
            <a:endParaRPr lang="en-GB" sz="1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b="1" dirty="0" smtClean="0"/>
              <a:t>Prerequisites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Create </a:t>
            </a:r>
            <a:r>
              <a:rPr lang="en-US" b="1" dirty="0"/>
              <a:t>or update </a:t>
            </a:r>
            <a:r>
              <a:rPr lang="en-US" dirty="0"/>
              <a:t>your app </a:t>
            </a:r>
            <a:r>
              <a:rPr lang="en-US" dirty="0" smtClean="0"/>
              <a:t>project - </a:t>
            </a:r>
            <a:r>
              <a:rPr lang="en-US" dirty="0"/>
              <a:t>target Android 5.0 (API level 21) or higher.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the </a:t>
            </a:r>
            <a:r>
              <a:rPr lang="en-US" b="1" dirty="0"/>
              <a:t>support library-   </a:t>
            </a:r>
            <a:r>
              <a:rPr lang="en-US" dirty="0" err="1" smtClean="0"/>
              <a:t>NotificationCompat.CarExtender</a:t>
            </a:r>
            <a:r>
              <a:rPr lang="en-US" dirty="0" smtClean="0"/>
              <a:t> class </a:t>
            </a:r>
            <a:r>
              <a:rPr lang="en-US" dirty="0"/>
              <a:t>allows you to create notifications that are compatible with Auto devices.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Declare Auto </a:t>
            </a:r>
            <a:r>
              <a:rPr lang="en-GB" b="1" dirty="0" smtClean="0"/>
              <a:t>capabilities</a:t>
            </a:r>
            <a:endParaRPr lang="en-GB" dirty="0" smtClean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Define </a:t>
            </a:r>
            <a:r>
              <a:rPr lang="pt-PT" b="1" dirty="0" err="1"/>
              <a:t>the</a:t>
            </a:r>
            <a:r>
              <a:rPr lang="pt-PT" b="1" dirty="0"/>
              <a:t> Auto XML </a:t>
            </a:r>
            <a:r>
              <a:rPr lang="pt-PT" dirty="0" err="1" smtClean="0"/>
              <a:t>configuration</a:t>
            </a:r>
            <a:r>
              <a:rPr lang="pt-PT" dirty="0" smtClean="0"/>
              <a:t>- </a:t>
            </a:r>
            <a:r>
              <a:rPr lang="en-US" dirty="0"/>
              <a:t>Specify the car capabilities that your app uses in an XML </a:t>
            </a:r>
            <a:r>
              <a:rPr lang="en-US" dirty="0" smtClean="0"/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b="1" dirty="0" err="1"/>
              <a:t>manifest</a:t>
            </a:r>
            <a:r>
              <a:rPr lang="pt-PT" b="1" dirty="0"/>
              <a:t> </a:t>
            </a:r>
            <a:r>
              <a:rPr lang="pt-PT" b="1" dirty="0" err="1" smtClean="0"/>
              <a:t>entry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 smtClean="0"/>
              <a:t>provide </a:t>
            </a:r>
            <a:r>
              <a:rPr lang="en-US" dirty="0"/>
              <a:t>a reference to the Auto XML configuration file you </a:t>
            </a:r>
            <a:r>
              <a:rPr lang="en-US" dirty="0" smtClean="0"/>
              <a:t>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b="1" dirty="0"/>
              <a:t>Auto features </a:t>
            </a:r>
            <a:r>
              <a:rPr lang="en-US" dirty="0"/>
              <a:t>to your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87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77662" y="589619"/>
            <a:ext cx="11235267" cy="1188507"/>
          </a:xfrm>
        </p:spPr>
        <p:txBody>
          <a:bodyPr/>
          <a:lstStyle/>
          <a:p>
            <a:r>
              <a:rPr lang="en-US" b="0" dirty="0"/>
              <a:t>Providing Audio Playback for Auto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fr-FR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>
                <a:solidFill>
                  <a:srgbClr val="464B69"/>
                </a:solidFill>
              </a:rPr>
              <a:pPr/>
              <a:t>3</a:t>
            </a:fld>
            <a:endParaRPr lang="fr-FR" dirty="0">
              <a:solidFill>
                <a:srgbClr val="464B69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err="1" smtClean="0"/>
              <a:t>Build</a:t>
            </a:r>
            <a:r>
              <a:rPr lang="fr-FR" b="1" dirty="0" smtClean="0"/>
              <a:t> a Browser Service 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edia </a:t>
            </a:r>
            <a:r>
              <a:rPr lang="en-US" dirty="0"/>
              <a:t>browser service </a:t>
            </a:r>
            <a:r>
              <a:rPr lang="en-US" dirty="0" smtClean="0"/>
              <a:t>extends </a:t>
            </a:r>
            <a:r>
              <a:rPr lang="en-US" i="1" dirty="0" err="1" smtClean="0"/>
              <a:t>MediaBrowserService</a:t>
            </a:r>
            <a:r>
              <a:rPr lang="en-US" dirty="0" smtClean="0"/>
              <a:t> </a:t>
            </a:r>
            <a:r>
              <a:rPr lang="en-US" dirty="0"/>
              <a:t>class.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Auto includes a </a:t>
            </a:r>
            <a:r>
              <a:rPr lang="en-US" b="1" dirty="0"/>
              <a:t>browsing capability</a:t>
            </a:r>
            <a:r>
              <a:rPr lang="en-US" dirty="0"/>
              <a:t> that lets users select a letter from an on-screen </a:t>
            </a:r>
            <a:r>
              <a:rPr lang="en-US" dirty="0" smtClean="0"/>
              <a:t>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b="1" dirty="0" err="1" smtClean="0"/>
              <a:t>content</a:t>
            </a:r>
            <a:r>
              <a:rPr lang="pt-PT" b="1" dirty="0" smtClean="0"/>
              <a:t> </a:t>
            </a:r>
            <a:r>
              <a:rPr lang="pt-PT" b="1" dirty="0" err="1"/>
              <a:t>hierarchy</a:t>
            </a:r>
            <a:endParaRPr lang="pt-PT" b="1" dirty="0"/>
          </a:p>
          <a:p>
            <a:r>
              <a:rPr lang="pt-PT" dirty="0"/>
              <a:t/>
            </a:r>
            <a:br>
              <a:rPr lang="pt-PT" dirty="0"/>
            </a:b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PT" b="1" dirty="0" err="1"/>
              <a:t>Enable</a:t>
            </a:r>
            <a:r>
              <a:rPr lang="pt-PT" b="1" dirty="0"/>
              <a:t> Playback </a:t>
            </a:r>
            <a:r>
              <a:rPr lang="pt-PT" b="1" dirty="0" err="1" smtClean="0"/>
              <a:t>Control</a:t>
            </a:r>
            <a:endParaRPr lang="pt-PT" b="1" dirty="0" smtClean="0"/>
          </a:p>
          <a:p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Register</a:t>
            </a:r>
            <a:r>
              <a:rPr lang="pt-PT" b="1" dirty="0"/>
              <a:t> a media </a:t>
            </a:r>
            <a:r>
              <a:rPr lang="pt-PT" b="1" dirty="0" err="1" smtClean="0"/>
              <a:t>session</a:t>
            </a:r>
            <a:r>
              <a:rPr lang="pt-PT" b="1" dirty="0" smtClean="0"/>
              <a:t> </a:t>
            </a:r>
            <a:r>
              <a:rPr lang="pt-PT" dirty="0" smtClean="0"/>
              <a:t>- </a:t>
            </a:r>
            <a:r>
              <a:rPr lang="en-US" dirty="0"/>
              <a:t>set a callback object that is used to handle playback control requests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Implement</a:t>
            </a:r>
            <a:r>
              <a:rPr lang="pt-PT" b="1" dirty="0"/>
              <a:t> play </a:t>
            </a:r>
            <a:r>
              <a:rPr lang="pt-PT" b="1" dirty="0" err="1" smtClean="0"/>
              <a:t>commands</a:t>
            </a:r>
            <a:r>
              <a:rPr lang="pt-PT" b="1" dirty="0" smtClean="0"/>
              <a:t> - </a:t>
            </a:r>
            <a:r>
              <a:rPr lang="en-US" dirty="0"/>
              <a:t>your app must extend the abstract </a:t>
            </a:r>
            <a:r>
              <a:rPr lang="en-US" i="1" dirty="0" err="1"/>
              <a:t>MediaSession.Callback</a:t>
            </a:r>
            <a:r>
              <a:rPr lang="en-US" dirty="0"/>
              <a:t> class and implement the methods that your app </a:t>
            </a:r>
            <a:r>
              <a:rPr lang="en-US" dirty="0" smtClean="0"/>
              <a:t>supports </a:t>
            </a: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endParaRPr lang="pt-PT" dirty="0"/>
          </a:p>
          <a:p>
            <a:r>
              <a:rPr lang="pt-PT" dirty="0"/>
              <a:t/>
            </a:r>
            <a:br>
              <a:rPr lang="pt-PT" dirty="0"/>
            </a:br>
            <a:r>
              <a:rPr lang="en-US" dirty="0"/>
              <a:t> </a:t>
            </a:r>
            <a:endParaRPr lang="pt-PT" b="1" dirty="0" smtClean="0"/>
          </a:p>
          <a:p>
            <a:endParaRPr lang="pt-PT" b="1" dirty="0"/>
          </a:p>
          <a:p>
            <a:r>
              <a:rPr lang="pt-PT" b="1" dirty="0"/>
              <a:t/>
            </a:r>
            <a:br>
              <a:rPr lang="pt-PT" b="1" dirty="0"/>
            </a:br>
            <a:endParaRPr lang="fr-FR" b="1" dirty="0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2"/>
            <a:r>
              <a:rPr lang="pt-PT" b="1" dirty="0" err="1"/>
              <a:t>Support</a:t>
            </a:r>
            <a:r>
              <a:rPr lang="pt-PT" b="1" dirty="0"/>
              <a:t> </a:t>
            </a:r>
            <a:r>
              <a:rPr lang="pt-PT" b="1" dirty="0" err="1"/>
              <a:t>Voice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</a:t>
            </a:r>
          </a:p>
          <a:p>
            <a:pPr lvl="2"/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your audio app to </a:t>
            </a:r>
            <a:r>
              <a:rPr lang="en-US" b="1" dirty="0"/>
              <a:t>launch with a voice </a:t>
            </a:r>
            <a:r>
              <a:rPr lang="en-US" b="1" dirty="0" smtClean="0"/>
              <a:t>command</a:t>
            </a:r>
            <a:r>
              <a:rPr lang="en-US" dirty="0" smtClean="0"/>
              <a:t> - </a:t>
            </a:r>
            <a:r>
              <a:rPr lang="en-US" i="1" dirty="0"/>
              <a:t>"Play [search query] on [your app name]"</a:t>
            </a:r>
            <a:r>
              <a:rPr lang="en-US" dirty="0" smtClean="0"/>
              <a:t>	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 the voice query to build the playback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smtClean="0"/>
              <a:t>Playback </a:t>
            </a:r>
            <a:r>
              <a:rPr lang="pt-PT" b="1" dirty="0" err="1"/>
              <a:t>control</a:t>
            </a:r>
            <a:r>
              <a:rPr lang="pt-PT" b="1" dirty="0"/>
              <a:t> </a:t>
            </a:r>
            <a:r>
              <a:rPr lang="pt-PT" b="1" dirty="0" err="1" smtClean="0"/>
              <a:t>actions</a:t>
            </a:r>
            <a:r>
              <a:rPr lang="pt-PT" b="1" dirty="0" smtClean="0"/>
              <a:t> - </a:t>
            </a:r>
            <a:r>
              <a:rPr lang="en-US" dirty="0"/>
              <a:t>implement the callback methods with the playback controls that you support in your app.</a:t>
            </a:r>
            <a:r>
              <a:rPr lang="en-US" dirty="0" smtClean="0"/>
              <a:t>		</a:t>
            </a:r>
            <a:endParaRPr lang="pt-PT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pt-PT" b="1" dirty="0"/>
              <a:t/>
            </a:r>
            <a:br>
              <a:rPr lang="pt-PT" b="1" dirty="0"/>
            </a:b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294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 err="1"/>
              <a:t>Providing</a:t>
            </a:r>
            <a:r>
              <a:rPr lang="pt-PT" b="0" dirty="0"/>
              <a:t> </a:t>
            </a:r>
            <a:r>
              <a:rPr lang="pt-PT" b="0" dirty="0" err="1"/>
              <a:t>Messaging</a:t>
            </a:r>
            <a:r>
              <a:rPr lang="pt-PT" b="0" dirty="0"/>
              <a:t> for Auto</a:t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4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Define read and reply intent </a:t>
            </a:r>
            <a:r>
              <a:rPr lang="en-US" b="1" dirty="0" smtClean="0"/>
              <a:t>filters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</a:t>
            </a:r>
            <a:r>
              <a:rPr lang="en-US" dirty="0"/>
              <a:t>the read action and reply action intent types for your app and the </a:t>
            </a:r>
            <a:r>
              <a:rPr lang="en-US" i="1" dirty="0" err="1"/>
              <a:t>BroadcastReceiver</a:t>
            </a:r>
            <a:r>
              <a:rPr lang="en-US" dirty="0"/>
              <a:t> </a:t>
            </a:r>
            <a:r>
              <a:rPr lang="en-US" dirty="0" smtClean="0"/>
              <a:t>classes.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Import </a:t>
            </a:r>
            <a:r>
              <a:rPr lang="en-US" b="1" dirty="0"/>
              <a:t>Support Library for </a:t>
            </a:r>
            <a:r>
              <a:rPr lang="en-US" b="1" dirty="0" smtClean="0"/>
              <a:t>Messaging</a:t>
            </a:r>
          </a:p>
          <a:p>
            <a:r>
              <a:rPr lang="en-US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</a:t>
            </a:r>
            <a:r>
              <a:rPr lang="pt-PT" dirty="0" err="1" smtClean="0"/>
              <a:t>pdate</a:t>
            </a:r>
            <a:r>
              <a:rPr lang="pt-PT" dirty="0" smtClean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support</a:t>
            </a:r>
            <a:r>
              <a:rPr lang="pt-PT" dirty="0"/>
              <a:t> </a:t>
            </a:r>
            <a:r>
              <a:rPr lang="pt-PT" dirty="0" err="1"/>
              <a:t>libraries</a:t>
            </a:r>
            <a:r>
              <a:rPr lang="pt-PT" dirty="0"/>
              <a:t>, </a:t>
            </a: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notifications </a:t>
            </a:r>
            <a:r>
              <a:rPr lang="en-US" dirty="0" smtClean="0"/>
              <a:t>requires </a:t>
            </a:r>
            <a:r>
              <a:rPr lang="en-US" dirty="0"/>
              <a:t>classes from the </a:t>
            </a:r>
            <a:r>
              <a:rPr lang="en-US" i="1" dirty="0"/>
              <a:t>v4 support library.</a:t>
            </a:r>
            <a:endParaRPr lang="en-GB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295296" y="2468034"/>
            <a:ext cx="3600000" cy="3409951"/>
          </a:xfrm>
        </p:spPr>
        <p:txBody>
          <a:bodyPr/>
          <a:lstStyle/>
          <a:p>
            <a:r>
              <a:rPr lang="en-GB" b="1" dirty="0" smtClean="0"/>
              <a:t>Notify </a:t>
            </a:r>
            <a:r>
              <a:rPr lang="en-GB" b="1" dirty="0"/>
              <a:t>Users of </a:t>
            </a:r>
            <a:r>
              <a:rPr lang="en-GB" b="1" dirty="0" smtClean="0"/>
              <a:t>Messages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conversation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reply</a:t>
            </a:r>
            <a:r>
              <a:rPr lang="en-US" dirty="0"/>
              <a:t> </a:t>
            </a:r>
            <a:r>
              <a:rPr lang="en-US" b="1" dirty="0" smtClean="0"/>
              <a:t>intents</a:t>
            </a:r>
            <a:r>
              <a:rPr lang="en-US" dirty="0" smtClean="0"/>
              <a:t> </a:t>
            </a:r>
            <a:r>
              <a:rPr lang="en-US" dirty="0"/>
              <a:t>- create a </a:t>
            </a:r>
            <a:r>
              <a:rPr lang="en-US" i="1" dirty="0" err="1"/>
              <a:t>PendingIntent</a:t>
            </a:r>
            <a:r>
              <a:rPr lang="en-US" dirty="0"/>
              <a:t> object for each of these actions, </a:t>
            </a: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the </a:t>
            </a:r>
            <a:r>
              <a:rPr lang="en-US" b="1" dirty="0"/>
              <a:t>conversation </a:t>
            </a:r>
            <a:r>
              <a:rPr lang="en-US" b="1" dirty="0" smtClean="0"/>
              <a:t>builder </a:t>
            </a:r>
            <a:r>
              <a:rPr lang="en-US" dirty="0" smtClean="0"/>
              <a:t>- Auto </a:t>
            </a:r>
            <a:r>
              <a:rPr lang="en-US" dirty="0"/>
              <a:t>organize messages into conversations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PT" dirty="0"/>
              <a:t/>
            </a:r>
            <a:br>
              <a:rPr lang="pt-PT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 smtClean="0"/>
              <a:t>Handle User Actions</a:t>
            </a:r>
          </a:p>
          <a:p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Handling a </a:t>
            </a:r>
            <a:r>
              <a:rPr lang="en-US" b="1" dirty="0" smtClean="0"/>
              <a:t>message read action </a:t>
            </a:r>
            <a:r>
              <a:rPr lang="en-US" dirty="0" smtClean="0"/>
              <a:t>- </a:t>
            </a:r>
            <a:r>
              <a:rPr lang="en-US" dirty="0"/>
              <a:t>Auto sends a read intent based on how your app defined the messaging notification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Handling a </a:t>
            </a:r>
            <a:r>
              <a:rPr lang="pt-PT" b="1" dirty="0" err="1" smtClean="0"/>
              <a:t>reply</a:t>
            </a:r>
            <a:r>
              <a:rPr lang="pt-PT" b="1" dirty="0" smtClean="0"/>
              <a:t> </a:t>
            </a:r>
            <a:r>
              <a:rPr lang="pt-PT" b="1" dirty="0" err="1" smtClean="0"/>
              <a:t>action</a:t>
            </a:r>
            <a:r>
              <a:rPr lang="pt-PT" b="1" dirty="0"/>
              <a:t> </a:t>
            </a:r>
            <a:r>
              <a:rPr lang="pt-PT" b="1" dirty="0" smtClean="0"/>
              <a:t>- </a:t>
            </a:r>
            <a:r>
              <a:rPr lang="en-US" dirty="0"/>
              <a:t>Auto sends a read intent based on how your app defined the messaging notification</a:t>
            </a:r>
            <a:r>
              <a:rPr lang="pt-PT" dirty="0" smtClean="0"/>
              <a:t/>
            </a:r>
            <a:br>
              <a:rPr lang="pt-PT" dirty="0" smtClean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824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 err="1"/>
              <a:t>Testing</a:t>
            </a:r>
            <a:r>
              <a:rPr lang="pt-PT" b="0" dirty="0"/>
              <a:t> Apps for Auto</a:t>
            </a:r>
            <a:br>
              <a:rPr lang="pt-PT" b="0" dirty="0"/>
            </a:br>
            <a:r>
              <a:rPr lang="pt-PT" b="0" dirty="0"/>
              <a:t/>
            </a:r>
            <a:br>
              <a:rPr lang="pt-PT" b="0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5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Android</a:t>
            </a:r>
            <a:r>
              <a:rPr lang="en-US" dirty="0" smtClean="0"/>
              <a:t> </a:t>
            </a:r>
            <a:r>
              <a:rPr lang="en-US" b="1" dirty="0"/>
              <a:t>Auto</a:t>
            </a:r>
            <a:r>
              <a:rPr lang="en-US" dirty="0"/>
              <a:t> is available for both </a:t>
            </a:r>
            <a:r>
              <a:rPr lang="en-US" b="1" dirty="0"/>
              <a:t>car</a:t>
            </a:r>
            <a:r>
              <a:rPr lang="en-US" dirty="0"/>
              <a:t> and </a:t>
            </a:r>
            <a:r>
              <a:rPr lang="en-US" b="1" dirty="0"/>
              <a:t>phone </a:t>
            </a:r>
            <a:r>
              <a:rPr lang="en-US" b="1" dirty="0" smtClean="0"/>
              <a:t>screens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Car </a:t>
            </a:r>
            <a:r>
              <a:rPr lang="en-US" b="1" dirty="0" smtClean="0"/>
              <a:t>screen - </a:t>
            </a:r>
            <a:r>
              <a:rPr lang="en-US" dirty="0" smtClean="0"/>
              <a:t>Desktop </a:t>
            </a:r>
            <a:r>
              <a:rPr lang="en-US" dirty="0"/>
              <a:t>Head Unit (DHU), a testing tool for Auto apps that lets you test pre-released versions of your Android Auto apps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Phone screen -</a:t>
            </a:r>
            <a:r>
              <a:rPr lang="en-US" dirty="0" smtClean="0"/>
              <a:t> </a:t>
            </a:r>
            <a:r>
              <a:rPr lang="en-US" dirty="0"/>
              <a:t>This option lets you display and test pre-released versions of your app on Android Auto for the phone screen.</a:t>
            </a:r>
          </a:p>
          <a:p>
            <a:endParaRPr lang="en-GB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Car </a:t>
            </a:r>
            <a:r>
              <a:rPr lang="en-US" b="1" dirty="0"/>
              <a:t>screen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DHU enables your development machine to emulate an Android Auto head </a:t>
            </a:r>
            <a:r>
              <a:rPr lang="en-US" dirty="0" smtClean="0"/>
              <a:t>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DHU runs on Windows, Mac, and Linux hosts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you’ve installed the DHU, you can test your Android Auto apps by connecting your phone and workstation via USB.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Phone </a:t>
            </a:r>
            <a:r>
              <a:rPr lang="en-US" b="1" dirty="0" smtClean="0"/>
              <a:t>screen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/>
              <a:t>the Android Auto app, available on Google Play, on your handheld </a:t>
            </a:r>
            <a:r>
              <a:rPr lang="en-US" dirty="0" smtClean="0"/>
              <a:t>and enable</a:t>
            </a:r>
            <a:r>
              <a:rPr lang="en-US" dirty="0"/>
              <a:t> unknown sources in developer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USB debugging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your app onto the handheld and 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1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dirty="0" err="1"/>
              <a:t>Distribute</a:t>
            </a:r>
            <a:r>
              <a:rPr lang="pt-PT" b="0" dirty="0"/>
              <a:t> to </a:t>
            </a:r>
            <a:r>
              <a:rPr lang="pt-PT" b="0" dirty="0" err="1"/>
              <a:t>Android</a:t>
            </a:r>
            <a:r>
              <a:rPr lang="pt-PT" b="0" dirty="0"/>
              <a:t> Auto</a:t>
            </a:r>
            <a:br>
              <a:rPr lang="pt-PT" b="0" dirty="0"/>
            </a:br>
            <a:r>
              <a:rPr lang="pt-PT" dirty="0"/>
              <a:t/>
            </a:r>
            <a:br>
              <a:rPr lang="pt-PT" dirty="0"/>
            </a:b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B69"/>
                </a:solidFill>
              </a:rPr>
              <a:t>Android Auto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en-US" smtClean="0">
                <a:solidFill>
                  <a:srgbClr val="464B69"/>
                </a:solidFill>
              </a:rPr>
              <a:pPr/>
              <a:t>6</a:t>
            </a:fld>
            <a:endParaRPr lang="en-US" dirty="0">
              <a:solidFill>
                <a:srgbClr val="464B6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Understand </a:t>
            </a:r>
            <a:r>
              <a:rPr lang="en-US" b="1" dirty="0"/>
              <a:t>the guidelines and </a:t>
            </a:r>
            <a:r>
              <a:rPr lang="en-US" b="1" dirty="0" smtClean="0"/>
              <a:t>requirements </a:t>
            </a:r>
            <a:r>
              <a:rPr lang="en-US" dirty="0" smtClean="0"/>
              <a:t>- read </a:t>
            </a:r>
            <a:r>
              <a:rPr lang="en-US" dirty="0"/>
              <a:t>and understand the quality guidelines </a:t>
            </a:r>
            <a:r>
              <a:rPr lang="en-US" dirty="0" smtClean="0"/>
              <a:t>for </a:t>
            </a:r>
            <a:r>
              <a:rPr lang="en-US" dirty="0"/>
              <a:t>Auto apps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Develop a </a:t>
            </a:r>
            <a:r>
              <a:rPr lang="en-US" b="1" dirty="0" smtClean="0"/>
              <a:t>app </a:t>
            </a:r>
            <a:r>
              <a:rPr lang="en-US" b="1" dirty="0"/>
              <a:t>for </a:t>
            </a:r>
            <a:r>
              <a:rPr lang="en-US" b="1" dirty="0" smtClean="0"/>
              <a:t>Auto - </a:t>
            </a:r>
            <a:r>
              <a:rPr lang="en-US" dirty="0" smtClean="0"/>
              <a:t>Android </a:t>
            </a:r>
            <a:r>
              <a:rPr lang="en-US" dirty="0"/>
              <a:t>Auto </a:t>
            </a:r>
            <a:r>
              <a:rPr lang="en-US" dirty="0" smtClean="0"/>
              <a:t>is a </a:t>
            </a:r>
            <a:r>
              <a:rPr lang="en-US" dirty="0"/>
              <a:t>part of a new or existing app for </a:t>
            </a:r>
            <a:r>
              <a:rPr lang="en-US" dirty="0" smtClean="0"/>
              <a:t>Android devices</a:t>
            </a:r>
            <a:r>
              <a:rPr lang="en-US" dirty="0"/>
              <a:t>, using the same package name and store </a:t>
            </a:r>
            <a:r>
              <a:rPr lang="en-US" dirty="0" smtClean="0"/>
              <a:t>listing.</a:t>
            </a:r>
            <a:endParaRPr lang="en-US" b="1" dirty="0"/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for Auto app </a:t>
            </a:r>
            <a:r>
              <a:rPr lang="en-US" b="1" dirty="0" smtClean="0"/>
              <a:t>quality - </a:t>
            </a:r>
            <a:r>
              <a:rPr lang="en-US" dirty="0" smtClean="0"/>
              <a:t>Apps </a:t>
            </a:r>
            <a:r>
              <a:rPr lang="en-US" dirty="0"/>
              <a:t>should be designed to perform well, look great in the car, and offer the best user experience possible. </a:t>
            </a:r>
            <a:endParaRPr lang="en-US" b="1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Agree </a:t>
            </a:r>
            <a:r>
              <a:rPr lang="en-US" b="1" dirty="0"/>
              <a:t>to Android Auto terms and </a:t>
            </a:r>
            <a:r>
              <a:rPr lang="en-US" b="1" dirty="0" smtClean="0"/>
              <a:t>publish - </a:t>
            </a:r>
            <a:r>
              <a:rPr lang="en-US" dirty="0"/>
              <a:t> </a:t>
            </a:r>
            <a:r>
              <a:rPr lang="en-US" dirty="0" smtClean="0"/>
              <a:t>Google </a:t>
            </a:r>
            <a:r>
              <a:rPr lang="en-US" dirty="0"/>
              <a:t>Play submits your app for review against the </a:t>
            </a:r>
            <a:r>
              <a:rPr lang="en-US" dirty="0">
                <a:hlinkClick r:id="rId3"/>
              </a:rPr>
              <a:t>Auto app quality</a:t>
            </a:r>
            <a:r>
              <a:rPr lang="en-US" dirty="0"/>
              <a:t> criteria and notifies you of the result.</a:t>
            </a:r>
            <a:endParaRPr lang="en-US" b="1" dirty="0"/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PT" b="1" dirty="0" err="1"/>
              <a:t>Track</a:t>
            </a:r>
            <a:r>
              <a:rPr lang="pt-PT" b="1" dirty="0"/>
              <a:t> </a:t>
            </a:r>
            <a:r>
              <a:rPr lang="pt-PT" b="1" dirty="0" err="1"/>
              <a:t>your</a:t>
            </a:r>
            <a:r>
              <a:rPr lang="pt-PT" b="1" dirty="0"/>
              <a:t> </a:t>
            </a:r>
            <a:r>
              <a:rPr lang="pt-PT" b="1" dirty="0" err="1" smtClean="0"/>
              <a:t>review</a:t>
            </a:r>
            <a:endParaRPr lang="pt-PT" b="1" dirty="0" smtClean="0"/>
          </a:p>
          <a:p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 </a:t>
            </a:r>
            <a:r>
              <a:rPr lang="en-US" dirty="0"/>
              <a:t>will be reviewed for compliance with driver distraction guidelines and the technical and quality </a:t>
            </a:r>
            <a:r>
              <a:rPr lang="en-US" dirty="0" smtClean="0"/>
              <a:t>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After a successful review, your app will be published and made available on the Google Play Store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6338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ran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553</Words>
  <Application>Microsoft Office PowerPoint</Application>
  <PresentationFormat>Widescreen</PresentationFormat>
  <Paragraphs>136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Altran</vt:lpstr>
      <vt:lpstr>2.</vt:lpstr>
      <vt:lpstr>Set up an Auto project</vt:lpstr>
      <vt:lpstr>Providing Audio Playback for Auto  </vt:lpstr>
      <vt:lpstr>Providing Messaging for Auto  </vt:lpstr>
      <vt:lpstr>Testing Apps for Auto  </vt:lpstr>
      <vt:lpstr>Distribute to Android Auto  </vt:lpstr>
    </vt:vector>
  </TitlesOfParts>
  <Company>Altran Portugal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</dc:title>
  <dc:creator>Altran</dc:creator>
  <cp:lastModifiedBy>Altran</cp:lastModifiedBy>
  <cp:revision>23</cp:revision>
  <dcterms:created xsi:type="dcterms:W3CDTF">2017-10-04T13:19:41Z</dcterms:created>
  <dcterms:modified xsi:type="dcterms:W3CDTF">2017-10-06T09:36:09Z</dcterms:modified>
</cp:coreProperties>
</file>