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29"/>
  </p:notesMasterIdLst>
  <p:handoutMasterIdLst>
    <p:handoutMasterId r:id="rId30"/>
  </p:handoutMasterIdLst>
  <p:sldIdLst>
    <p:sldId id="258" r:id="rId5"/>
    <p:sldId id="259" r:id="rId6"/>
    <p:sldId id="260" r:id="rId7"/>
    <p:sldId id="287" r:id="rId8"/>
    <p:sldId id="302" r:id="rId9"/>
    <p:sldId id="261" r:id="rId10"/>
    <p:sldId id="288" r:id="rId11"/>
    <p:sldId id="291" r:id="rId12"/>
    <p:sldId id="292" r:id="rId13"/>
    <p:sldId id="290" r:id="rId14"/>
    <p:sldId id="271" r:id="rId15"/>
    <p:sldId id="297" r:id="rId16"/>
    <p:sldId id="298" r:id="rId17"/>
    <p:sldId id="299" r:id="rId18"/>
    <p:sldId id="300" r:id="rId19"/>
    <p:sldId id="265" r:id="rId20"/>
    <p:sldId id="301" r:id="rId21"/>
    <p:sldId id="272" r:id="rId22"/>
    <p:sldId id="293" r:id="rId23"/>
    <p:sldId id="273" r:id="rId24"/>
    <p:sldId id="294" r:id="rId25"/>
    <p:sldId id="295" r:id="rId26"/>
    <p:sldId id="296" r:id="rId27"/>
    <p:sldId id="269" r:id="rId2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8"/>
            <p14:sldId id="259"/>
            <p14:sldId id="260"/>
            <p14:sldId id="287"/>
            <p14:sldId id="302"/>
            <p14:sldId id="261"/>
            <p14:sldId id="288"/>
            <p14:sldId id="291"/>
            <p14:sldId id="292"/>
            <p14:sldId id="290"/>
            <p14:sldId id="271"/>
            <p14:sldId id="297"/>
            <p14:sldId id="298"/>
            <p14:sldId id="299"/>
            <p14:sldId id="300"/>
            <p14:sldId id="265"/>
            <p14:sldId id="301"/>
            <p14:sldId id="272"/>
            <p14:sldId id="293"/>
            <p14:sldId id="273"/>
            <p14:sldId id="294"/>
            <p14:sldId id="295"/>
            <p14:sldId id="296"/>
            <p14:sldId id="269"/>
          </p14:sldIdLst>
        </p14:section>
        <p14:section name="How to use" id="{E45D6C2F-3BD1-4295-AEEC-F6C1304FCA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540" y="84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https://developer.android.com/training/auto/start/index.html#dev-project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5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Android Auto can contact your service to do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1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https://developer.android.com/distribute/best-practices/launch/distribute-auto.html#how_to_participate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 then </a:t>
            </a:r>
            <a:br>
              <a:rPr lang="en-US" noProof="0" dirty="0" smtClean="0"/>
            </a:br>
            <a:r>
              <a:rPr lang="en-US" noProof="0" dirty="0" smtClean="0"/>
              <a:t>place the visual into background position </a:t>
            </a:r>
            <a:br>
              <a:rPr lang="en-US" noProof="0" dirty="0" smtClean="0"/>
            </a:br>
            <a:r>
              <a:rPr lang="en-US" noProof="0" dirty="0" smtClean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Graph</a:t>
            </a:r>
            <a:endParaRPr lang="en-US" noProof="0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 smtClean="0"/>
              <a:t>Graph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06.10.2017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Android Auto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06011"/>
            <a:ext cx="6553200" cy="31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595" y="616310"/>
            <a:ext cx="2305410" cy="89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a message is received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417"/>
            <a:ext cx="2986075" cy="48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Building Apps for Auto</a:t>
            </a:r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an Auto project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12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Auto supports two types of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i="1" dirty="0"/>
              <a:t>Audio apps</a:t>
            </a:r>
            <a:r>
              <a:rPr lang="en-US" dirty="0"/>
              <a:t> - allow users to </a:t>
            </a:r>
            <a:r>
              <a:rPr lang="en-US" b="1" dirty="0"/>
              <a:t>browse</a:t>
            </a:r>
            <a:r>
              <a:rPr lang="en-US" dirty="0"/>
              <a:t> and </a:t>
            </a:r>
            <a:r>
              <a:rPr lang="en-US" b="1" dirty="0"/>
              <a:t>play music </a:t>
            </a:r>
            <a:r>
              <a:rPr lang="en-US" dirty="0"/>
              <a:t>and spoken audio.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i="1" dirty="0"/>
              <a:t>Messaging apps</a:t>
            </a:r>
            <a:r>
              <a:rPr lang="en-US" b="1" dirty="0"/>
              <a:t> </a:t>
            </a:r>
            <a:r>
              <a:rPr lang="en-US" dirty="0"/>
              <a:t>- receive incoming </a:t>
            </a:r>
            <a:r>
              <a:rPr lang="en-US" b="1" dirty="0"/>
              <a:t>notifications</a:t>
            </a:r>
            <a:r>
              <a:rPr lang="en-US" dirty="0"/>
              <a:t>, read message via </a:t>
            </a:r>
            <a:r>
              <a:rPr lang="en-US" b="1" dirty="0"/>
              <a:t>text-to-speech</a:t>
            </a:r>
            <a:r>
              <a:rPr lang="en-US" dirty="0"/>
              <a:t>, and send replies via </a:t>
            </a:r>
            <a:r>
              <a:rPr lang="en-US" b="1" dirty="0"/>
              <a:t>voice input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 smtClean="0"/>
              <a:t>Prerequisites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Create </a:t>
            </a:r>
            <a:r>
              <a:rPr lang="en-US" b="1" dirty="0"/>
              <a:t>or update </a:t>
            </a:r>
            <a:r>
              <a:rPr lang="en-US" dirty="0"/>
              <a:t>your app </a:t>
            </a:r>
            <a:r>
              <a:rPr lang="en-US" dirty="0" smtClean="0"/>
              <a:t>project - </a:t>
            </a:r>
            <a:r>
              <a:rPr lang="en-US" dirty="0"/>
              <a:t>target Android 5.0 (API level 21) or higher.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the </a:t>
            </a:r>
            <a:r>
              <a:rPr lang="en-US" b="1" dirty="0"/>
              <a:t>support library-   </a:t>
            </a:r>
            <a:r>
              <a:rPr lang="en-US" dirty="0" err="1" smtClean="0"/>
              <a:t>NotificationCompat.CarExtender</a:t>
            </a:r>
            <a:r>
              <a:rPr lang="en-US" dirty="0" smtClean="0"/>
              <a:t> class </a:t>
            </a:r>
            <a:r>
              <a:rPr lang="en-US" dirty="0"/>
              <a:t>allows you to create notifications that are compatible with Auto devices.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Declare Auto </a:t>
            </a:r>
            <a:r>
              <a:rPr lang="en-GB" b="1" dirty="0" smtClean="0"/>
              <a:t>capabilities</a:t>
            </a:r>
            <a:endParaRPr lang="en-GB" dirty="0" smtClean="0"/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/>
              <a:t>Define </a:t>
            </a:r>
            <a:r>
              <a:rPr lang="pt-PT" b="1" dirty="0" err="1"/>
              <a:t>the</a:t>
            </a:r>
            <a:r>
              <a:rPr lang="pt-PT" b="1" dirty="0"/>
              <a:t> Auto XML </a:t>
            </a:r>
            <a:r>
              <a:rPr lang="en-GB" dirty="0" smtClean="0"/>
              <a:t>configuration-</a:t>
            </a:r>
            <a:r>
              <a:rPr lang="pt-PT" dirty="0" smtClean="0"/>
              <a:t> </a:t>
            </a:r>
            <a:r>
              <a:rPr lang="en-US" dirty="0"/>
              <a:t>Specify the car capabilities that your app uses in an XML </a:t>
            </a:r>
            <a:r>
              <a:rPr lang="en-US" dirty="0" smtClean="0"/>
              <a:t>file.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b="1" dirty="0" err="1"/>
              <a:t>manifest</a:t>
            </a:r>
            <a:r>
              <a:rPr lang="pt-PT" b="1" dirty="0"/>
              <a:t> </a:t>
            </a:r>
            <a:r>
              <a:rPr lang="pt-PT" b="1" dirty="0" err="1" smtClean="0"/>
              <a:t>entry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 smtClean="0"/>
              <a:t>provide </a:t>
            </a:r>
            <a:r>
              <a:rPr lang="en-US" dirty="0"/>
              <a:t>a reference to the Auto XML configuration file you </a:t>
            </a:r>
            <a:r>
              <a:rPr lang="en-US" dirty="0" smtClean="0"/>
              <a:t>created.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/>
              <a:t>Auto features </a:t>
            </a:r>
            <a:r>
              <a:rPr lang="en-US" dirty="0"/>
              <a:t>to your apps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40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247" y="442215"/>
            <a:ext cx="8426450" cy="891380"/>
          </a:xfrm>
        </p:spPr>
        <p:txBody>
          <a:bodyPr/>
          <a:lstStyle/>
          <a:p>
            <a:r>
              <a:rPr lang="en-US" dirty="0"/>
              <a:t>Providing Audio Playback for Auto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rgbClr val="464B69"/>
                </a:solidFill>
              </a:rPr>
              <a:pPr/>
              <a:t>13</a:t>
            </a:fld>
            <a:endParaRPr lang="fr-FR" dirty="0">
              <a:solidFill>
                <a:srgbClr val="464B69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 smtClean="0"/>
              <a:t>Build</a:t>
            </a:r>
            <a:r>
              <a:rPr lang="fr-FR" b="1" dirty="0" smtClean="0"/>
              <a:t> a Browser Service 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browser service </a:t>
            </a:r>
            <a:r>
              <a:rPr lang="en-US" dirty="0" smtClean="0"/>
              <a:t>extends </a:t>
            </a:r>
            <a:r>
              <a:rPr lang="en-US" i="1" dirty="0" err="1" smtClean="0"/>
              <a:t>MediaBrowserService</a:t>
            </a:r>
            <a:r>
              <a:rPr lang="en-US" dirty="0" smtClean="0"/>
              <a:t> </a:t>
            </a:r>
            <a:r>
              <a:rPr lang="en-US" dirty="0"/>
              <a:t>class. 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Android Auto includes a </a:t>
            </a:r>
            <a:r>
              <a:rPr lang="en-US" b="1" dirty="0"/>
              <a:t>browsing capability</a:t>
            </a:r>
            <a:r>
              <a:rPr lang="en-US" dirty="0"/>
              <a:t> that lets users select a letter from an on-screen </a:t>
            </a:r>
            <a:r>
              <a:rPr lang="en-US" dirty="0" smtClean="0"/>
              <a:t>keyboard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b="1" dirty="0" err="1" smtClean="0"/>
              <a:t>content</a:t>
            </a:r>
            <a:r>
              <a:rPr lang="pt-PT" b="1" dirty="0" smtClean="0"/>
              <a:t> </a:t>
            </a:r>
            <a:r>
              <a:rPr lang="pt-PT" b="1" dirty="0" err="1"/>
              <a:t>hierarchy</a:t>
            </a:r>
            <a:endParaRPr lang="pt-PT" b="1" dirty="0"/>
          </a:p>
          <a:p>
            <a:r>
              <a:rPr lang="pt-PT" dirty="0"/>
              <a:t/>
            </a:r>
            <a:br>
              <a:rPr lang="pt-PT" dirty="0"/>
            </a:b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b="1" dirty="0" err="1"/>
              <a:t>Enable</a:t>
            </a:r>
            <a:r>
              <a:rPr lang="pt-PT" b="1" dirty="0"/>
              <a:t> Playback </a:t>
            </a:r>
            <a:r>
              <a:rPr lang="pt-PT" b="1" dirty="0" err="1" smtClean="0"/>
              <a:t>Control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Register</a:t>
            </a:r>
            <a:r>
              <a:rPr lang="pt-PT" b="1" dirty="0"/>
              <a:t> a media </a:t>
            </a:r>
            <a:r>
              <a:rPr lang="pt-PT" b="1" dirty="0" err="1" smtClean="0"/>
              <a:t>session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/>
              <a:t>set a callback object that is used to handle playback control requests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Implement</a:t>
            </a:r>
            <a:r>
              <a:rPr lang="pt-PT" b="1" dirty="0"/>
              <a:t> play </a:t>
            </a:r>
            <a:r>
              <a:rPr lang="pt-PT" b="1" dirty="0" err="1" smtClean="0"/>
              <a:t>commands</a:t>
            </a:r>
            <a:r>
              <a:rPr lang="pt-PT" b="1" dirty="0" smtClean="0"/>
              <a:t> - </a:t>
            </a:r>
            <a:r>
              <a:rPr lang="en-US" dirty="0"/>
              <a:t>your app must extend the abstract </a:t>
            </a:r>
            <a:r>
              <a:rPr lang="en-US" i="1" dirty="0" err="1"/>
              <a:t>MediaSession.Callback</a:t>
            </a:r>
            <a:r>
              <a:rPr lang="en-US" dirty="0"/>
              <a:t> class and implement the methods that your app </a:t>
            </a:r>
            <a:r>
              <a:rPr lang="en-US" dirty="0" smtClean="0"/>
              <a:t>supports </a:t>
            </a: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en-US" dirty="0"/>
              <a:t> </a:t>
            </a:r>
            <a:endParaRPr lang="pt-PT" b="1" dirty="0" smtClean="0"/>
          </a:p>
          <a:p>
            <a:endParaRPr lang="pt-PT" b="1" dirty="0"/>
          </a:p>
          <a:p>
            <a:r>
              <a:rPr lang="pt-PT" b="1" dirty="0"/>
              <a:t/>
            </a:r>
            <a:br>
              <a:rPr lang="pt-PT" b="1" dirty="0"/>
            </a:br>
            <a:endParaRPr lang="fr-FR" b="1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2"/>
            <a:r>
              <a:rPr lang="pt-PT" b="1" dirty="0" err="1"/>
              <a:t>Support</a:t>
            </a:r>
            <a:r>
              <a:rPr lang="pt-PT" b="1" dirty="0"/>
              <a:t> </a:t>
            </a:r>
            <a:r>
              <a:rPr lang="pt-PT" b="1" dirty="0" err="1"/>
              <a:t>Voice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</a:t>
            </a:r>
          </a:p>
          <a:p>
            <a:pPr lvl="2"/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your audio app to </a:t>
            </a:r>
            <a:r>
              <a:rPr lang="en-US" b="1" dirty="0"/>
              <a:t>launch with a voice </a:t>
            </a:r>
            <a:r>
              <a:rPr lang="en-US" b="1" dirty="0" smtClean="0"/>
              <a:t>command</a:t>
            </a:r>
            <a:r>
              <a:rPr lang="en-US" dirty="0" smtClean="0"/>
              <a:t> - </a:t>
            </a:r>
            <a:r>
              <a:rPr lang="en-US" i="1" dirty="0"/>
              <a:t>"Play [search query] on [your app name]"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Parse the voice query to build the playback queue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smtClean="0"/>
              <a:t>Playback </a:t>
            </a:r>
            <a:r>
              <a:rPr lang="pt-PT" b="1" dirty="0" err="1"/>
              <a:t>control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- </a:t>
            </a:r>
            <a:r>
              <a:rPr lang="en-US" dirty="0"/>
              <a:t>implement the callback methods with the playback controls that you support in your app.</a:t>
            </a:r>
            <a:r>
              <a:rPr lang="en-US" dirty="0" smtClean="0"/>
              <a:t>		</a:t>
            </a:r>
            <a:endParaRPr lang="pt-PT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pt-PT" b="1" dirty="0"/>
              <a:t/>
            </a:r>
            <a:br>
              <a:rPr lang="pt-PT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110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Providing</a:t>
            </a:r>
            <a:r>
              <a:rPr lang="pt-PT" dirty="0"/>
              <a:t> </a:t>
            </a:r>
            <a:r>
              <a:rPr lang="pt-PT" dirty="0" err="1"/>
              <a:t>Messaging</a:t>
            </a:r>
            <a:r>
              <a:rPr lang="pt-PT" dirty="0"/>
              <a:t> for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14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Define read and reply intent </a:t>
            </a:r>
            <a:r>
              <a:rPr lang="en-US" b="1" dirty="0" smtClean="0"/>
              <a:t>filters 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the read action and reply action intent types for your app and the </a:t>
            </a:r>
            <a:r>
              <a:rPr lang="en-US" i="1" dirty="0" err="1"/>
              <a:t>BroadcastReceiver</a:t>
            </a:r>
            <a:r>
              <a:rPr lang="en-US" dirty="0"/>
              <a:t> </a:t>
            </a:r>
            <a:r>
              <a:rPr lang="en-US" dirty="0" smtClean="0"/>
              <a:t>classes.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Import </a:t>
            </a:r>
            <a:r>
              <a:rPr lang="en-US" b="1" dirty="0"/>
              <a:t>Support Library for </a:t>
            </a:r>
            <a:r>
              <a:rPr lang="en-US" b="1" dirty="0" smtClean="0"/>
              <a:t>Messaging</a:t>
            </a:r>
          </a:p>
          <a:p>
            <a:r>
              <a:rPr lang="en-US" b="1" dirty="0" smtClean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U</a:t>
            </a:r>
            <a:r>
              <a:rPr lang="pt-PT" dirty="0" err="1" smtClean="0"/>
              <a:t>pdate</a:t>
            </a:r>
            <a:r>
              <a:rPr lang="pt-PT" dirty="0" smtClean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libraries</a:t>
            </a:r>
            <a:r>
              <a:rPr lang="pt-PT" dirty="0"/>
              <a:t>, </a:t>
            </a: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notifications </a:t>
            </a:r>
            <a:r>
              <a:rPr lang="en-US" dirty="0" smtClean="0"/>
              <a:t>requires </a:t>
            </a:r>
            <a:r>
              <a:rPr lang="en-US" dirty="0"/>
              <a:t>classes from the </a:t>
            </a:r>
            <a:r>
              <a:rPr lang="en-US" i="1" dirty="0"/>
              <a:t>v4 support library.</a:t>
            </a:r>
            <a:endParaRPr lang="en-GB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21472" y="1851026"/>
            <a:ext cx="2700000" cy="2557463"/>
          </a:xfrm>
        </p:spPr>
        <p:txBody>
          <a:bodyPr/>
          <a:lstStyle/>
          <a:p>
            <a:r>
              <a:rPr lang="en-GB" b="1" dirty="0" smtClean="0"/>
              <a:t>Notify </a:t>
            </a:r>
            <a:r>
              <a:rPr lang="en-GB" b="1" dirty="0"/>
              <a:t>Users of </a:t>
            </a:r>
            <a:r>
              <a:rPr lang="en-GB" b="1" dirty="0" smtClean="0"/>
              <a:t>Messages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conversation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reply</a:t>
            </a:r>
            <a:r>
              <a:rPr lang="en-US" dirty="0"/>
              <a:t> </a:t>
            </a:r>
            <a:r>
              <a:rPr lang="en-US" b="1" dirty="0" smtClean="0"/>
              <a:t>intents</a:t>
            </a:r>
            <a:r>
              <a:rPr lang="en-US" dirty="0" smtClean="0"/>
              <a:t> </a:t>
            </a:r>
            <a:r>
              <a:rPr lang="en-US" dirty="0"/>
              <a:t>- create a </a:t>
            </a:r>
            <a:r>
              <a:rPr lang="en-US" i="1" dirty="0" err="1"/>
              <a:t>PendingIntent</a:t>
            </a:r>
            <a:r>
              <a:rPr lang="en-US" dirty="0"/>
              <a:t> object for each of these actions, </a:t>
            </a: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the </a:t>
            </a:r>
            <a:r>
              <a:rPr lang="en-US" b="1" dirty="0"/>
              <a:t>conversation </a:t>
            </a:r>
            <a:r>
              <a:rPr lang="en-US" b="1" dirty="0" smtClean="0"/>
              <a:t>builder </a:t>
            </a:r>
            <a:r>
              <a:rPr lang="en-US" dirty="0" smtClean="0"/>
              <a:t>- Auto </a:t>
            </a:r>
            <a:r>
              <a:rPr lang="en-US" dirty="0"/>
              <a:t>organize messages into conversations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PT" dirty="0"/>
              <a:t/>
            </a:r>
            <a:br>
              <a:rPr lang="pt-PT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Handle User Actions</a:t>
            </a:r>
          </a:p>
          <a:p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Handling a </a:t>
            </a:r>
            <a:r>
              <a:rPr lang="en-US" b="1" dirty="0" smtClean="0"/>
              <a:t>message read action </a:t>
            </a:r>
            <a:r>
              <a:rPr lang="en-US" dirty="0" smtClean="0"/>
              <a:t>- </a:t>
            </a:r>
            <a:r>
              <a:rPr lang="en-US" dirty="0"/>
              <a:t>Auto sends a read intent based on how your app defined the messaging notification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smtClean="0"/>
              <a:t>Handling a </a:t>
            </a:r>
            <a:r>
              <a:rPr lang="pt-PT" b="1" dirty="0" err="1" smtClean="0"/>
              <a:t>reply</a:t>
            </a:r>
            <a:r>
              <a:rPr lang="pt-PT" b="1" dirty="0" smtClean="0"/>
              <a:t> </a:t>
            </a:r>
            <a:r>
              <a:rPr lang="pt-PT" b="1" dirty="0" err="1" smtClean="0"/>
              <a:t>action</a:t>
            </a:r>
            <a:r>
              <a:rPr lang="pt-PT" b="1" dirty="0"/>
              <a:t> </a:t>
            </a:r>
            <a:r>
              <a:rPr lang="pt-PT" b="1" dirty="0" smtClean="0"/>
              <a:t>- </a:t>
            </a:r>
            <a:r>
              <a:rPr lang="en-US" dirty="0"/>
              <a:t>Auto sends a read intent based on how your app defined the messaging notification</a:t>
            </a:r>
            <a:r>
              <a:rPr lang="pt-PT" dirty="0" smtClean="0"/>
              <a:t/>
            </a:r>
            <a:br>
              <a:rPr lang="pt-PT" dirty="0" smtClean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80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Testing</a:t>
            </a:r>
            <a:r>
              <a:rPr lang="pt-PT" dirty="0"/>
              <a:t> Apps for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15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en-US" dirty="0" smtClean="0"/>
              <a:t> </a:t>
            </a:r>
            <a:r>
              <a:rPr lang="en-US" b="1" dirty="0"/>
              <a:t>Auto</a:t>
            </a:r>
            <a:r>
              <a:rPr lang="en-US" dirty="0"/>
              <a:t> is available for both </a:t>
            </a:r>
            <a:r>
              <a:rPr lang="en-US" b="1" dirty="0"/>
              <a:t>car</a:t>
            </a:r>
            <a:r>
              <a:rPr lang="en-US" dirty="0"/>
              <a:t> and </a:t>
            </a:r>
            <a:r>
              <a:rPr lang="en-US" b="1" dirty="0"/>
              <a:t>phone </a:t>
            </a:r>
            <a:r>
              <a:rPr lang="en-US" b="1" dirty="0" smtClean="0"/>
              <a:t>screens</a:t>
            </a:r>
            <a:endParaRPr lang="en-US" dirty="0" smtClean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Car </a:t>
            </a:r>
            <a:r>
              <a:rPr lang="en-US" b="1" dirty="0" smtClean="0"/>
              <a:t>screen - </a:t>
            </a:r>
            <a:r>
              <a:rPr lang="en-US" dirty="0" smtClean="0"/>
              <a:t>Desktop </a:t>
            </a:r>
            <a:r>
              <a:rPr lang="en-US" dirty="0"/>
              <a:t>Head Unit (DHU), a testing tool for Auto apps that lets you test pre-released versions of your Android Auto apps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Phone screen -</a:t>
            </a:r>
            <a:r>
              <a:rPr lang="en-US" dirty="0" smtClean="0"/>
              <a:t> </a:t>
            </a:r>
            <a:r>
              <a:rPr lang="en-US" dirty="0"/>
              <a:t>This option lets you display and test pre-released versions of your app on Android Auto for the phone screen.</a:t>
            </a:r>
          </a:p>
          <a:p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Car </a:t>
            </a:r>
            <a:r>
              <a:rPr lang="en-US" b="1" dirty="0"/>
              <a:t>screen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DHU enables your development machine to emulate an Android Auto head </a:t>
            </a:r>
            <a:r>
              <a:rPr lang="en-US" dirty="0" smtClean="0"/>
              <a:t>unit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 DHU runs on Windows, Mac, and Linux hosts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you’ve installed the DHU, you can test your Android Auto apps by connecting your phone and workstation via USB.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Phone </a:t>
            </a:r>
            <a:r>
              <a:rPr lang="en-US" b="1" dirty="0" smtClean="0"/>
              <a:t>screen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the Android Auto app, available on Google Play, on your handheld </a:t>
            </a:r>
            <a:r>
              <a:rPr lang="en-US" dirty="0" smtClean="0"/>
              <a:t>and enable</a:t>
            </a:r>
            <a:r>
              <a:rPr lang="en-US" dirty="0"/>
              <a:t> unknown sources in developer mode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USB debugging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your app onto the handheld and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2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2438400" y="3079538"/>
            <a:ext cx="936104" cy="828000"/>
          </a:xfrm>
          <a:prstGeom prst="callout2">
            <a:avLst>
              <a:gd name="adj1" fmla="val 49342"/>
              <a:gd name="adj2" fmla="val 110147"/>
              <a:gd name="adj3" fmla="val 49342"/>
              <a:gd name="adj4" fmla="val 142898"/>
              <a:gd name="adj5" fmla="val 3100"/>
              <a:gd name="adj6" fmla="val 176234"/>
            </a:avLst>
          </a:prstGeom>
        </p:spPr>
        <p:txBody>
          <a:bodyPr/>
          <a:lstStyle/>
          <a:p>
            <a:r>
              <a:rPr lang="en-GB" dirty="0" smtClean="0"/>
              <a:t>Functionality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2167699" y="1304237"/>
            <a:ext cx="1066800" cy="832826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6748"/>
              <a:gd name="adj6" fmla="val 178437"/>
            </a:avLst>
          </a:prstGeom>
        </p:spPr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Visual Design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16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/>
          </p:nvPr>
        </p:nvSpPr>
        <p:spPr>
          <a:xfrm>
            <a:off x="479334" y="1304237"/>
            <a:ext cx="1728192" cy="763457"/>
          </a:xfrm>
        </p:spPr>
        <p:txBody>
          <a:bodyPr/>
          <a:lstStyle/>
          <a:p>
            <a:pPr lvl="1"/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meet</a:t>
            </a:r>
            <a:r>
              <a:rPr lang="fr-FR" dirty="0" smtClean="0"/>
              <a:t> all relevant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 for the Android </a:t>
            </a:r>
            <a:r>
              <a:rPr lang="fr-FR" dirty="0" err="1" smtClean="0"/>
              <a:t>platform</a:t>
            </a:r>
            <a:endParaRPr lang="fr-FR" dirty="0" smtClean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 App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>
          <a:xfrm>
            <a:off x="479334" y="3144081"/>
            <a:ext cx="1728192" cy="763457"/>
          </a:xfrm>
        </p:spPr>
        <p:txBody>
          <a:bodyPr/>
          <a:lstStyle/>
          <a:p>
            <a:pPr lvl="1"/>
            <a:r>
              <a:rPr lang="fr-FR" dirty="0" smtClean="0"/>
              <a:t>General</a:t>
            </a:r>
          </a:p>
          <a:p>
            <a:pPr lvl="1"/>
            <a:r>
              <a:rPr lang="fr-FR" dirty="0" smtClean="0"/>
              <a:t>Media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Messaging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1"/>
            <a:r>
              <a:rPr lang="fr-FR" dirty="0" smtClean="0"/>
              <a:t>Driver attention</a:t>
            </a:r>
          </a:p>
          <a:p>
            <a:pPr lvl="1"/>
            <a:r>
              <a:rPr lang="fr-FR" dirty="0" err="1" smtClean="0"/>
              <a:t>Layout</a:t>
            </a:r>
            <a:endParaRPr lang="fr-FR" dirty="0" smtClean="0"/>
          </a:p>
          <a:p>
            <a:pPr lvl="1"/>
            <a:r>
              <a:rPr lang="fr-FR" dirty="0" smtClean="0"/>
              <a:t>Visual </a:t>
            </a:r>
            <a:r>
              <a:rPr lang="fr-FR" dirty="0" err="1" smtClean="0"/>
              <a:t>Contrast</a:t>
            </a:r>
            <a:endParaRPr lang="fr-FR" dirty="0" smtClean="0"/>
          </a:p>
          <a:p>
            <a:pPr lvl="1"/>
            <a:r>
              <a:rPr lang="fr-FR" dirty="0" smtClean="0"/>
              <a:t>Interaction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Auto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Distribute</a:t>
            </a:r>
            <a:r>
              <a:rPr lang="pt-PT" dirty="0"/>
              <a:t> to </a:t>
            </a:r>
            <a:r>
              <a:rPr lang="pt-PT" dirty="0" err="1"/>
              <a:t>Android</a:t>
            </a:r>
            <a:r>
              <a:rPr lang="pt-PT" dirty="0"/>
              <a:t>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dirty="0"/>
              <a:t/>
            </a:r>
            <a:br>
              <a:rPr lang="pt-PT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17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Understand </a:t>
            </a:r>
            <a:r>
              <a:rPr lang="en-US" b="1" dirty="0"/>
              <a:t>the guidelines and </a:t>
            </a:r>
            <a:r>
              <a:rPr lang="en-US" b="1" dirty="0" smtClean="0"/>
              <a:t>requirements </a:t>
            </a:r>
            <a:r>
              <a:rPr lang="en-US" dirty="0" smtClean="0"/>
              <a:t>- read </a:t>
            </a:r>
            <a:r>
              <a:rPr lang="en-US" dirty="0"/>
              <a:t>and understand the quality guidelines </a:t>
            </a:r>
            <a:r>
              <a:rPr lang="en-US" dirty="0" smtClean="0"/>
              <a:t>for </a:t>
            </a:r>
            <a:r>
              <a:rPr lang="en-US" dirty="0"/>
              <a:t>Auto apps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Develop a </a:t>
            </a:r>
            <a:r>
              <a:rPr lang="en-US" b="1" dirty="0" smtClean="0"/>
              <a:t>app </a:t>
            </a:r>
            <a:r>
              <a:rPr lang="en-US" b="1" dirty="0"/>
              <a:t>for </a:t>
            </a:r>
            <a:r>
              <a:rPr lang="en-US" b="1" dirty="0" smtClean="0"/>
              <a:t>Auto - </a:t>
            </a:r>
            <a:r>
              <a:rPr lang="en-US" dirty="0" smtClean="0"/>
              <a:t>Android </a:t>
            </a:r>
            <a:r>
              <a:rPr lang="en-US" dirty="0"/>
              <a:t>Auto </a:t>
            </a:r>
            <a:r>
              <a:rPr lang="en-US" dirty="0" smtClean="0"/>
              <a:t>is a </a:t>
            </a:r>
            <a:r>
              <a:rPr lang="en-US" dirty="0"/>
              <a:t>part of a new or existing app for </a:t>
            </a:r>
            <a:r>
              <a:rPr lang="en-US" dirty="0" smtClean="0"/>
              <a:t>Android devices</a:t>
            </a:r>
            <a:r>
              <a:rPr lang="en-US" dirty="0"/>
              <a:t>, using the same package name and store </a:t>
            </a:r>
            <a:r>
              <a:rPr lang="en-US" dirty="0" smtClean="0"/>
              <a:t>listing.</a:t>
            </a:r>
            <a:endParaRPr lang="en-US" b="1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Test for Auto app </a:t>
            </a:r>
            <a:r>
              <a:rPr lang="en-US" b="1" dirty="0" smtClean="0"/>
              <a:t>quality - </a:t>
            </a:r>
            <a:r>
              <a:rPr lang="en-US" dirty="0" smtClean="0"/>
              <a:t>Apps </a:t>
            </a:r>
            <a:r>
              <a:rPr lang="en-US" dirty="0"/>
              <a:t>should be designed to perform well, look great in the car, and offer the best user experience possible. </a:t>
            </a:r>
            <a:endParaRPr lang="en-US" b="1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Agree </a:t>
            </a:r>
            <a:r>
              <a:rPr lang="en-US" b="1" dirty="0"/>
              <a:t>to Android Auto terms and </a:t>
            </a:r>
            <a:r>
              <a:rPr lang="en-US" b="1" dirty="0" smtClean="0"/>
              <a:t>publish - </a:t>
            </a:r>
            <a:r>
              <a:rPr lang="en-US" dirty="0"/>
              <a:t> </a:t>
            </a:r>
            <a:r>
              <a:rPr lang="en-US" dirty="0" smtClean="0"/>
              <a:t>Google </a:t>
            </a:r>
            <a:r>
              <a:rPr lang="en-US" dirty="0"/>
              <a:t>Play submits your app for review against the Auto app quality criteria and notifies you of the result.</a:t>
            </a:r>
            <a:endParaRPr lang="en-US" b="1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 b="1" dirty="0" err="1"/>
              <a:t>Track</a:t>
            </a:r>
            <a:r>
              <a:rPr lang="pt-PT" b="1" dirty="0"/>
              <a:t> </a:t>
            </a:r>
            <a:r>
              <a:rPr lang="pt-PT" b="1" dirty="0" err="1"/>
              <a:t>your</a:t>
            </a:r>
            <a:r>
              <a:rPr lang="pt-PT" b="1" dirty="0"/>
              <a:t> </a:t>
            </a:r>
            <a:r>
              <a:rPr lang="pt-PT" b="1" dirty="0" err="1" smtClean="0"/>
              <a:t>review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will be reviewed for compliance with driver distraction guidelines and the technical and quality </a:t>
            </a:r>
            <a:r>
              <a:rPr lang="en-US" dirty="0" smtClean="0"/>
              <a:t>criteria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 After a successful review, your app will be published and made available on the Google Play Store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0314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18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with</a:t>
            </a:r>
            <a:r>
              <a:rPr lang="fr-FR" dirty="0" smtClean="0"/>
              <a:t>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with Android Auto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37 brands of cars that have already implemented Android auto in some models, such as: Audi, Chevrolet, Lamborghini and Volvo.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near future the Android Auto will be implemented in 16 more brands.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Auto is also implemented in 5 brands of aftermarket displays, such as: Kenwood</a:t>
            </a:r>
            <a:r>
              <a:rPr lang="en-US" dirty="0" smtClean="0"/>
              <a:t>, Panasonic </a:t>
            </a:r>
            <a:r>
              <a:rPr lang="en-US" dirty="0"/>
              <a:t>and Sony.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near future Android Auto will be implemented in 4 more brands of aftermarket displays.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Android Auto is only </a:t>
            </a:r>
            <a:r>
              <a:rPr lang="en-US" dirty="0" smtClean="0"/>
              <a:t>available </a:t>
            </a:r>
            <a:r>
              <a:rPr lang="en-US" dirty="0" smtClean="0"/>
              <a:t>in 31 countries.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Portugal, there isn’t a official release date that, however the </a:t>
            </a:r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en-US" dirty="0" smtClean="0"/>
              <a:t>can be downloaded, and use some 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Android Auto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 - </a:t>
            </a:r>
            <a:r>
              <a:rPr lang="fr-FR" dirty="0"/>
              <a:t>Android Auto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?</a:t>
            </a:r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mtClean="0"/>
              <a:t>3</a:t>
            </a:r>
            <a:endParaRPr lang="fr-FR" dirty="0"/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Building Apps for Auto</a:t>
            </a:r>
          </a:p>
          <a:p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smtClean="0"/>
              <a:t>4</a:t>
            </a:r>
            <a:endParaRPr lang="fr-FR" dirty="0"/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Compatible </a:t>
            </a:r>
            <a:r>
              <a:rPr lang="en-GB" dirty="0" smtClean="0"/>
              <a:t>with</a:t>
            </a:r>
            <a:r>
              <a:rPr lang="fr-FR" dirty="0" smtClean="0"/>
              <a:t> </a:t>
            </a:r>
            <a:r>
              <a:rPr lang="fr-FR" dirty="0"/>
              <a:t>Android </a:t>
            </a:r>
            <a:r>
              <a:rPr lang="fr-FR" dirty="0" smtClean="0"/>
              <a:t>Auto</a:t>
            </a:r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smtClean="0"/>
              <a:t>5</a:t>
            </a:r>
            <a:endParaRPr lang="fr-FR" dirty="0"/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Embedded Android Auto</a:t>
            </a:r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20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Embedded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6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Embedded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Release Date: No official release date, shown in May 17, 2017 in Google I/O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Android-based operating system designed for vehicles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Tightly-integrated with the features of the car</a:t>
            </a:r>
          </a:p>
          <a:p>
            <a:pPr marL="280988" lvl="1" indent="-171450" algn="l"/>
            <a:r>
              <a:rPr lang="en-US" dirty="0" smtClean="0"/>
              <a:t>Can control various sensors and switches.</a:t>
            </a:r>
          </a:p>
          <a:p>
            <a:pPr lvl="1" indent="0" algn="l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Gives the car OEMs more control over the 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Full customization is important for adoption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Android Auto.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UI elements and built-in apps differ from OEM to OEM.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Expect implementations from different automakers to look and feel unique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Different design elements</a:t>
            </a:r>
          </a:p>
          <a:p>
            <a:pPr marL="280988" lvl="1" indent="-171450" algn="l"/>
            <a:r>
              <a:rPr lang="en-US" dirty="0" smtClean="0"/>
              <a:t>Different display </a:t>
            </a:r>
            <a:r>
              <a:rPr lang="en-US" dirty="0" smtClean="0"/>
              <a:t>number and types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Models where it is available (Google I/O 2017)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31552" y="1497739"/>
            <a:ext cx="399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Audi Q8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54566" y="1497739"/>
            <a:ext cx="3990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Volvo V90 SUVs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6" y="1927045"/>
            <a:ext cx="3990248" cy="2246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" y="1927046"/>
            <a:ext cx="3990248" cy="22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-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Release Date: </a:t>
            </a:r>
            <a:r>
              <a:rPr lang="en-US" dirty="0"/>
              <a:t>March 19, </a:t>
            </a:r>
            <a:r>
              <a:rPr lang="en-US" dirty="0" smtClean="0"/>
              <a:t>2015.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Application for smartphone that allows a connection with the car using a </a:t>
            </a:r>
            <a:r>
              <a:rPr lang="en-US" dirty="0" err="1" smtClean="0"/>
              <a:t>usb</a:t>
            </a:r>
            <a:r>
              <a:rPr lang="en-US" dirty="0" smtClean="0"/>
              <a:t> cable.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Auto connects via Bluetooth, in order to connect with the car sound system..</a:t>
            </a:r>
          </a:p>
          <a:p>
            <a:pPr algn="l"/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Simpler is safest</a:t>
            </a:r>
          </a:p>
          <a:p>
            <a:pPr marL="280988" lvl="1" indent="-171450" algn="l"/>
            <a:r>
              <a:rPr lang="en-US" dirty="0" smtClean="0"/>
              <a:t>Only brings useful information</a:t>
            </a:r>
          </a:p>
          <a:p>
            <a:pPr marL="280988" lvl="1" indent="-171450" algn="l"/>
            <a:endParaRPr lang="en-US" dirty="0" smtClean="0"/>
          </a:p>
          <a:p>
            <a:pPr marL="280988" lvl="1" indent="-171450" algn="l"/>
            <a:r>
              <a:rPr lang="en-US" dirty="0" smtClean="0"/>
              <a:t>Organized into simple cards</a:t>
            </a:r>
          </a:p>
          <a:p>
            <a:pPr marL="280988" lvl="1" indent="-171450" algn="l"/>
            <a:endParaRPr lang="en-US" dirty="0"/>
          </a:p>
          <a:p>
            <a:pPr marL="280988" lvl="1" indent="-171450" algn="l"/>
            <a:r>
              <a:rPr lang="en-US" dirty="0" smtClean="0"/>
              <a:t>Apps need to have consistent design</a:t>
            </a:r>
          </a:p>
          <a:p>
            <a:pPr marL="387450" lvl="4" indent="-171450"/>
            <a:r>
              <a:rPr lang="en-US" dirty="0" smtClean="0"/>
              <a:t>Large and round buttons, for easy touch points</a:t>
            </a:r>
          </a:p>
          <a:p>
            <a:pPr marL="387450" lvl="4" indent="-171450"/>
            <a:r>
              <a:rPr lang="en-US" dirty="0" smtClean="0"/>
              <a:t>Similar menu structures.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7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Competitor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GPS </a:t>
            </a:r>
            <a:r>
              <a:rPr lang="en-US" dirty="0" smtClean="0"/>
              <a:t>Navigation  </a:t>
            </a: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Google maps is the more precise and user friendly application for GPS Navigation.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Voice Control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0988" lvl="1" indent="-171450" algn="l"/>
            <a:r>
              <a:rPr lang="en-US" dirty="0" smtClean="0"/>
              <a:t>Speech recognition from Google is more refined, and his able to interpret more commands.</a:t>
            </a:r>
            <a:endParaRPr lang="en-US" dirty="0"/>
          </a:p>
          <a:p>
            <a:pPr algn="l"/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Not compatible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Android Auto has the ability to work in the phone.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9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6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If connected to the car the phone stays unusable.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There are 5 panels available, if connected with the car dash screen.</a:t>
            </a:r>
          </a:p>
          <a:p>
            <a:pPr marL="280988" lvl="1" indent="-171450" algn="l"/>
            <a:r>
              <a:rPr lang="en-US" dirty="0" smtClean="0"/>
              <a:t>If we use the phone there are 4 panels available</a:t>
            </a:r>
          </a:p>
          <a:p>
            <a:pPr marL="171450" lvl="2" indent="-171450"/>
            <a:endParaRPr lang="en-US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Home menu has information such as the weather, current song, current destination and upcoming appointments.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Only important information appear while driving</a:t>
            </a:r>
          </a:p>
          <a:p>
            <a:pPr marL="279450" lvl="3" indent="-171450"/>
            <a:r>
              <a:rPr lang="en-US" dirty="0" smtClean="0"/>
              <a:t>Notifications such as alerts from Email, Facebook or Twitter, will not show in the notifications log.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3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Panels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9624"/>
            <a:ext cx="3314700" cy="1988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7" y="2371945"/>
            <a:ext cx="3307582" cy="1604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493223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819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Home Menu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0426" y="149322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07" y="1927045"/>
            <a:ext cx="1062242" cy="2066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6" y="1942042"/>
            <a:ext cx="4114800" cy="19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Altran_PPT_16-9_v2</Template>
  <TotalTime>265</TotalTime>
  <Words>1158</Words>
  <Application>Microsoft Office PowerPoint</Application>
  <PresentationFormat>On-screen Show (16:9)</PresentationFormat>
  <Paragraphs>312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Altran</vt:lpstr>
      <vt:lpstr>PowerPoint Presentation</vt:lpstr>
      <vt:lpstr>Agenda</vt:lpstr>
      <vt:lpstr>1.</vt:lpstr>
      <vt:lpstr>Overview- Android Auto</vt:lpstr>
      <vt:lpstr>Comparison with Competitor Technologies</vt:lpstr>
      <vt:lpstr>2.</vt:lpstr>
      <vt:lpstr>How it works?</vt:lpstr>
      <vt:lpstr>Android Auto - Panels</vt:lpstr>
      <vt:lpstr>Android Auto - Home Menu</vt:lpstr>
      <vt:lpstr>PowerPoint Presentation</vt:lpstr>
      <vt:lpstr>3.</vt:lpstr>
      <vt:lpstr>Set up an Auto project</vt:lpstr>
      <vt:lpstr>Providing Audio Playback for Auto  </vt:lpstr>
      <vt:lpstr>Providing Messaging for Auto  </vt:lpstr>
      <vt:lpstr>Testing Apps for Auto  </vt:lpstr>
      <vt:lpstr>Auto App Quality</vt:lpstr>
      <vt:lpstr>Distribute to Android Auto  </vt:lpstr>
      <vt:lpstr>4.</vt:lpstr>
      <vt:lpstr>Compatible with Android Auto</vt:lpstr>
      <vt:lpstr>5.</vt:lpstr>
      <vt:lpstr>Overview – Embedded Android Auto</vt:lpstr>
      <vt:lpstr>How it works?</vt:lpstr>
      <vt:lpstr>Car Models where it is available (Google I/O 2017)</vt:lpstr>
      <vt:lpstr>PowerPoint Presentation</vt:lpstr>
    </vt:vector>
  </TitlesOfParts>
  <Manager>Altran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Ramos João Paulo</dc:creator>
  <cp:lastModifiedBy>Altran</cp:lastModifiedBy>
  <cp:revision>19</cp:revision>
  <dcterms:created xsi:type="dcterms:W3CDTF">2017-10-04T08:50:13Z</dcterms:created>
  <dcterms:modified xsi:type="dcterms:W3CDTF">2017-10-06T13:58:56Z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