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6706" r:id="rId1"/>
  </p:sldMasterIdLst>
  <p:notesMasterIdLst>
    <p:notesMasterId r:id="rId31"/>
  </p:notesMasterIdLst>
  <p:handoutMasterIdLst>
    <p:handoutMasterId r:id="rId32"/>
  </p:handoutMasterIdLst>
  <p:sldIdLst>
    <p:sldId id="525" r:id="rId2"/>
    <p:sldId id="531" r:id="rId3"/>
    <p:sldId id="440" r:id="rId4"/>
    <p:sldId id="445" r:id="rId5"/>
    <p:sldId id="515" r:id="rId6"/>
    <p:sldId id="567" r:id="rId7"/>
    <p:sldId id="538" r:id="rId8"/>
    <p:sldId id="564" r:id="rId9"/>
    <p:sldId id="521" r:id="rId10"/>
    <p:sldId id="540" r:id="rId11"/>
    <p:sldId id="559" r:id="rId12"/>
    <p:sldId id="560" r:id="rId13"/>
    <p:sldId id="561" r:id="rId14"/>
    <p:sldId id="562" r:id="rId15"/>
    <p:sldId id="563" r:id="rId16"/>
    <p:sldId id="546" r:id="rId17"/>
    <p:sldId id="545" r:id="rId18"/>
    <p:sldId id="568" r:id="rId19"/>
    <p:sldId id="410" r:id="rId20"/>
    <p:sldId id="425" r:id="rId21"/>
    <p:sldId id="458" r:id="rId22"/>
    <p:sldId id="459" r:id="rId23"/>
    <p:sldId id="513" r:id="rId24"/>
    <p:sldId id="461" r:id="rId25"/>
    <p:sldId id="548" r:id="rId26"/>
    <p:sldId id="550" r:id="rId27"/>
    <p:sldId id="551" r:id="rId28"/>
    <p:sldId id="479" r:id="rId29"/>
    <p:sldId id="512" r:id="rId30"/>
  </p:sldIdLst>
  <p:sldSz cx="10080625" cy="7559675"/>
  <p:notesSz cx="10058400" cy="7772400"/>
  <p:defaultTextStyle>
    <a:defPPr>
      <a:defRPr lang="en-GB"/>
    </a:defPPr>
    <a:lvl1pPr algn="l" defTabSz="45085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1pPr>
    <a:lvl2pPr marL="733425" indent="-280988" algn="l" defTabSz="45085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2pPr>
    <a:lvl3pPr marL="1128713" indent="-223838" algn="l" defTabSz="45085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3pPr>
    <a:lvl4pPr marL="1581150" indent="-223838" algn="l" defTabSz="45085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4pPr>
    <a:lvl5pPr marL="2033588" indent="-223838" algn="l" defTabSz="45085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40"/>
    <a:srgbClr val="8000FF"/>
    <a:srgbClr val="FF8000"/>
    <a:srgbClr val="00FF00"/>
    <a:srgbClr val="FFFFFF"/>
    <a:srgbClr val="65D96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1" autoAdjust="0"/>
    <p:restoredTop sz="96793" autoAdjust="0"/>
  </p:normalViewPr>
  <p:slideViewPr>
    <p:cSldViewPr snapToGrid="0">
      <p:cViewPr varScale="1">
        <p:scale>
          <a:sx n="109" d="100"/>
          <a:sy n="109" d="100"/>
        </p:scale>
        <p:origin x="-1584" y="-11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6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225"/>
        <p:guide pos="279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9462" cy="3888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5684">
              <a:buFont typeface="Times New Roman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6885" y="0"/>
            <a:ext cx="4359462" cy="3888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5613">
              <a:defRPr sz="1200"/>
            </a:lvl1pPr>
          </a:lstStyle>
          <a:p>
            <a:fld id="{36F6E601-6A35-4264-BFA5-62735F8A1EF6}" type="datetime1">
              <a:rPr lang="en-US"/>
              <a:pPr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7382308"/>
            <a:ext cx="4359462" cy="38886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5684">
              <a:buFont typeface="Times New Roman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6885" y="7382308"/>
            <a:ext cx="4359462" cy="38886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5613">
              <a:defRPr sz="1200"/>
            </a:lvl1pPr>
          </a:lstStyle>
          <a:p>
            <a:fld id="{185FD1BE-19B1-422B-95A7-5D0970D76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6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AutoShape 1"/>
          <p:cNvSpPr>
            <a:spLocks noChangeArrowheads="1"/>
          </p:cNvSpPr>
          <p:nvPr/>
        </p:nvSpPr>
        <p:spPr bwMode="auto">
          <a:xfrm>
            <a:off x="0" y="0"/>
            <a:ext cx="10058400" cy="7772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AutoShape 2"/>
          <p:cNvSpPr>
            <a:spLocks noChangeArrowheads="1"/>
          </p:cNvSpPr>
          <p:nvPr/>
        </p:nvSpPr>
        <p:spPr bwMode="auto">
          <a:xfrm>
            <a:off x="0" y="0"/>
            <a:ext cx="10058400" cy="7772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0" name="AutoShape 3"/>
          <p:cNvSpPr>
            <a:spLocks noChangeArrowheads="1"/>
          </p:cNvSpPr>
          <p:nvPr/>
        </p:nvSpPr>
        <p:spPr bwMode="auto">
          <a:xfrm>
            <a:off x="0" y="0"/>
            <a:ext cx="10058400" cy="7772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AutoShape 4"/>
          <p:cNvSpPr>
            <a:spLocks noChangeArrowheads="1"/>
          </p:cNvSpPr>
          <p:nvPr/>
        </p:nvSpPr>
        <p:spPr bwMode="auto">
          <a:xfrm>
            <a:off x="0" y="0"/>
            <a:ext cx="10058400" cy="7772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084513" y="590550"/>
            <a:ext cx="387826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006662" y="3691155"/>
            <a:ext cx="8036859" cy="3491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0" y="0"/>
            <a:ext cx="4363571" cy="38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4903" eaLnBrk="1">
              <a:buFont typeface="Times New Roman" charset="0"/>
              <a:buNone/>
              <a:defRPr/>
            </a:pPr>
            <a:endParaRPr lang="en-US" smtClean="0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5692775" y="0"/>
            <a:ext cx="4363571" cy="38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4903" eaLnBrk="1">
              <a:buFont typeface="Times New Roman" charset="0"/>
              <a:buNone/>
              <a:defRPr/>
            </a:pPr>
            <a:endParaRPr lang="en-US" smtClean="0"/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0" y="7383535"/>
            <a:ext cx="4363571" cy="38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4903" eaLnBrk="1">
              <a:buFont typeface="Times New Roman" charset="0"/>
              <a:buNone/>
              <a:defRPr/>
            </a:pPr>
            <a:endParaRPr lang="en-US" smtClean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5692776" y="7383535"/>
            <a:ext cx="4355353" cy="382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5613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4B0C24B1-E10A-4BD7-9890-D1DCA65244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4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08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742950" indent="-285750" algn="l" defTabSz="4508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08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08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08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62875" algn="l" defTabSz="4525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15472" algn="l" defTabSz="4525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68049" algn="l" defTabSz="4525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0623" algn="l" defTabSz="4525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/>
            <a:fld id="{643FCB18-CB07-41D0-BCA7-0CD0A2A46180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0947" name="Text Box 1"/>
          <p:cNvSpPr txBox="1">
            <a:spLocks noChangeArrowheads="1"/>
          </p:cNvSpPr>
          <p:nvPr/>
        </p:nvSpPr>
        <p:spPr bwMode="auto">
          <a:xfrm>
            <a:off x="5692775" y="7383535"/>
            <a:ext cx="4361516" cy="3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08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08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08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08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>
              <a:buClrTx/>
              <a:buFontTx/>
              <a:buNone/>
            </a:pPr>
            <a:fld id="{D3CAE8FB-AE7C-4BDE-822A-F620EDE4D8D6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 eaLnBrk="1">
                <a:buClrTx/>
                <a:buFontTx/>
                <a:buNone/>
              </a:pPr>
              <a:t>1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0948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086100" y="590550"/>
            <a:ext cx="3884613" cy="2913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006662" y="3691155"/>
            <a:ext cx="8045076" cy="34973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7101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the experimental</a:t>
            </a:r>
            <a:r>
              <a:rPr lang="en-US" baseline="0" dirty="0" smtClean="0"/>
              <a:t> evaluation </a:t>
            </a:r>
            <a:r>
              <a:rPr lang="en-US" dirty="0" smtClean="0"/>
              <a:t>is</a:t>
            </a:r>
            <a:r>
              <a:rPr lang="en-US" baseline="0" dirty="0" smtClean="0"/>
              <a:t> to inject high frequency failures and evaluate its overhead over a failure-free checkpoint-free execution.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order to do that, we first evaluate checkpoint scalability, optimal checkpoint interval and recovery scalability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8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expected,</a:t>
            </a:r>
            <a:r>
              <a:rPr lang="en-US" baseline="0" dirty="0" smtClean="0"/>
              <a:t> the checkpoint cost is linear to data size (lower figure)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NOT dependent to the number of cores. Perfect</a:t>
            </a:r>
            <a:r>
              <a:rPr lang="en-US" baseline="0" dirty="0" smtClean="0"/>
              <a:t> scalability.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someone asks:</a:t>
            </a:r>
          </a:p>
          <a:p>
            <a:r>
              <a:rPr lang="en-US" baseline="0" dirty="0" smtClean="0"/>
              <a:t>The difference between the first 3 bars (which are lower) and the remaining (6, which are a little higher) is due to the checkpoint destination. In the first 3 the checkpoints are copied to a different </a:t>
            </a:r>
            <a:r>
              <a:rPr lang="en-US" b="1" baseline="0" dirty="0" smtClean="0"/>
              <a:t>blade</a:t>
            </a:r>
            <a:r>
              <a:rPr lang="en-US" baseline="0" dirty="0" smtClean="0"/>
              <a:t>, while in the remaining the checkpoints are copied to a different </a:t>
            </a:r>
            <a:r>
              <a:rPr lang="en-US" b="1" baseline="0" dirty="0" smtClean="0"/>
              <a:t>cabinet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3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Young formula (we should have used Daly’s formula, which is newer), checkpoints have</a:t>
            </a:r>
            <a:r>
              <a:rPr lang="en-US" baseline="0" dirty="0" smtClean="0"/>
              <a:t> to be done every 2, 3 or 4 iterations, depending on the test (MTBF = 47, 94 or 189).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following slide we will show the evaluation of the 94-second MTBF case.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7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80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2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S3D has been highlighted by [22] as one of five promising applications on the path to </a:t>
            </a:r>
            <a:r>
              <a:rPr lang="en-US" dirty="0" err="1" smtClean="0"/>
              <a:t>exascale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S3D</a:t>
            </a:r>
            <a:r>
              <a:rPr lang="en-US" baseline="0" dirty="0" smtClean="0"/>
              <a:t> production runs on (half of) Titan already have an overhead of 31.40% with C/R. This is a number we will use to compare with our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possible solution to the previous</a:t>
            </a:r>
            <a:r>
              <a:rPr lang="en-US" baseline="0" dirty="0" smtClean="0"/>
              <a:t> problems is to use in-memory double </a:t>
            </a:r>
            <a:r>
              <a:rPr lang="en-US" baseline="0" dirty="0" err="1" smtClean="0"/>
              <a:t>checkpointing</a:t>
            </a:r>
            <a:r>
              <a:rPr lang="en-US" baseline="0" dirty="0" smtClean="0"/>
              <a:t> and local online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0C24B1-E10A-4BD7-9890-D1DCA65244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U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RU_SIG_ST_PMS186_100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7" y="388484"/>
            <a:ext cx="3122194" cy="110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3592512" y="122237"/>
            <a:ext cx="6327908" cy="40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2000" b="1" baseline="0" dirty="0" smtClean="0">
                <a:solidFill>
                  <a:schemeClr val="tx1"/>
                </a:solidFill>
              </a:rPr>
              <a:t>RDI</a:t>
            </a:r>
            <a:r>
              <a:rPr lang="en-US" sz="2000" b="1" baseline="30000" dirty="0" smtClean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338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F08C95AE-5344-0047-AC98-AC02D32B5B64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671971"/>
            <a:ext cx="2268141" cy="6005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36411" cy="6005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0D8DCCB2-A6E8-1945-9B60-B9E4C964ECE2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5538" y="957209"/>
            <a:ext cx="8971056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641" tIns="50323" rIns="100641" bIns="50323"/>
          <a:lstStyle/>
          <a:p>
            <a:pPr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2600" smtClean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1C5966EA-936C-BD4A-A9CA-66390A42E8F2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4838" y="957263"/>
            <a:ext cx="8972550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9715" tIns="49860" rIns="99715" bIns="49860"/>
          <a:lstStyle/>
          <a:p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</p:spPr>
        <p:txBody>
          <a:bodyPr/>
          <a:lstStyle>
            <a:lvl1pPr defTabSz="452438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lvl1pPr>
          </a:lstStyle>
          <a:p>
            <a:fld id="{5796B633-3FD5-437E-8B0D-1947D90CB7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E713D921-A1DE-FB4F-9124-DB5E3FDA418C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1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9EC5EF87-848A-D843-BAC6-03F4B81EA192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  <p:pic>
        <p:nvPicPr>
          <p:cNvPr id="5" name="Picture 3" descr="RU_LOGOTYPE_PMS186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7" y="157494"/>
            <a:ext cx="1576848" cy="42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1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79928"/>
            <a:ext cx="4452276" cy="499778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79928"/>
            <a:ext cx="4452276" cy="499778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6BC09469-A8B3-1743-B039-3AC52C111463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E00F8408-0B96-3840-8F87-B20E2C0A9197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852B29D3-4457-3D4D-AB97-F7BABC28F58B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A1A0F55E-1436-104E-B968-7FC04909974B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FA034F5D-763B-E84F-A9CB-2D98DAD01F19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6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4448" y="6884204"/>
            <a:ext cx="2352146" cy="524977"/>
          </a:xfrm>
          <a:prstGeom prst="rect">
            <a:avLst/>
          </a:prstGeom>
        </p:spPr>
        <p:txBody>
          <a:bodyPr lIns="100794" tIns="50397" rIns="100794" bIns="50397"/>
          <a:lstStyle>
            <a:lvl1pPr eaLnBrk="1" hangingPunct="1">
              <a:defRPr sz="2000">
                <a:solidFill>
                  <a:srgbClr val="000000"/>
                </a:solidFill>
                <a:latin typeface="Myriad Pro"/>
                <a:ea typeface="+mn-ea"/>
                <a:cs typeface="Arial" pitchFamily="34" charset="0"/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fld id="{1D99E0B6-A303-3D44-AE49-FB9AF4A463E0}" type="slidenum">
              <a:rPr lang="en-US"/>
              <a:pPr defTabSz="914400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RU_ppt_top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68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 descr="RU_LOGOTYPE_PMS186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7" y="157494"/>
            <a:ext cx="1576848" cy="42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031" y="671971"/>
            <a:ext cx="9072563" cy="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31" y="1679928"/>
            <a:ext cx="9072563" cy="499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3592512" y="122237"/>
            <a:ext cx="6327908" cy="40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2000" b="1" baseline="0" dirty="0" smtClean="0">
                <a:solidFill>
                  <a:schemeClr val="tx1"/>
                </a:solidFill>
              </a:rPr>
              <a:t>RDI</a:t>
            </a:r>
            <a:r>
              <a:rPr lang="en-US" sz="2000" b="1" baseline="300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59912" y="7294628"/>
            <a:ext cx="620713" cy="2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063F13-ED28-9E4B-AA5C-4D36EAB337B3}" type="slidenum">
              <a:rPr lang="en-US" sz="1400" smtClean="0">
                <a:solidFill>
                  <a:srgbClr val="000000"/>
                </a:solidFill>
              </a:rPr>
              <a:pPr algn="r"/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07" r:id="rId1"/>
    <p:sldLayoutId id="2147486708" r:id="rId2"/>
    <p:sldLayoutId id="2147486709" r:id="rId3"/>
    <p:sldLayoutId id="2147486710" r:id="rId4"/>
    <p:sldLayoutId id="2147486711" r:id="rId5"/>
    <p:sldLayoutId id="2147486712" r:id="rId6"/>
    <p:sldLayoutId id="2147486713" r:id="rId7"/>
    <p:sldLayoutId id="2147486714" r:id="rId8"/>
    <p:sldLayoutId id="2147486715" r:id="rId9"/>
    <p:sldLayoutId id="2147486716" r:id="rId10"/>
    <p:sldLayoutId id="2147486717" r:id="rId11"/>
    <p:sldLayoutId id="2147486718" r:id="rId12"/>
    <p:sldLayoutId id="214748670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50397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1007943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511915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2015886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377979" indent="-377979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ea typeface="ヒラギノ角ゴ Pro W3" charset="0"/>
          <a:cs typeface="Geneva" charset="0"/>
        </a:defRPr>
      </a:lvl1pPr>
      <a:lvl2pPr marL="818954" indent="-314982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Geneva" charset="0"/>
          <a:cs typeface="Geneva" charset="0"/>
        </a:defRPr>
      </a:lvl2pPr>
      <a:lvl3pPr marL="1259929" indent="-251986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rgbClr val="5F5F5F"/>
          </a:solidFill>
          <a:latin typeface="+mn-lt"/>
          <a:ea typeface="Geneva" charset="0"/>
          <a:cs typeface="Geneva" charset="0"/>
        </a:defRPr>
      </a:lvl3pPr>
      <a:lvl4pPr marL="1763900" indent="-251986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rgbClr val="5F5F5F"/>
          </a:solidFill>
          <a:latin typeface="+mn-lt"/>
          <a:ea typeface="Geneva" charset="0"/>
          <a:cs typeface="Geneva" charset="0"/>
        </a:defRPr>
      </a:lvl4pPr>
      <a:lvl5pPr marL="2267872" indent="-251986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rgbClr val="5F5F5F"/>
          </a:solidFill>
          <a:latin typeface="+mn-lt"/>
          <a:ea typeface="Geneva" charset="0"/>
          <a:cs typeface="Geneva" charset="0"/>
        </a:defRPr>
      </a:lvl5pPr>
      <a:lvl6pPr marL="2771844" indent="-25198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5F5F5F"/>
          </a:solidFill>
          <a:latin typeface="+mn-lt"/>
        </a:defRPr>
      </a:lvl6pPr>
      <a:lvl7pPr marL="3275815" indent="-25198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5F5F5F"/>
          </a:solidFill>
          <a:latin typeface="+mn-lt"/>
        </a:defRPr>
      </a:lvl7pPr>
      <a:lvl8pPr marL="3779787" indent="-25198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5F5F5F"/>
          </a:solidFill>
          <a:latin typeface="+mn-lt"/>
        </a:defRPr>
      </a:lvl8pPr>
      <a:lvl9pPr marL="4283758" indent="-25198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microsoft.com/office/2007/relationships/hdphoto" Target="../media/hdphoto1.wdp"/><Relationship Id="rId5" Type="http://schemas.openxmlformats.org/officeDocument/2006/relationships/image" Target="../media/image11.jpeg"/><Relationship Id="rId6" Type="http://schemas.microsoft.com/office/2007/relationships/hdphoto" Target="../media/hdphoto2.wdp"/><Relationship Id="rId7" Type="http://schemas.openxmlformats.org/officeDocument/2006/relationships/image" Target="../media/image12.jpeg"/><Relationship Id="rId8" Type="http://schemas.microsoft.com/office/2007/relationships/hdphoto" Target="../media/hdphoto3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>
            <a:spLocks noGrp="1"/>
          </p:cNvSpPr>
          <p:nvPr>
            <p:ph type="subTitle" idx="1"/>
          </p:nvPr>
        </p:nvSpPr>
        <p:spPr>
          <a:xfrm>
            <a:off x="302471" y="3799687"/>
            <a:ext cx="9475684" cy="2258537"/>
          </a:xfrm>
        </p:spPr>
        <p:txBody>
          <a:bodyPr>
            <a:normAutofit lnSpcReduction="10000"/>
          </a:bodyPr>
          <a:lstStyle/>
          <a:p>
            <a:pPr eaLnBrk="1"/>
            <a:r>
              <a:rPr lang="en-US" sz="2600" b="1" dirty="0">
                <a:latin typeface="Times New Roman"/>
                <a:cs typeface="Times New Roman"/>
              </a:rPr>
              <a:t>Marc </a:t>
            </a:r>
            <a:r>
              <a:rPr lang="en-US" sz="2600" b="1" dirty="0" smtClean="0">
                <a:latin typeface="Times New Roman"/>
                <a:cs typeface="Times New Roman"/>
              </a:rPr>
              <a:t>Gamell</a:t>
            </a:r>
            <a:r>
              <a:rPr lang="en-US" sz="2600" baseline="30000" dirty="0" smtClean="0">
                <a:latin typeface="Times New Roman"/>
                <a:cs typeface="Times New Roman"/>
              </a:rPr>
              <a:t>1</a:t>
            </a:r>
            <a:r>
              <a:rPr lang="en-US" sz="2600" dirty="0" smtClean="0">
                <a:latin typeface="Times New Roman"/>
                <a:cs typeface="Times New Roman"/>
              </a:rPr>
              <a:t>, </a:t>
            </a:r>
            <a:r>
              <a:rPr lang="en-US" sz="2600" dirty="0">
                <a:latin typeface="Times New Roman"/>
                <a:cs typeface="Times New Roman"/>
              </a:rPr>
              <a:t>Keita </a:t>
            </a:r>
            <a:r>
              <a:rPr lang="en-US" sz="2600" dirty="0" smtClean="0">
                <a:latin typeface="Times New Roman"/>
                <a:cs typeface="Times New Roman"/>
              </a:rPr>
              <a:t>Teranishi</a:t>
            </a:r>
            <a:r>
              <a:rPr lang="en-US" sz="2600" baseline="30000" dirty="0" smtClean="0">
                <a:latin typeface="Times New Roman"/>
                <a:cs typeface="Times New Roman"/>
              </a:rPr>
              <a:t>2</a:t>
            </a:r>
            <a:r>
              <a:rPr lang="en-US" sz="2600" dirty="0" smtClean="0">
                <a:latin typeface="Times New Roman"/>
                <a:cs typeface="Times New Roman"/>
              </a:rPr>
              <a:t>, </a:t>
            </a:r>
          </a:p>
          <a:p>
            <a:pPr eaLnBrk="1"/>
            <a:r>
              <a:rPr lang="en-US" sz="2600" dirty="0" smtClean="0">
                <a:latin typeface="Times New Roman"/>
                <a:cs typeface="Times New Roman"/>
              </a:rPr>
              <a:t>Rob </a:t>
            </a:r>
            <a:r>
              <a:rPr lang="en-US" sz="2600" dirty="0">
                <a:latin typeface="Times New Roman"/>
                <a:cs typeface="Times New Roman"/>
              </a:rPr>
              <a:t>Van Der </a:t>
            </a:r>
            <a:r>
              <a:rPr lang="en-US" sz="2600" dirty="0" smtClean="0">
                <a:latin typeface="Times New Roman"/>
                <a:cs typeface="Times New Roman"/>
              </a:rPr>
              <a:t>Wijngaart</a:t>
            </a:r>
            <a:r>
              <a:rPr lang="en-US" sz="2600" baseline="30000" dirty="0">
                <a:latin typeface="Times New Roman"/>
                <a:cs typeface="Times New Roman"/>
              </a:rPr>
              <a:t>3</a:t>
            </a:r>
            <a:r>
              <a:rPr lang="en-US" sz="2600" dirty="0" smtClean="0">
                <a:latin typeface="Times New Roman"/>
                <a:cs typeface="Times New Roman"/>
              </a:rPr>
              <a:t>, Manish Parashar</a:t>
            </a:r>
            <a:r>
              <a:rPr lang="en-US" sz="2600" baseline="30000" dirty="0" smtClean="0">
                <a:latin typeface="Times New Roman"/>
                <a:cs typeface="Times New Roman"/>
              </a:rPr>
              <a:t>1</a:t>
            </a:r>
            <a:endParaRPr lang="en-US" sz="2600" dirty="0">
              <a:latin typeface="Times New Roman"/>
              <a:cs typeface="Times New Roman"/>
            </a:endParaRPr>
          </a:p>
          <a:p>
            <a:pPr eaLnBrk="1"/>
            <a:endParaRPr lang="en-US" sz="1050" dirty="0" smtClean="0">
              <a:latin typeface="Times New Roman"/>
              <a:cs typeface="Times New Roman"/>
            </a:endParaRPr>
          </a:p>
          <a:p>
            <a:pPr eaLnBrk="1" hangingPunct="1"/>
            <a:r>
              <a:rPr lang="en-US" sz="2200" baseline="30000" dirty="0" smtClean="0">
                <a:latin typeface="Times New Roman"/>
                <a:cs typeface="Times New Roman"/>
              </a:rPr>
              <a:t>1 </a:t>
            </a:r>
            <a:r>
              <a:rPr lang="en-US" sz="2200" dirty="0" smtClean="0">
                <a:latin typeface="Times New Roman"/>
                <a:cs typeface="Times New Roman"/>
              </a:rPr>
              <a:t>Rutgers </a:t>
            </a:r>
            <a:r>
              <a:rPr lang="en-US" sz="2200" dirty="0">
                <a:latin typeface="Times New Roman"/>
                <a:cs typeface="Times New Roman"/>
              </a:rPr>
              <a:t>Discovery Informatics Institute (RDI</a:t>
            </a:r>
            <a:r>
              <a:rPr lang="en-US" sz="2200" baseline="30000" dirty="0">
                <a:latin typeface="Times New Roman"/>
                <a:cs typeface="Times New Roman"/>
              </a:rPr>
              <a:t>2</a:t>
            </a:r>
            <a:r>
              <a:rPr lang="en-US" sz="2200" dirty="0" smtClean="0">
                <a:latin typeface="Times New Roman"/>
                <a:cs typeface="Times New Roman"/>
              </a:rPr>
              <a:t>), </a:t>
            </a:r>
            <a:r>
              <a:rPr lang="en-US" sz="2200" dirty="0">
                <a:latin typeface="Times New Roman"/>
                <a:cs typeface="Times New Roman"/>
              </a:rPr>
              <a:t>Rutgers </a:t>
            </a:r>
            <a:r>
              <a:rPr lang="en-US" sz="2200" dirty="0" smtClean="0">
                <a:latin typeface="Times New Roman"/>
                <a:cs typeface="Times New Roman"/>
              </a:rPr>
              <a:t>University</a:t>
            </a:r>
          </a:p>
          <a:p>
            <a:pPr eaLnBrk="1" hangingPunct="1"/>
            <a:r>
              <a:rPr lang="en-US" sz="2200" baseline="30000" dirty="0">
                <a:latin typeface="Times New Roman"/>
                <a:cs typeface="Times New Roman"/>
              </a:rPr>
              <a:t>2</a:t>
            </a:r>
            <a:r>
              <a:rPr lang="en-US" sz="2200" baseline="3000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Sandia </a:t>
            </a:r>
            <a:r>
              <a:rPr lang="en-US" sz="2200" dirty="0">
                <a:latin typeface="Times New Roman"/>
                <a:cs typeface="Times New Roman"/>
              </a:rPr>
              <a:t>National </a:t>
            </a:r>
            <a:r>
              <a:rPr lang="en-US" sz="2200" dirty="0" smtClean="0">
                <a:latin typeface="Times New Roman"/>
                <a:cs typeface="Times New Roman"/>
              </a:rPr>
              <a:t>Laboratories</a:t>
            </a:r>
            <a:endParaRPr lang="en-US" sz="2200" dirty="0">
              <a:latin typeface="Times New Roman"/>
              <a:cs typeface="Times New Roman"/>
            </a:endParaRPr>
          </a:p>
          <a:p>
            <a:pPr eaLnBrk="1" hangingPunct="1"/>
            <a:r>
              <a:rPr lang="en-US" sz="2200" baseline="30000" dirty="0">
                <a:latin typeface="Times New Roman"/>
                <a:cs typeface="Times New Roman"/>
              </a:rPr>
              <a:t>3</a:t>
            </a:r>
            <a:r>
              <a:rPr lang="en-US" sz="2200" baseline="3000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Intel Corporation</a:t>
            </a:r>
          </a:p>
          <a:p>
            <a:pPr eaLnBrk="1" hangingPunct="1"/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513" y="873537"/>
            <a:ext cx="9753600" cy="3326220"/>
          </a:xfrm>
        </p:spPr>
        <p:txBody>
          <a:bodyPr/>
          <a:lstStyle/>
          <a:p>
            <a:pPr defTabSz="456441" eaLnBrk="1">
              <a:lnSpc>
                <a:spcPct val="98000"/>
              </a:lnSpc>
              <a:spcAft>
                <a:spcPts val="1425"/>
              </a:spcAft>
            </a:pPr>
            <a:r>
              <a:rPr lang="en-US" sz="4400" dirty="0" err="1" smtClean="0">
                <a:latin typeface="Times"/>
                <a:cs typeface="Times"/>
              </a:rPr>
              <a:t>Fenix</a:t>
            </a:r>
            <a:r>
              <a:rPr lang="en-US" sz="4400" dirty="0" smtClean="0">
                <a:latin typeface="Times"/>
                <a:cs typeface="Times"/>
              </a:rPr>
              <a:t>:</a:t>
            </a:r>
            <a:r>
              <a:rPr lang="en-US" sz="3600" dirty="0" smtClean="0">
                <a:latin typeface="Times"/>
                <a:cs typeface="Times"/>
              </a:rPr>
              <a:t> </a:t>
            </a:r>
            <a:br>
              <a:rPr lang="en-US" sz="3600" dirty="0" smtClean="0">
                <a:latin typeface="Times"/>
                <a:cs typeface="Times"/>
              </a:rPr>
            </a:br>
            <a:r>
              <a:rPr lang="en-US" sz="3600" dirty="0" smtClean="0">
                <a:latin typeface="Times"/>
                <a:cs typeface="Times"/>
              </a:rPr>
              <a:t>An Online Failure Recovery Library </a:t>
            </a:r>
            <a:br>
              <a:rPr lang="en-US" sz="3600" dirty="0" smtClean="0">
                <a:latin typeface="Times"/>
                <a:cs typeface="Times"/>
              </a:rPr>
            </a:br>
            <a:r>
              <a:rPr lang="en-US" sz="3600" dirty="0" smtClean="0">
                <a:latin typeface="Times"/>
                <a:cs typeface="Times"/>
              </a:rPr>
              <a:t>for MPI applications</a:t>
            </a:r>
            <a:br>
              <a:rPr lang="en-US" sz="3600" dirty="0" smtClean="0">
                <a:latin typeface="Times"/>
                <a:cs typeface="Times"/>
              </a:rPr>
            </a:br>
            <a:r>
              <a:rPr lang="en-US" sz="3600" dirty="0" smtClean="0">
                <a:latin typeface="Times"/>
                <a:cs typeface="Times"/>
              </a:rPr>
              <a:t>on top of ULFM</a:t>
            </a:r>
            <a:endParaRPr lang="en-US" sz="3600" dirty="0">
              <a:latin typeface="Times"/>
              <a:cs typeface="Time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7487" y="6058212"/>
            <a:ext cx="10080625" cy="124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6" tIns="49866" rIns="99726" bIns="4986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5pPr>
            <a:lvl6pPr marL="498824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6pPr>
            <a:lvl7pPr marL="997652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7pPr>
            <a:lvl8pPr marL="1496477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8pPr>
            <a:lvl9pPr marL="1995305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9pPr>
          </a:lstStyle>
          <a:p>
            <a:r>
              <a:rPr lang="en-US" sz="1700" dirty="0" smtClean="0">
                <a:solidFill>
                  <a:srgbClr val="000000"/>
                </a:solidFill>
              </a:rPr>
              <a:t>Based on:</a:t>
            </a:r>
          </a:p>
          <a:p>
            <a:r>
              <a:rPr lang="en-US" sz="1700" i="1" dirty="0" smtClean="0">
                <a:solidFill>
                  <a:srgbClr val="000000"/>
                </a:solidFill>
              </a:rPr>
              <a:t>“Exploring </a:t>
            </a:r>
            <a:r>
              <a:rPr lang="en-US" sz="1700" i="1" dirty="0">
                <a:solidFill>
                  <a:srgbClr val="000000"/>
                </a:solidFill>
              </a:rPr>
              <a:t>Automatic, Online Failure Recovery for Scientific Applications at Extreme </a:t>
            </a:r>
            <a:r>
              <a:rPr lang="en-US" sz="1700" i="1" dirty="0" smtClean="0">
                <a:solidFill>
                  <a:srgbClr val="000000"/>
                </a:solidFill>
              </a:rPr>
              <a:t>Scales”, SC14 </a:t>
            </a:r>
            <a:endParaRPr lang="en-US" sz="1700" i="1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Marc </a:t>
            </a:r>
            <a:r>
              <a:rPr lang="en-US" sz="1400" dirty="0">
                <a:solidFill>
                  <a:srgbClr val="000000"/>
                </a:solidFill>
              </a:rPr>
              <a:t>Gamell, Daniel S. Katz, </a:t>
            </a:r>
            <a:r>
              <a:rPr lang="en-US" sz="1400" dirty="0" err="1" smtClean="0">
                <a:solidFill>
                  <a:srgbClr val="000000"/>
                </a:solidFill>
              </a:rPr>
              <a:t>Hemanth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Kolla</a:t>
            </a:r>
            <a:r>
              <a:rPr lang="en-US" sz="1400" dirty="0">
                <a:solidFill>
                  <a:srgbClr val="000000"/>
                </a:solidFill>
              </a:rPr>
              <a:t>, Jacqueline Chen, </a:t>
            </a:r>
            <a:r>
              <a:rPr lang="en-US" sz="1400" dirty="0" smtClean="0">
                <a:solidFill>
                  <a:srgbClr val="000000"/>
                </a:solidFill>
              </a:rPr>
              <a:t>Scott </a:t>
            </a:r>
            <a:r>
              <a:rPr lang="en-US" sz="1400" dirty="0" err="1">
                <a:solidFill>
                  <a:srgbClr val="000000"/>
                </a:solidFill>
              </a:rPr>
              <a:t>Klasky</a:t>
            </a:r>
            <a:r>
              <a:rPr lang="en-US" sz="1400" dirty="0">
                <a:solidFill>
                  <a:srgbClr val="000000"/>
                </a:solidFill>
              </a:rPr>
              <a:t>, Manish </a:t>
            </a:r>
            <a:r>
              <a:rPr lang="en-US" sz="1400" dirty="0" err="1" smtClean="0">
                <a:solidFill>
                  <a:srgbClr val="000000"/>
                </a:solidFill>
              </a:rPr>
              <a:t>Parashar</a:t>
            </a:r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i="1" dirty="0" smtClean="0">
                <a:solidFill>
                  <a:srgbClr val="000000"/>
                </a:solidFill>
              </a:rPr>
              <a:t>“</a:t>
            </a:r>
            <a:r>
              <a:rPr lang="en-US" sz="1700" i="1" dirty="0">
                <a:solidFill>
                  <a:srgbClr val="000000"/>
                </a:solidFill>
              </a:rPr>
              <a:t>Practical Scalable Consensus for Pseudo-Synchronous Distributed Systems</a:t>
            </a:r>
            <a:r>
              <a:rPr lang="en-US" sz="1700" i="1" dirty="0" smtClean="0">
                <a:solidFill>
                  <a:srgbClr val="000000"/>
                </a:solidFill>
              </a:rPr>
              <a:t>”, SC15</a:t>
            </a:r>
            <a:endParaRPr lang="en-US" sz="1700" i="1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Thomas </a:t>
            </a:r>
            <a:r>
              <a:rPr lang="en-US" sz="1400" dirty="0" err="1">
                <a:solidFill>
                  <a:srgbClr val="000000"/>
                </a:solidFill>
              </a:rPr>
              <a:t>Herault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Aurelien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Bouteiller</a:t>
            </a:r>
            <a:r>
              <a:rPr lang="en-US" sz="1400" dirty="0">
                <a:solidFill>
                  <a:srgbClr val="000000"/>
                </a:solidFill>
              </a:rPr>
              <a:t>, George </a:t>
            </a:r>
            <a:r>
              <a:rPr lang="en-US" sz="1400" dirty="0" err="1">
                <a:solidFill>
                  <a:srgbClr val="000000"/>
                </a:solidFill>
              </a:rPr>
              <a:t>Bosilca</a:t>
            </a:r>
            <a:r>
              <a:rPr lang="en-US" sz="1400" dirty="0">
                <a:solidFill>
                  <a:srgbClr val="000000"/>
                </a:solidFill>
              </a:rPr>
              <a:t>, Marc Gamell, Keita </a:t>
            </a:r>
            <a:r>
              <a:rPr lang="en-US" sz="1400" dirty="0" err="1">
                <a:solidFill>
                  <a:srgbClr val="000000"/>
                </a:solidFill>
              </a:rPr>
              <a:t>Teranishi</a:t>
            </a:r>
            <a:r>
              <a:rPr lang="en-US" sz="1400" dirty="0">
                <a:solidFill>
                  <a:srgbClr val="000000"/>
                </a:solidFill>
              </a:rPr>
              <a:t>, Manish </a:t>
            </a:r>
            <a:r>
              <a:rPr lang="en-US" sz="1400" dirty="0" err="1">
                <a:solidFill>
                  <a:srgbClr val="000000"/>
                </a:solidFill>
              </a:rPr>
              <a:t>Parashar</a:t>
            </a:r>
            <a:r>
              <a:rPr lang="en-US" sz="1400" dirty="0">
                <a:solidFill>
                  <a:srgbClr val="000000"/>
                </a:solidFill>
              </a:rPr>
              <a:t>, Jack </a:t>
            </a:r>
            <a:r>
              <a:rPr lang="en-US" sz="1400" dirty="0" err="1" smtClean="0">
                <a:solidFill>
                  <a:srgbClr val="000000"/>
                </a:solidFill>
              </a:rPr>
              <a:t>Dongarra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9149" y="7264466"/>
            <a:ext cx="1771476" cy="2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 SAND2016-1864 C</a:t>
            </a:r>
          </a:p>
        </p:txBody>
      </p:sp>
    </p:spTree>
    <p:extLst>
      <p:ext uri="{BB962C8B-B14F-4D97-AF65-F5344CB8AC3E}">
        <p14:creationId xmlns:p14="http://schemas.microsoft.com/office/powerpoint/2010/main" val="547784050"/>
      </p:ext>
    </p:extLst>
  </p:cSld>
  <p:clrMapOvr>
    <a:masterClrMapping/>
  </p:clrMapOvr>
  <p:transition xmlns:p14="http://schemas.microsoft.com/office/powerpoint/2010/main" spd="med" advTm="26087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Fenix – Recovery Stages</a:t>
            </a:r>
            <a:endParaRPr lang="ca-ES" dirty="0"/>
          </a:p>
        </p:txBody>
      </p:sp>
      <p:sp>
        <p:nvSpPr>
          <p:cNvPr id="4" name="Shape 314"/>
          <p:cNvSpPr/>
          <p:nvPr/>
        </p:nvSpPr>
        <p:spPr>
          <a:xfrm>
            <a:off x="2754312" y="1628959"/>
            <a:ext cx="6947752" cy="53512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112" y="4422775"/>
            <a:ext cx="25908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6" tIns="49866" rIns="99726" bIns="49866" numCol="1" anchor="t" anchorCtr="0" compatLnSpc="1">
            <a:prstTxWarp prst="textNoShape">
              <a:avLst/>
            </a:prstTxWarp>
          </a:bodyPr>
          <a:lstStyle>
            <a:lvl1pPr marL="371475" indent="-3714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809625" indent="-3079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243013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744663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2415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743540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3242367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741200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4240012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ca-ES" sz="2000" b="1" kern="0" dirty="0">
                <a:solidFill>
                  <a:schemeClr val="tx1"/>
                </a:solidFill>
              </a:rPr>
              <a:t>2</a:t>
            </a:r>
            <a:r>
              <a:rPr lang="ca-ES" sz="2000" b="1" kern="0" dirty="0" smtClean="0">
                <a:solidFill>
                  <a:schemeClr val="tx1"/>
                </a:solidFill>
              </a:rPr>
              <a:t>. Environment</a:t>
            </a:r>
            <a:r>
              <a:rPr lang="ca-ES" sz="2000" kern="0" dirty="0" smtClean="0">
                <a:solidFill>
                  <a:schemeClr val="tx1"/>
                </a:solidFill>
              </a:rPr>
              <a:t> </a:t>
            </a:r>
            <a:r>
              <a:rPr lang="ca-ES" sz="2000" b="1" kern="0" dirty="0" smtClean="0">
                <a:solidFill>
                  <a:schemeClr val="tx1"/>
                </a:solidFill>
              </a:rPr>
              <a:t>recovery</a:t>
            </a:r>
          </a:p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</a:pPr>
            <a:endParaRPr lang="ca-ES" sz="700" b="1" kern="0" dirty="0" smtClean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ca-ES" sz="1800" kern="0" dirty="0" err="1">
                <a:solidFill>
                  <a:schemeClr val="tx1"/>
                </a:solidFill>
              </a:rPr>
              <a:t>S</a:t>
            </a:r>
            <a:r>
              <a:rPr lang="ca-ES" sz="1800" kern="0" dirty="0" err="1" smtClean="0">
                <a:solidFill>
                  <a:schemeClr val="tx1"/>
                </a:solidFill>
              </a:rPr>
              <a:t>pawn</a:t>
            </a:r>
            <a:r>
              <a:rPr lang="ca-ES" sz="1800" kern="0" dirty="0" smtClean="0">
                <a:solidFill>
                  <a:schemeClr val="tx1"/>
                </a:solidFill>
              </a:rPr>
              <a:t> </a:t>
            </a:r>
            <a:r>
              <a:rPr lang="ca-ES" sz="1800" kern="0" dirty="0" smtClean="0">
                <a:solidFill>
                  <a:schemeClr val="tx1"/>
                </a:solidFill>
              </a:rPr>
              <a:t>/ </a:t>
            </a: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r>
              <a:rPr lang="ca-ES" sz="1800" kern="0" dirty="0">
                <a:solidFill>
                  <a:schemeClr val="tx1"/>
                </a:solidFill>
              </a:rPr>
              <a:t> </a:t>
            </a:r>
            <a:r>
              <a:rPr lang="ca-ES" sz="1800" kern="0" dirty="0" smtClean="0">
                <a:solidFill>
                  <a:schemeClr val="tx1"/>
                </a:solidFill>
              </a:rPr>
              <a:t>     </a:t>
            </a:r>
            <a:r>
              <a:rPr lang="ca-ES" sz="1800" kern="0" dirty="0" err="1" smtClean="0">
                <a:solidFill>
                  <a:schemeClr val="tx1"/>
                </a:solidFill>
              </a:rPr>
              <a:t>Spare</a:t>
            </a:r>
            <a:r>
              <a:rPr lang="ca-ES" sz="1800" kern="0" dirty="0" smtClean="0">
                <a:solidFill>
                  <a:schemeClr val="tx1"/>
                </a:solidFill>
              </a:rPr>
              <a:t> </a:t>
            </a:r>
            <a:r>
              <a:rPr lang="ca-ES" sz="1800" kern="0" dirty="0" err="1">
                <a:solidFill>
                  <a:schemeClr val="tx1"/>
                </a:solidFill>
              </a:rPr>
              <a:t>process</a:t>
            </a:r>
            <a:r>
              <a:rPr lang="ca-ES" sz="1800" kern="0" dirty="0">
                <a:solidFill>
                  <a:schemeClr val="tx1"/>
                </a:solidFill>
              </a:rPr>
              <a:t> </a:t>
            </a:r>
            <a:r>
              <a:rPr lang="ca-ES" sz="1800" kern="0" dirty="0" smtClean="0">
                <a:solidFill>
                  <a:schemeClr val="tx1"/>
                </a:solidFill>
              </a:rPr>
              <a:t>pool</a:t>
            </a:r>
            <a:endParaRPr lang="ca-ES" sz="1800" kern="0" dirty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ca-ES" sz="1800" kern="0" dirty="0" err="1" smtClean="0">
                <a:solidFill>
                  <a:schemeClr val="tx1"/>
                </a:solidFill>
              </a:rPr>
              <a:t>Repair</a:t>
            </a:r>
            <a:r>
              <a:rPr lang="ca-ES" sz="1800" kern="0" dirty="0" smtClean="0">
                <a:solidFill>
                  <a:schemeClr val="tx1"/>
                </a:solidFill>
              </a:rPr>
              <a:t> “</a:t>
            </a:r>
            <a:r>
              <a:rPr lang="ca-ES" sz="1800" kern="0" dirty="0" err="1" smtClean="0">
                <a:solidFill>
                  <a:schemeClr val="tx1"/>
                </a:solidFill>
              </a:rPr>
              <a:t>newcomm</a:t>
            </a:r>
            <a:r>
              <a:rPr lang="ca-ES" sz="1800" kern="0" dirty="0" smtClean="0">
                <a:solidFill>
                  <a:schemeClr val="tx1"/>
                </a:solidFill>
              </a:rPr>
              <a:t>” </a:t>
            </a:r>
            <a:r>
              <a:rPr lang="ca-ES" sz="1800" kern="0" dirty="0" err="1" smtClean="0">
                <a:solidFill>
                  <a:schemeClr val="tx1"/>
                </a:solidFill>
              </a:rPr>
              <a:t>communicator</a:t>
            </a:r>
            <a:endParaRPr lang="ca-ES" sz="1800" kern="0" dirty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ca-ES" sz="1800" kern="0" dirty="0" err="1" smtClean="0">
                <a:solidFill>
                  <a:schemeClr val="tx1"/>
                </a:solidFill>
              </a:rPr>
              <a:t>Delay</a:t>
            </a:r>
            <a:r>
              <a:rPr lang="ca-ES" sz="1800" kern="0" dirty="0" smtClean="0">
                <a:solidFill>
                  <a:schemeClr val="tx1"/>
                </a:solidFill>
              </a:rPr>
              <a:t> re-</a:t>
            </a:r>
            <a:r>
              <a:rPr lang="ca-ES" sz="1800" kern="0" dirty="0" err="1" smtClean="0">
                <a:solidFill>
                  <a:schemeClr val="tx1"/>
                </a:solidFill>
              </a:rPr>
              <a:t>creation</a:t>
            </a:r>
            <a:r>
              <a:rPr lang="ca-ES" sz="1800" kern="0" dirty="0" smtClean="0">
                <a:solidFill>
                  <a:schemeClr val="tx1"/>
                </a:solidFill>
              </a:rPr>
              <a:t> </a:t>
            </a:r>
            <a:r>
              <a:rPr lang="ca-ES" sz="1800" kern="0" dirty="0">
                <a:solidFill>
                  <a:schemeClr val="tx1"/>
                </a:solidFill>
              </a:rPr>
              <a:t>of </a:t>
            </a:r>
            <a:r>
              <a:rPr lang="ca-ES" sz="1800" kern="0" dirty="0" err="1">
                <a:solidFill>
                  <a:schemeClr val="tx1"/>
                </a:solidFill>
              </a:rPr>
              <a:t>user</a:t>
            </a:r>
            <a:r>
              <a:rPr lang="ca-ES" sz="1800" kern="0" dirty="0">
                <a:solidFill>
                  <a:schemeClr val="tx1"/>
                </a:solidFill>
              </a:rPr>
              <a:t> </a:t>
            </a:r>
            <a:r>
              <a:rPr lang="ca-ES" sz="1800" kern="0" dirty="0" err="1">
                <a:solidFill>
                  <a:schemeClr val="tx1"/>
                </a:solidFill>
              </a:rPr>
              <a:t>comms</a:t>
            </a:r>
            <a:endParaRPr lang="ca-ES" sz="1800" kern="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112" y="1722437"/>
            <a:ext cx="2621841" cy="5376862"/>
          </a:xfrm>
        </p:spPr>
        <p:txBody>
          <a:bodyPr/>
          <a:lstStyle/>
          <a:p>
            <a:pPr marL="0" indent="0">
              <a:buNone/>
            </a:pPr>
            <a:r>
              <a:rPr lang="ca-ES" sz="2000" b="1" dirty="0" smtClean="0">
                <a:solidFill>
                  <a:schemeClr val="tx1"/>
                </a:solidFill>
              </a:rPr>
              <a:t>1. </a:t>
            </a:r>
            <a:r>
              <a:rPr lang="ca-ES" sz="2000" b="1" dirty="0" err="1" smtClean="0">
                <a:solidFill>
                  <a:schemeClr val="tx1"/>
                </a:solidFill>
              </a:rPr>
              <a:t>Failure</a:t>
            </a:r>
            <a:r>
              <a:rPr lang="ca-ES" sz="2000" b="1" dirty="0" smtClean="0">
                <a:solidFill>
                  <a:schemeClr val="tx1"/>
                </a:solidFill>
              </a:rPr>
              <a:t> detection</a:t>
            </a: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endParaRPr lang="ca-ES" sz="400" b="1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endParaRPr lang="ca-ES" sz="400" b="1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endParaRPr lang="ca-ES" sz="400" b="1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endParaRPr lang="ca-ES" sz="400" b="1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endParaRPr lang="ca-ES" sz="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a-ES" sz="1800" dirty="0" err="1" smtClean="0">
                <a:solidFill>
                  <a:schemeClr val="tx1"/>
                </a:solidFill>
              </a:rPr>
              <a:t>Based</a:t>
            </a:r>
            <a:r>
              <a:rPr lang="ca-ES" sz="1800" dirty="0" smtClean="0">
                <a:solidFill>
                  <a:schemeClr val="tx1"/>
                </a:solidFill>
              </a:rPr>
              <a:t> </a:t>
            </a:r>
            <a:r>
              <a:rPr lang="ca-ES" sz="1800" dirty="0">
                <a:solidFill>
                  <a:schemeClr val="tx1"/>
                </a:solidFill>
              </a:rPr>
              <a:t>on</a:t>
            </a:r>
          </a:p>
          <a:p>
            <a:r>
              <a:rPr lang="ca-ES" sz="1800" dirty="0" smtClean="0">
                <a:solidFill>
                  <a:schemeClr val="tx1"/>
                </a:solidFill>
              </a:rPr>
              <a:t>ULFM </a:t>
            </a:r>
            <a:r>
              <a:rPr lang="ca-ES" sz="1800" dirty="0" err="1">
                <a:solidFill>
                  <a:schemeClr val="tx1"/>
                </a:solidFill>
              </a:rPr>
              <a:t>return</a:t>
            </a:r>
            <a:r>
              <a:rPr lang="ca-ES" sz="1800" dirty="0">
                <a:solidFill>
                  <a:schemeClr val="tx1"/>
                </a:solidFill>
              </a:rPr>
              <a:t> codes</a:t>
            </a:r>
          </a:p>
          <a:p>
            <a:r>
              <a:rPr lang="ca-ES" sz="1800" dirty="0">
                <a:solidFill>
                  <a:schemeClr val="tx1"/>
                </a:solidFill>
              </a:rPr>
              <a:t>MPI </a:t>
            </a:r>
            <a:r>
              <a:rPr lang="ca-ES" sz="1800" dirty="0" err="1">
                <a:solidFill>
                  <a:schemeClr val="tx1"/>
                </a:solidFill>
              </a:rPr>
              <a:t>profiling</a:t>
            </a:r>
            <a:r>
              <a:rPr lang="ca-ES" sz="1800" dirty="0">
                <a:solidFill>
                  <a:schemeClr val="tx1"/>
                </a:solidFill>
              </a:rPr>
              <a:t> </a:t>
            </a:r>
            <a:r>
              <a:rPr lang="ca-ES" sz="1800" dirty="0" err="1">
                <a:solidFill>
                  <a:schemeClr val="tx1"/>
                </a:solidFill>
              </a:rPr>
              <a:t>interface</a:t>
            </a:r>
            <a:endParaRPr lang="ca-ES" sz="1800" dirty="0">
              <a:solidFill>
                <a:schemeClr val="tx1"/>
              </a:solidFill>
            </a:endParaRPr>
          </a:p>
          <a:p>
            <a:r>
              <a:rPr lang="ca-ES" sz="1800" dirty="0" err="1" smtClean="0">
                <a:solidFill>
                  <a:schemeClr val="tx1"/>
                </a:solidFill>
              </a:rPr>
              <a:t>Comm</a:t>
            </a:r>
            <a:r>
              <a:rPr lang="ca-ES" sz="1800" dirty="0" smtClean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revoke</a:t>
            </a:r>
            <a:endParaRPr lang="ca-ES" sz="18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06712" y="7132637"/>
            <a:ext cx="6553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6" tIns="49866" rIns="99726" bIns="49866" numCol="1" anchor="t" anchorCtr="0" compatLnSpc="1">
            <a:prstTxWarp prst="textNoShape">
              <a:avLst/>
            </a:prstTxWarp>
          </a:bodyPr>
          <a:lstStyle>
            <a:lvl1pPr marL="371475" indent="-3714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809625" indent="-3079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243013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744663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2415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743540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3242367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741200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4240012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ca-ES" sz="1600" i="1" kern="0" dirty="0" smtClean="0">
                <a:solidFill>
                  <a:schemeClr val="tx1"/>
                </a:solidFill>
              </a:rPr>
              <a:t>“</a:t>
            </a:r>
            <a:r>
              <a:rPr lang="ca-ES" sz="1600" i="1" kern="0" dirty="0" err="1">
                <a:solidFill>
                  <a:schemeClr val="tx1"/>
                </a:solidFill>
              </a:rPr>
              <a:t>S</a:t>
            </a:r>
            <a:r>
              <a:rPr lang="ca-ES" sz="1600" i="1" kern="0" dirty="0" err="1" smtClean="0">
                <a:solidFill>
                  <a:schemeClr val="tx1"/>
                </a:solidFill>
              </a:rPr>
              <a:t>pawn</a:t>
            </a:r>
            <a:r>
              <a:rPr lang="ca-ES" sz="1600" i="1" kern="0" dirty="0" smtClean="0">
                <a:solidFill>
                  <a:schemeClr val="tx1"/>
                </a:solidFill>
              </a:rPr>
              <a:t>” </a:t>
            </a:r>
            <a:r>
              <a:rPr lang="ca-ES" sz="1600" i="1" kern="0" dirty="0" err="1" smtClean="0">
                <a:solidFill>
                  <a:schemeClr val="tx1"/>
                </a:solidFill>
              </a:rPr>
              <a:t>recovery</a:t>
            </a:r>
            <a:r>
              <a:rPr lang="ca-ES" sz="1600" i="1" kern="0" dirty="0" smtClean="0">
                <a:solidFill>
                  <a:schemeClr val="tx1"/>
                </a:solidFill>
              </a:rPr>
              <a:t> mode </a:t>
            </a:r>
            <a:r>
              <a:rPr lang="ca-ES" sz="1600" i="1" kern="0" dirty="0" err="1" smtClean="0">
                <a:solidFill>
                  <a:schemeClr val="tx1"/>
                </a:solidFill>
              </a:rPr>
              <a:t>depicted</a:t>
            </a:r>
            <a:r>
              <a:rPr lang="ca-ES" sz="1600" i="1" kern="0" dirty="0" smtClean="0">
                <a:solidFill>
                  <a:schemeClr val="tx1"/>
                </a:solidFill>
              </a:rPr>
              <a:t> (similar for </a:t>
            </a:r>
            <a:r>
              <a:rPr lang="ca-ES" sz="1600" i="1" kern="0" dirty="0" err="1" smtClean="0">
                <a:solidFill>
                  <a:schemeClr val="tx1"/>
                </a:solidFill>
              </a:rPr>
              <a:t>spare</a:t>
            </a:r>
            <a:r>
              <a:rPr lang="ca-ES" sz="1600" i="1" kern="0" dirty="0" smtClean="0">
                <a:solidFill>
                  <a:schemeClr val="tx1"/>
                </a:solidFill>
              </a:rPr>
              <a:t> </a:t>
            </a:r>
            <a:r>
              <a:rPr lang="ca-ES" sz="1600" i="1" kern="0" dirty="0" err="1" smtClean="0">
                <a:solidFill>
                  <a:schemeClr val="tx1"/>
                </a:solidFill>
              </a:rPr>
              <a:t>process</a:t>
            </a:r>
            <a:r>
              <a:rPr lang="ca-ES" sz="1600" i="1" kern="0" dirty="0" smtClean="0">
                <a:solidFill>
                  <a:schemeClr val="tx1"/>
                </a:solidFill>
              </a:rPr>
              <a:t> pool)</a:t>
            </a:r>
            <a:endParaRPr lang="ca-ES" sz="1600" i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62"/>
    </mc:Choice>
    <mc:Fallback xmlns="">
      <p:transition xmlns:p14="http://schemas.microsoft.com/office/powerpoint/2010/main" spd="slow" advTm="827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671971"/>
            <a:ext cx="9488233" cy="890712"/>
          </a:xfrm>
        </p:spPr>
        <p:txBody>
          <a:bodyPr/>
          <a:lstStyle/>
          <a:p>
            <a:r>
              <a:rPr lang="en-US" dirty="0" err="1" smtClean="0"/>
              <a:t>Fenix</a:t>
            </a:r>
            <a:r>
              <a:rPr lang="en-US" dirty="0" smtClean="0"/>
              <a:t> + ULFM – Internal Initialization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679928"/>
            <a:ext cx="9072563" cy="572400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cs typeface="Consolas"/>
              </a:rPr>
              <a:t>Assume we have two communicators: 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MPI_Comm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cs typeface="Consolas"/>
              </a:rPr>
              <a:t>(originally, a dup from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Fenix_Init</a:t>
            </a:r>
            <a:r>
              <a:rPr lang="en-US" sz="1400" dirty="0" err="1" smtClean="0">
                <a:solidFill>
                  <a:schemeClr val="tx1"/>
                </a:solidFill>
                <a:cs typeface="Consolas"/>
              </a:rPr>
              <a:t>’s</a:t>
            </a:r>
            <a:r>
              <a:rPr lang="en-US" sz="1400" dirty="0" smtClean="0">
                <a:solidFill>
                  <a:schemeClr val="tx1"/>
                </a:solidFill>
                <a:cs typeface="Consolas"/>
              </a:rPr>
              <a:t> input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 smtClean="0">
                <a:solidFill>
                  <a:schemeClr val="tx1"/>
                </a:solidFill>
                <a:cs typeface="Consolas"/>
              </a:rPr>
              <a:t>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MPI_Comm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newcomm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cs typeface="Consolas"/>
              </a:rPr>
              <a:t>(repaired communicator to be used, returned as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newcomm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cs typeface="Consolas"/>
              </a:rPr>
              <a:t>from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Fenix_Init</a:t>
            </a:r>
            <a:r>
              <a:rPr lang="en-US" sz="1400" dirty="0" smtClean="0">
                <a:solidFill>
                  <a:schemeClr val="tx1"/>
                </a:solidFill>
                <a:cs typeface="Consolas"/>
              </a:rPr>
              <a:t>)</a:t>
            </a:r>
          </a:p>
          <a:p>
            <a:endParaRPr lang="en-US" sz="1400" dirty="0" smtClean="0">
              <a:solidFill>
                <a:schemeClr val="tx1"/>
              </a:solidFill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enix_internal_init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MPI_Comm_set_errhandler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MPI_ERRORS_RETURN)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MPI_Comm_rank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, &amp;rank);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MPI_Comm_rank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&amp;size)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if(rank &gt;= size –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num_of_spare_ranks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) {  // SPARE RANK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PMPI_Comm_split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MPI_UNDEFINED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, rank, &amp;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newcomm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     for(;;) {  /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/ wait for failure to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occur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         ret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MPI_Recv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(..., MPI_ANY_SOURCE, MPI_ANY_TAG,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comm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         if(ret == MPI_SUCCESS)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MPI_Finalize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(); exit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} else {  // NOT A SPARE RANK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PMPI_Comm_split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, 0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rank, 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&amp;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newcomm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;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222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Fenix</a:t>
            </a:r>
            <a:r>
              <a:rPr lang="en-US" dirty="0" smtClean="0"/>
              <a:t> + ULFM – Failure Detection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Override MPI functions and use PMPI interface, e.g.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MPI_Send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(void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buf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count,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MPI_Datatype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datatype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tag,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MPI_Comm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comm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ret;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ret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PMPI_Send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buf,count,datatype,dest,tag,comm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fenix_internal_test_return_code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(ret)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return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ret;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9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660321"/>
            <a:ext cx="9576594" cy="890712"/>
          </a:xfrm>
        </p:spPr>
        <p:txBody>
          <a:bodyPr/>
          <a:lstStyle/>
          <a:p>
            <a:r>
              <a:rPr lang="en-US" dirty="0" err="1" smtClean="0"/>
              <a:t>Fenix</a:t>
            </a:r>
            <a:r>
              <a:rPr lang="en-US" dirty="0" smtClean="0"/>
              <a:t> + ULFM – Testing </a:t>
            </a:r>
            <a:r>
              <a:rPr lang="en-US" dirty="0"/>
              <a:t>f</a:t>
            </a:r>
            <a:r>
              <a:rPr lang="en-US" dirty="0" smtClean="0"/>
              <a:t>or Failures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v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oid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fenix_internal_test_return_code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ret)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switch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(ret)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case MPI_SUCCESS: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 return;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case </a:t>
            </a:r>
            <a:r>
              <a:rPr lang="en-US" sz="2000" dirty="0" smtClean="0">
                <a:solidFill>
                  <a:srgbClr val="FF6600"/>
                </a:solidFill>
                <a:latin typeface="Consolas"/>
                <a:cs typeface="Consolas"/>
              </a:rPr>
              <a:t>MPIX_ERR_PROC_FAILED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       </a:t>
            </a:r>
            <a:r>
              <a:rPr lang="en-US" sz="2000" dirty="0" smtClean="0">
                <a:solidFill>
                  <a:srgbClr val="FF66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  <a:latin typeface="Consolas"/>
                <a:cs typeface="Consolas"/>
              </a:rPr>
              <a:t>MPIX_Comm_revoke</a:t>
            </a:r>
            <a:r>
              <a:rPr lang="en-US" sz="2000" dirty="0" smtClean="0">
                <a:solidFill>
                  <a:srgbClr val="FF6600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6600"/>
                </a:solidFill>
                <a:latin typeface="Consolas"/>
                <a:cs typeface="Consolas"/>
              </a:rPr>
              <a:t>comm</a:t>
            </a:r>
            <a:r>
              <a:rPr lang="en-US" sz="2000" dirty="0" smtClean="0">
                <a:solidFill>
                  <a:srgbClr val="FF6600"/>
                </a:solidFill>
                <a:latin typeface="Consolas"/>
                <a:cs typeface="Consolas"/>
              </a:rPr>
              <a:t>)</a:t>
            </a:r>
            <a:r>
              <a:rPr lang="en-US" sz="2000" dirty="0">
                <a:solidFill>
                  <a:srgbClr val="FF66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6600"/>
                </a:solidFill>
                <a:latin typeface="Consolas"/>
                <a:cs typeface="Consolas"/>
              </a:rPr>
              <a:t>         </a:t>
            </a:r>
            <a:r>
              <a:rPr lang="en-US" sz="2000" dirty="0" err="1" smtClean="0">
                <a:solidFill>
                  <a:srgbClr val="FF6600"/>
                </a:solidFill>
                <a:latin typeface="Consolas"/>
                <a:cs typeface="Consolas"/>
              </a:rPr>
              <a:t>MPIX_Comm_revoke</a:t>
            </a:r>
            <a:r>
              <a:rPr lang="en-US" sz="2000" dirty="0" smtClean="0">
                <a:solidFill>
                  <a:srgbClr val="FF6600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6600"/>
                </a:solidFill>
                <a:latin typeface="Consolas"/>
                <a:cs typeface="Consolas"/>
              </a:rPr>
              <a:t>newcomm</a:t>
            </a:r>
            <a:r>
              <a:rPr lang="en-US" sz="2000" dirty="0" smtClean="0">
                <a:solidFill>
                  <a:srgbClr val="FF6600"/>
                </a:solidFill>
                <a:latin typeface="Consolas"/>
                <a:cs typeface="Consolas"/>
              </a:rPr>
              <a:t>)</a:t>
            </a:r>
            <a:r>
              <a:rPr lang="en-US" sz="2000" dirty="0">
                <a:solidFill>
                  <a:srgbClr val="FF66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fenix_internal_revoke_user_communicators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case </a:t>
            </a:r>
            <a:r>
              <a:rPr lang="en-US" sz="2000" dirty="0" smtClean="0">
                <a:solidFill>
                  <a:srgbClr val="FF6600"/>
                </a:solidFill>
                <a:latin typeface="Consolas"/>
                <a:cs typeface="Consolas"/>
              </a:rPr>
              <a:t>MPIX_ERR_REVOKED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fenix_internal_communicator_repair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       break;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277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Fenix</a:t>
            </a:r>
            <a:r>
              <a:rPr lang="en-US" dirty="0"/>
              <a:t> + ULFM – </a:t>
            </a:r>
            <a:r>
              <a:rPr lang="en-US" dirty="0" smtClean="0"/>
              <a:t>Recovery </a:t>
            </a:r>
            <a:r>
              <a:rPr lang="en-US" dirty="0" err="1" smtClean="0"/>
              <a:t>Pseudocode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fenix_internal_communicator_repair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MPI_Comm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comm_shrink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  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MPIX_Comm_shrink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comm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&amp;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comm_shrink</a:t>
            </a:r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// Do we have enough spare ranks?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MPI_Comm_size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, &amp;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old_comm_size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MPI_Comm_size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comm_shrink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, &amp;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new_comm_size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ranks_needed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=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old_comm_size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new_comm_size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if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num_of_spare_ranks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&lt;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ranks_needed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     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// f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or today’s discussion, consider an error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// Which ranks failed?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MPI_Comm_rank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, &amp;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old_rank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PMPI_Allgather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(&amp;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old_rank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, 1, MPI_INT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           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survivor_ranks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, 1, MPI_INT,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comm_shrink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// locally determine the failed ranks by using the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survivor_ranks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array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69164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Fenix</a:t>
            </a:r>
            <a:r>
              <a:rPr lang="en-US" dirty="0"/>
              <a:t> + ULFM – </a:t>
            </a:r>
            <a:r>
              <a:rPr lang="en-US" dirty="0" smtClean="0"/>
              <a:t>Recovery </a:t>
            </a:r>
            <a:r>
              <a:rPr lang="en-US" dirty="0" err="1" smtClean="0"/>
              <a:t>Pseudocode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fenix_internal_communicator_repair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    // Shrink the communicator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1100" dirty="0">
                <a:solidFill>
                  <a:schemeClr val="tx1"/>
                </a:solidFill>
                <a:latin typeface="Consolas"/>
                <a:cs typeface="Consolas"/>
              </a:rPr>
              <a:t>// Do we have enough spare ranks?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    /</a:t>
            </a:r>
            <a:r>
              <a:rPr lang="en-US" sz="1100" dirty="0">
                <a:solidFill>
                  <a:schemeClr val="tx1"/>
                </a:solidFill>
                <a:latin typeface="Consolas"/>
                <a:cs typeface="Consolas"/>
              </a:rPr>
              <a:t>/ Which ranks failed</a:t>
            </a: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/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/ Assign spare ranks to failed ranks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  if(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old_rank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&gt;=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size_newcomm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)  /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/ WAS A SPARE RANK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     if((old_comm_size-1-old_rank) &lt;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procs_needed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 // RECOVERED RANK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old_rank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= // pick one of the failed ranks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else  /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/ WAS 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NOT A 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SPARE 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RANK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 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PMPI_Comm_free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(&amp;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newcomm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num_of_spare_ranks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-=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num_failed_ranks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  // Re-name the spare ranks in the new communicator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PMPI_Comm_free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(&amp;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PMPI_Comm_split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comm_shrink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, 0,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old_rank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, &amp;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comm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PMPI_Comm_free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(&amp;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comm_shrink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fenix_internal_init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  // no matter who called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fenix_internal_communicator_repair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, return to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Fenix_Init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71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communicators does </a:t>
            </a:r>
            <a:r>
              <a:rPr lang="en-US" dirty="0" err="1" smtClean="0"/>
              <a:t>Fenix</a:t>
            </a:r>
            <a:r>
              <a:rPr lang="en-US" dirty="0" smtClean="0"/>
              <a:t> revoke?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All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communicators derived from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newcomm</a:t>
            </a:r>
            <a:r>
              <a:rPr lang="en-US" dirty="0" smtClean="0">
                <a:solidFill>
                  <a:srgbClr val="000000"/>
                </a:solidFill>
              </a:rPr>
              <a:t> are revoked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he only communicators that the application should use with </a:t>
            </a:r>
            <a:r>
              <a:rPr lang="en-US" dirty="0" err="1" smtClean="0">
                <a:solidFill>
                  <a:srgbClr val="000000"/>
                </a:solidFill>
              </a:rPr>
              <a:t>Fenix</a:t>
            </a:r>
            <a:r>
              <a:rPr lang="en-US" dirty="0" smtClean="0">
                <a:solidFill>
                  <a:srgbClr val="000000"/>
                </a:solidFill>
              </a:rPr>
              <a:t> philosophy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Derived communicators </a:t>
            </a:r>
            <a:r>
              <a:rPr lang="en-US" b="1" dirty="0" smtClean="0">
                <a:solidFill>
                  <a:srgbClr val="000000"/>
                </a:solidFill>
              </a:rPr>
              <a:t>detected </a:t>
            </a:r>
            <a:r>
              <a:rPr lang="en-US" b="1" dirty="0">
                <a:solidFill>
                  <a:srgbClr val="000000"/>
                </a:solidFill>
              </a:rPr>
              <a:t>by </a:t>
            </a:r>
            <a:r>
              <a:rPr lang="en-US" b="1" dirty="0" smtClean="0">
                <a:solidFill>
                  <a:srgbClr val="000000"/>
                </a:solidFill>
              </a:rPr>
              <a:t>profiling </a:t>
            </a:r>
            <a:r>
              <a:rPr lang="en-US" b="1" dirty="0">
                <a:solidFill>
                  <a:srgbClr val="000000"/>
                </a:solidFill>
              </a:rPr>
              <a:t>interface 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MPI_Comm_split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MPI_Comm_create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MPI_Comm_dup</a:t>
            </a:r>
            <a:r>
              <a:rPr lang="en-US" dirty="0">
                <a:solidFill>
                  <a:srgbClr val="000000"/>
                </a:solidFill>
              </a:rPr>
              <a:t>…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Captured by profiling </a:t>
            </a:r>
            <a:r>
              <a:rPr lang="en-US" dirty="0" smtClean="0">
                <a:solidFill>
                  <a:srgbClr val="000000"/>
                </a:solidFill>
              </a:rPr>
              <a:t>interface when they are first derived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Upon failure, revoked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4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of </a:t>
            </a:r>
            <a:r>
              <a:rPr lang="en-US" dirty="0" err="1" smtClean="0"/>
              <a:t>Fenix</a:t>
            </a:r>
            <a:r>
              <a:rPr lang="en-US" dirty="0" smtClean="0"/>
              <a:t> Data Recovery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Fenix_Checkpoint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(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member_id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 void *buffer,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count,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MPI_Datatype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datatype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,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Fenix_Checkpoint_group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group,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Fenix_Checkpoint_subset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subset);</a:t>
            </a: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Fenix_Checkpoint_commit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(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*index,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Fenix_Checkpoint_group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group);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244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25 at 11.1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6" y="2600837"/>
            <a:ext cx="5116513" cy="2227800"/>
          </a:xfrm>
          <a:prstGeom prst="rect">
            <a:avLst/>
          </a:prstGeom>
        </p:spPr>
      </p:pic>
      <p:pic>
        <p:nvPicPr>
          <p:cNvPr id="2" name="Picture 1" descr="Screen Shot 2016-03-02 at 10.49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07" y="683201"/>
            <a:ext cx="5836918" cy="687647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4031" y="671971"/>
            <a:ext cx="9072563" cy="890712"/>
          </a:xfrm>
        </p:spPr>
        <p:txBody>
          <a:bodyPr/>
          <a:lstStyle/>
          <a:p>
            <a:r>
              <a:rPr lang="ca-ES" dirty="0" smtClean="0"/>
              <a:t>Fenix – </a:t>
            </a:r>
            <a:r>
              <a:rPr lang="ca-ES" dirty="0" err="1" smtClean="0"/>
              <a:t>Example</a:t>
            </a:r>
            <a:endParaRPr lang="ca-E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62041" y="1635886"/>
            <a:ext cx="3697500" cy="4911557"/>
            <a:chOff x="5573712" y="2358487"/>
            <a:chExt cx="3697500" cy="4911557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138715" y="7113633"/>
              <a:ext cx="1371600" cy="156411"/>
            </a:xfrm>
            <a:prstGeom prst="rect">
              <a:avLst/>
            </a:prstGeom>
            <a:noFill/>
            <a:ln>
              <a:solidFill>
                <a:srgbClr val="FF800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573712" y="2358487"/>
              <a:ext cx="1371600" cy="251901"/>
            </a:xfrm>
            <a:prstGeom prst="rect">
              <a:avLst/>
            </a:prstGeom>
            <a:noFill/>
            <a:ln>
              <a:solidFill>
                <a:srgbClr val="FF800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05152" y="2657330"/>
              <a:ext cx="2766060" cy="251901"/>
            </a:xfrm>
            <a:prstGeom prst="rect">
              <a:avLst/>
            </a:prstGeom>
            <a:noFill/>
            <a:ln>
              <a:solidFill>
                <a:srgbClr val="FF800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729914" y="6810373"/>
              <a:ext cx="1371600" cy="156411"/>
            </a:xfrm>
            <a:prstGeom prst="rect">
              <a:avLst/>
            </a:prstGeom>
            <a:noFill/>
            <a:ln>
              <a:solidFill>
                <a:srgbClr val="FF800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16617" y="1934729"/>
            <a:ext cx="4044394" cy="2101593"/>
            <a:chOff x="4616617" y="1934729"/>
            <a:chExt cx="4044394" cy="2101593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512035" y="1934729"/>
              <a:ext cx="737616" cy="251901"/>
            </a:xfrm>
            <a:prstGeom prst="rect">
              <a:avLst/>
            </a:prstGeom>
            <a:noFill/>
            <a:ln>
              <a:solidFill>
                <a:srgbClr val="00FF0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616617" y="2724119"/>
              <a:ext cx="3752621" cy="251901"/>
            </a:xfrm>
            <a:prstGeom prst="rect">
              <a:avLst/>
            </a:prstGeom>
            <a:noFill/>
            <a:ln>
              <a:solidFill>
                <a:srgbClr val="00FF0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781738" y="3072772"/>
              <a:ext cx="3879273" cy="963550"/>
            </a:xfrm>
            <a:prstGeom prst="rect">
              <a:avLst/>
            </a:prstGeom>
            <a:noFill/>
            <a:ln>
              <a:solidFill>
                <a:srgbClr val="00FF0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70249" y="5897969"/>
            <a:ext cx="2408723" cy="1289547"/>
            <a:chOff x="5040312" y="6074357"/>
            <a:chExt cx="2408723" cy="1172314"/>
          </a:xfrm>
        </p:grpSpPr>
        <p:sp>
          <p:nvSpPr>
            <p:cNvPr id="17" name="Rectangle 16"/>
            <p:cNvSpPr/>
            <p:nvPr/>
          </p:nvSpPr>
          <p:spPr bwMode="auto">
            <a:xfrm>
              <a:off x="5040312" y="6074357"/>
              <a:ext cx="2408723" cy="171750"/>
            </a:xfrm>
            <a:prstGeom prst="rect">
              <a:avLst/>
            </a:prstGeom>
            <a:noFill/>
            <a:ln>
              <a:solidFill>
                <a:srgbClr val="80004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040312" y="6663894"/>
              <a:ext cx="2408723" cy="156136"/>
            </a:xfrm>
            <a:prstGeom prst="rect">
              <a:avLst/>
            </a:prstGeom>
            <a:noFill/>
            <a:ln>
              <a:solidFill>
                <a:srgbClr val="80004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040312" y="6942404"/>
              <a:ext cx="2408723" cy="304267"/>
            </a:xfrm>
            <a:prstGeom prst="rect">
              <a:avLst/>
            </a:prstGeom>
            <a:noFill/>
            <a:ln>
              <a:solidFill>
                <a:srgbClr val="80004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8566" y="1545258"/>
            <a:ext cx="3273193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Assume work1() and work2() use an MPI communicator to communicate with other ranks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955" y="2087441"/>
            <a:ext cx="4259272" cy="4593900"/>
            <a:chOff x="221925" y="2342906"/>
            <a:chExt cx="4259272" cy="4593900"/>
          </a:xfrm>
        </p:grpSpPr>
        <p:sp>
          <p:nvSpPr>
            <p:cNvPr id="25" name="Shape 374"/>
            <p:cNvSpPr/>
            <p:nvPr/>
          </p:nvSpPr>
          <p:spPr>
            <a:xfrm>
              <a:off x="3969615" y="2342906"/>
              <a:ext cx="508921" cy="4421229"/>
            </a:xfrm>
            <a:custGeom>
              <a:avLst/>
              <a:gdLst>
                <a:gd name="connsiteX0" fmla="*/ 0 w 507295"/>
                <a:gd name="connsiteY0" fmla="*/ 228511 h 228511"/>
                <a:gd name="connsiteX1" fmla="*/ 507283 w 507295"/>
                <a:gd name="connsiteY1" fmla="*/ 18227 h 228511"/>
                <a:gd name="connsiteX2" fmla="*/ 437412 w 507295"/>
                <a:gd name="connsiteY2" fmla="*/ 0 h 228511"/>
                <a:gd name="connsiteX0" fmla="*/ 0 w 507306"/>
                <a:gd name="connsiteY0" fmla="*/ 228511 h 228511"/>
                <a:gd name="connsiteX1" fmla="*/ 507283 w 507306"/>
                <a:gd name="connsiteY1" fmla="*/ 18227 h 228511"/>
                <a:gd name="connsiteX2" fmla="*/ 437412 w 507306"/>
                <a:gd name="connsiteY2" fmla="*/ 0 h 228511"/>
                <a:gd name="connsiteX0" fmla="*/ 0 w 498828"/>
                <a:gd name="connsiteY0" fmla="*/ 228511 h 228511"/>
                <a:gd name="connsiteX1" fmla="*/ 498804 w 498828"/>
                <a:gd name="connsiteY1" fmla="*/ 26749 h 228511"/>
                <a:gd name="connsiteX2" fmla="*/ 437412 w 498828"/>
                <a:gd name="connsiteY2" fmla="*/ 0 h 228511"/>
                <a:gd name="connsiteX0" fmla="*/ 0 w 498804"/>
                <a:gd name="connsiteY0" fmla="*/ 228511 h 228511"/>
                <a:gd name="connsiteX1" fmla="*/ 498804 w 498804"/>
                <a:gd name="connsiteY1" fmla="*/ 26749 h 228511"/>
                <a:gd name="connsiteX2" fmla="*/ 437412 w 498804"/>
                <a:gd name="connsiteY2" fmla="*/ 0 h 228511"/>
                <a:gd name="connsiteX0" fmla="*/ 0 w 498804"/>
                <a:gd name="connsiteY0" fmla="*/ 228511 h 228511"/>
                <a:gd name="connsiteX1" fmla="*/ 498804 w 498804"/>
                <a:gd name="connsiteY1" fmla="*/ 26749 h 228511"/>
                <a:gd name="connsiteX2" fmla="*/ 437412 w 498804"/>
                <a:gd name="connsiteY2" fmla="*/ 0 h 228511"/>
                <a:gd name="connsiteX0" fmla="*/ 0 w 498804"/>
                <a:gd name="connsiteY0" fmla="*/ 228511 h 228511"/>
                <a:gd name="connsiteX1" fmla="*/ 498804 w 498804"/>
                <a:gd name="connsiteY1" fmla="*/ 26749 h 228511"/>
                <a:gd name="connsiteX2" fmla="*/ 437412 w 498804"/>
                <a:gd name="connsiteY2" fmla="*/ 0 h 228511"/>
                <a:gd name="connsiteX0" fmla="*/ 0 w 498804"/>
                <a:gd name="connsiteY0" fmla="*/ 234902 h 234902"/>
                <a:gd name="connsiteX1" fmla="*/ 498804 w 498804"/>
                <a:gd name="connsiteY1" fmla="*/ 33140 h 234902"/>
                <a:gd name="connsiteX2" fmla="*/ 372407 w 498804"/>
                <a:gd name="connsiteY2" fmla="*/ 0 h 234902"/>
                <a:gd name="connsiteX0" fmla="*/ 0 w 456410"/>
                <a:gd name="connsiteY0" fmla="*/ 234902 h 234902"/>
                <a:gd name="connsiteX1" fmla="*/ 456410 w 456410"/>
                <a:gd name="connsiteY1" fmla="*/ 33140 h 234902"/>
                <a:gd name="connsiteX2" fmla="*/ 372407 w 456410"/>
                <a:gd name="connsiteY2" fmla="*/ 0 h 234902"/>
                <a:gd name="connsiteX0" fmla="*/ 0 w 456410"/>
                <a:gd name="connsiteY0" fmla="*/ 234902 h 234902"/>
                <a:gd name="connsiteX1" fmla="*/ 456410 w 456410"/>
                <a:gd name="connsiteY1" fmla="*/ 33140 h 234902"/>
                <a:gd name="connsiteX2" fmla="*/ 372407 w 456410"/>
                <a:gd name="connsiteY2" fmla="*/ 0 h 234902"/>
                <a:gd name="connsiteX0" fmla="*/ 0 w 457439"/>
                <a:gd name="connsiteY0" fmla="*/ 234902 h 234902"/>
                <a:gd name="connsiteX1" fmla="*/ 456410 w 457439"/>
                <a:gd name="connsiteY1" fmla="*/ 33140 h 234902"/>
                <a:gd name="connsiteX2" fmla="*/ 372407 w 457439"/>
                <a:gd name="connsiteY2" fmla="*/ 0 h 234902"/>
                <a:gd name="connsiteX0" fmla="*/ 0 w 456639"/>
                <a:gd name="connsiteY0" fmla="*/ 229931 h 229931"/>
                <a:gd name="connsiteX1" fmla="*/ 456410 w 456639"/>
                <a:gd name="connsiteY1" fmla="*/ 28169 h 229931"/>
                <a:gd name="connsiteX2" fmla="*/ 53037 w 456639"/>
                <a:gd name="connsiteY2" fmla="*/ 0 h 229931"/>
                <a:gd name="connsiteX0" fmla="*/ 69038 w 191009"/>
                <a:gd name="connsiteY0" fmla="*/ 229931 h 229931"/>
                <a:gd name="connsiteX1" fmla="*/ 5412 w 191009"/>
                <a:gd name="connsiteY1" fmla="*/ 28879 h 229931"/>
                <a:gd name="connsiteX2" fmla="*/ 122075 w 191009"/>
                <a:gd name="connsiteY2" fmla="*/ 0 h 229931"/>
                <a:gd name="connsiteX0" fmla="*/ 63626 w 195856"/>
                <a:gd name="connsiteY0" fmla="*/ 229931 h 229931"/>
                <a:gd name="connsiteX1" fmla="*/ 0 w 195856"/>
                <a:gd name="connsiteY1" fmla="*/ 28879 h 229931"/>
                <a:gd name="connsiteX2" fmla="*/ 116663 w 195856"/>
                <a:gd name="connsiteY2" fmla="*/ 0 h 229931"/>
                <a:gd name="connsiteX0" fmla="*/ 63626 w 117476"/>
                <a:gd name="connsiteY0" fmla="*/ 229931 h 229931"/>
                <a:gd name="connsiteX1" fmla="*/ 0 w 117476"/>
                <a:gd name="connsiteY1" fmla="*/ 28879 h 229931"/>
                <a:gd name="connsiteX2" fmla="*/ 116663 w 117476"/>
                <a:gd name="connsiteY2" fmla="*/ 0 h 229931"/>
                <a:gd name="connsiteX0" fmla="*/ 69279 w 117476"/>
                <a:gd name="connsiteY0" fmla="*/ 232061 h 232061"/>
                <a:gd name="connsiteX1" fmla="*/ 0 w 117476"/>
                <a:gd name="connsiteY1" fmla="*/ 28879 h 232061"/>
                <a:gd name="connsiteX2" fmla="*/ 116663 w 117476"/>
                <a:gd name="connsiteY2" fmla="*/ 0 h 232061"/>
                <a:gd name="connsiteX0" fmla="*/ 69279 w 116663"/>
                <a:gd name="connsiteY0" fmla="*/ 232280 h 232280"/>
                <a:gd name="connsiteX1" fmla="*/ 0 w 116663"/>
                <a:gd name="connsiteY1" fmla="*/ 29098 h 232280"/>
                <a:gd name="connsiteX2" fmla="*/ 116663 w 116663"/>
                <a:gd name="connsiteY2" fmla="*/ 219 h 232280"/>
                <a:gd name="connsiteX0" fmla="*/ 69279 w 116663"/>
                <a:gd name="connsiteY0" fmla="*/ 232061 h 232061"/>
                <a:gd name="connsiteX1" fmla="*/ 0 w 116663"/>
                <a:gd name="connsiteY1" fmla="*/ 28879 h 232061"/>
                <a:gd name="connsiteX2" fmla="*/ 116663 w 116663"/>
                <a:gd name="connsiteY2" fmla="*/ 0 h 23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63" h="232061" extrusionOk="0">
                  <a:moveTo>
                    <a:pt x="69279" y="232061"/>
                  </a:moveTo>
                  <a:cubicBezTo>
                    <a:pt x="193864" y="157719"/>
                    <a:pt x="110" y="64359"/>
                    <a:pt x="0" y="28879"/>
                  </a:cubicBezTo>
                  <a:cubicBezTo>
                    <a:pt x="11195" y="1919"/>
                    <a:pt x="57651" y="1617"/>
                    <a:pt x="116663" y="0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26" name="Shape 375"/>
            <p:cNvSpPr txBox="1"/>
            <p:nvPr/>
          </p:nvSpPr>
          <p:spPr>
            <a:xfrm>
              <a:off x="221925" y="5511384"/>
              <a:ext cx="3583161" cy="932220"/>
            </a:xfrm>
            <a:prstGeom prst="rect">
              <a:avLst/>
            </a:prstGeom>
          </p:spPr>
          <p:txBody>
            <a:bodyPr lIns="100778" tIns="100778" rIns="100778" bIns="100778" anchor="t" anchorCtr="0">
              <a:noAutofit/>
            </a:bodyPr>
            <a:lstStyle/>
            <a:p>
              <a:pPr lvl="0" algn="r" rtl="0">
                <a:buNone/>
              </a:pPr>
              <a:r>
                <a:rPr lang="en-US" sz="1800" dirty="0" smtClean="0">
                  <a:solidFill>
                    <a:srgbClr val="000000"/>
                  </a:solidFill>
                </a:rPr>
                <a:t>Rank failure line 34</a:t>
              </a:r>
            </a:p>
            <a:p>
              <a:pPr lvl="0" algn="r" rtl="0">
                <a:buNone/>
              </a:pPr>
              <a:r>
                <a:rPr lang="en-US" sz="1800" dirty="0" smtClean="0">
                  <a:solidFill>
                    <a:srgbClr val="000000"/>
                  </a:solidFill>
                </a:rPr>
                <a:t>(due to imbalance, some ranks are in it=102, the rest are in it=103 or it=104)</a:t>
              </a:r>
            </a:p>
            <a:p>
              <a:pPr lvl="0" algn="r" rtl="0">
                <a:buNone/>
              </a:pPr>
              <a:endParaRPr lang="en-US" sz="1800" dirty="0" smtClean="0">
                <a:solidFill>
                  <a:srgbClr val="000000"/>
                </a:solidFill>
              </a:endParaRPr>
            </a:p>
            <a:p>
              <a:pPr lvl="0" algn="r" rtl="0">
                <a:buNone/>
              </a:pPr>
              <a:r>
                <a:rPr lang="en-US" sz="1800" dirty="0" err="1" smtClean="0">
                  <a:solidFill>
                    <a:srgbClr val="000000"/>
                  </a:solidFill>
                </a:rPr>
                <a:t>Fenix</a:t>
              </a:r>
              <a:r>
                <a:rPr lang="en" sz="1800" dirty="0" smtClean="0">
                  <a:solidFill>
                    <a:srgbClr val="000000"/>
                  </a:solidFill>
                </a:rPr>
                <a:t> </a:t>
              </a:r>
              <a:r>
                <a:rPr lang="en" sz="1800" dirty="0">
                  <a:solidFill>
                    <a:srgbClr val="000000"/>
                  </a:solidFill>
                </a:rPr>
                <a:t>will resume the </a:t>
              </a:r>
              <a:r>
                <a:rPr lang="en" sz="1800" dirty="0" smtClean="0">
                  <a:solidFill>
                    <a:srgbClr val="000000"/>
                  </a:solidFill>
                </a:rPr>
                <a:t>execution</a:t>
              </a:r>
              <a:r>
                <a:rPr lang="en-US" sz="1800" dirty="0" smtClean="0">
                  <a:solidFill>
                    <a:srgbClr val="000000"/>
                  </a:solidFill>
                </a:rPr>
                <a:t>,</a:t>
              </a:r>
              <a:r>
                <a:rPr lang="en" sz="1800" dirty="0" smtClean="0">
                  <a:solidFill>
                    <a:srgbClr val="000000"/>
                  </a:solidFill>
                </a:rPr>
                <a:t> </a:t>
              </a:r>
              <a:r>
                <a:rPr lang="en" sz="1800" dirty="0">
                  <a:solidFill>
                    <a:srgbClr val="000000"/>
                  </a:solidFill>
                </a:rPr>
                <a:t>returning from </a:t>
              </a:r>
              <a:r>
                <a:rPr lang="en" sz="1800" dirty="0" smtClean="0">
                  <a:solidFill>
                    <a:srgbClr val="000000"/>
                  </a:solidFill>
                </a:rPr>
                <a:t>F</a:t>
              </a:r>
              <a:r>
                <a:rPr lang="en-US" sz="1800" dirty="0" err="1" smtClean="0">
                  <a:solidFill>
                    <a:srgbClr val="000000"/>
                  </a:solidFill>
                </a:rPr>
                <a:t>enix</a:t>
              </a:r>
              <a:r>
                <a:rPr lang="en" sz="1800" dirty="0" smtClean="0">
                  <a:solidFill>
                    <a:srgbClr val="000000"/>
                  </a:solidFill>
                </a:rPr>
                <a:t>_Init()</a:t>
              </a:r>
              <a:endParaRPr lang="en" sz="1800" dirty="0">
                <a:solidFill>
                  <a:srgbClr val="000000"/>
                </a:solidFill>
              </a:endParaRPr>
            </a:p>
          </p:txBody>
        </p:sp>
        <p:sp>
          <p:nvSpPr>
            <p:cNvPr id="27" name="Multiply 26"/>
            <p:cNvSpPr/>
            <p:nvPr/>
          </p:nvSpPr>
          <p:spPr bwMode="auto">
            <a:xfrm>
              <a:off x="4100197" y="6555806"/>
              <a:ext cx="381000" cy="381000"/>
            </a:xfrm>
            <a:prstGeom prst="mathMultiply">
              <a:avLst>
                <a:gd name="adj1" fmla="val 11995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62027" y="2211520"/>
            <a:ext cx="6032295" cy="4084449"/>
            <a:chOff x="3962027" y="2218819"/>
            <a:chExt cx="6032295" cy="408444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777548" y="4342583"/>
              <a:ext cx="3886188" cy="970903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Shape 375"/>
            <p:cNvSpPr txBox="1"/>
            <p:nvPr/>
          </p:nvSpPr>
          <p:spPr>
            <a:xfrm>
              <a:off x="7767368" y="5371048"/>
              <a:ext cx="2226954" cy="932220"/>
            </a:xfrm>
            <a:prstGeom prst="rect">
              <a:avLst/>
            </a:prstGeom>
          </p:spPr>
          <p:txBody>
            <a:bodyPr lIns="100778" tIns="100778" rIns="100778" bIns="100778" anchor="t" anchorCtr="0">
              <a:noAutofit/>
            </a:bodyPr>
            <a:lstStyle/>
            <a:p>
              <a:pPr lvl="0" algn="r" rtl="0">
                <a:buNone/>
              </a:pPr>
              <a:r>
                <a:rPr lang="en-US" sz="1800" dirty="0" smtClean="0">
                  <a:solidFill>
                    <a:srgbClr val="000000"/>
                  </a:solidFill>
                </a:rPr>
                <a:t>This sets it=101, and A, B have the same values they had at iteration 101</a:t>
              </a:r>
            </a:p>
          </p:txBody>
        </p:sp>
        <p:sp>
          <p:nvSpPr>
            <p:cNvPr id="30" name="Shape 374"/>
            <p:cNvSpPr/>
            <p:nvPr/>
          </p:nvSpPr>
          <p:spPr>
            <a:xfrm>
              <a:off x="3962027" y="2218819"/>
              <a:ext cx="603413" cy="2159649"/>
            </a:xfrm>
            <a:custGeom>
              <a:avLst/>
              <a:gdLst>
                <a:gd name="connsiteX0" fmla="*/ 0 w 507295"/>
                <a:gd name="connsiteY0" fmla="*/ 228511 h 228511"/>
                <a:gd name="connsiteX1" fmla="*/ 507283 w 507295"/>
                <a:gd name="connsiteY1" fmla="*/ 18227 h 228511"/>
                <a:gd name="connsiteX2" fmla="*/ 437412 w 507295"/>
                <a:gd name="connsiteY2" fmla="*/ 0 h 228511"/>
                <a:gd name="connsiteX0" fmla="*/ 0 w 507306"/>
                <a:gd name="connsiteY0" fmla="*/ 228511 h 228511"/>
                <a:gd name="connsiteX1" fmla="*/ 507283 w 507306"/>
                <a:gd name="connsiteY1" fmla="*/ 18227 h 228511"/>
                <a:gd name="connsiteX2" fmla="*/ 437412 w 507306"/>
                <a:gd name="connsiteY2" fmla="*/ 0 h 228511"/>
                <a:gd name="connsiteX0" fmla="*/ 0 w 498828"/>
                <a:gd name="connsiteY0" fmla="*/ 228511 h 228511"/>
                <a:gd name="connsiteX1" fmla="*/ 498804 w 498828"/>
                <a:gd name="connsiteY1" fmla="*/ 26749 h 228511"/>
                <a:gd name="connsiteX2" fmla="*/ 437412 w 498828"/>
                <a:gd name="connsiteY2" fmla="*/ 0 h 228511"/>
                <a:gd name="connsiteX0" fmla="*/ 0 w 498804"/>
                <a:gd name="connsiteY0" fmla="*/ 228511 h 228511"/>
                <a:gd name="connsiteX1" fmla="*/ 498804 w 498804"/>
                <a:gd name="connsiteY1" fmla="*/ 26749 h 228511"/>
                <a:gd name="connsiteX2" fmla="*/ 437412 w 498804"/>
                <a:gd name="connsiteY2" fmla="*/ 0 h 228511"/>
                <a:gd name="connsiteX0" fmla="*/ 0 w 498804"/>
                <a:gd name="connsiteY0" fmla="*/ 228511 h 228511"/>
                <a:gd name="connsiteX1" fmla="*/ 498804 w 498804"/>
                <a:gd name="connsiteY1" fmla="*/ 26749 h 228511"/>
                <a:gd name="connsiteX2" fmla="*/ 437412 w 498804"/>
                <a:gd name="connsiteY2" fmla="*/ 0 h 228511"/>
                <a:gd name="connsiteX0" fmla="*/ 0 w 498804"/>
                <a:gd name="connsiteY0" fmla="*/ 228511 h 228511"/>
                <a:gd name="connsiteX1" fmla="*/ 498804 w 498804"/>
                <a:gd name="connsiteY1" fmla="*/ 26749 h 228511"/>
                <a:gd name="connsiteX2" fmla="*/ 437412 w 498804"/>
                <a:gd name="connsiteY2" fmla="*/ 0 h 228511"/>
                <a:gd name="connsiteX0" fmla="*/ 0 w 498804"/>
                <a:gd name="connsiteY0" fmla="*/ 234902 h 234902"/>
                <a:gd name="connsiteX1" fmla="*/ 498804 w 498804"/>
                <a:gd name="connsiteY1" fmla="*/ 33140 h 234902"/>
                <a:gd name="connsiteX2" fmla="*/ 372407 w 498804"/>
                <a:gd name="connsiteY2" fmla="*/ 0 h 234902"/>
                <a:gd name="connsiteX0" fmla="*/ 0 w 456410"/>
                <a:gd name="connsiteY0" fmla="*/ 234902 h 234902"/>
                <a:gd name="connsiteX1" fmla="*/ 456410 w 456410"/>
                <a:gd name="connsiteY1" fmla="*/ 33140 h 234902"/>
                <a:gd name="connsiteX2" fmla="*/ 372407 w 456410"/>
                <a:gd name="connsiteY2" fmla="*/ 0 h 234902"/>
                <a:gd name="connsiteX0" fmla="*/ 0 w 456410"/>
                <a:gd name="connsiteY0" fmla="*/ 234902 h 234902"/>
                <a:gd name="connsiteX1" fmla="*/ 456410 w 456410"/>
                <a:gd name="connsiteY1" fmla="*/ 33140 h 234902"/>
                <a:gd name="connsiteX2" fmla="*/ 372407 w 456410"/>
                <a:gd name="connsiteY2" fmla="*/ 0 h 234902"/>
                <a:gd name="connsiteX0" fmla="*/ 0 w 457439"/>
                <a:gd name="connsiteY0" fmla="*/ 234902 h 234902"/>
                <a:gd name="connsiteX1" fmla="*/ 456410 w 457439"/>
                <a:gd name="connsiteY1" fmla="*/ 33140 h 234902"/>
                <a:gd name="connsiteX2" fmla="*/ 372407 w 457439"/>
                <a:gd name="connsiteY2" fmla="*/ 0 h 234902"/>
                <a:gd name="connsiteX0" fmla="*/ 0 w 456639"/>
                <a:gd name="connsiteY0" fmla="*/ 229931 h 229931"/>
                <a:gd name="connsiteX1" fmla="*/ 456410 w 456639"/>
                <a:gd name="connsiteY1" fmla="*/ 28169 h 229931"/>
                <a:gd name="connsiteX2" fmla="*/ 53037 w 456639"/>
                <a:gd name="connsiteY2" fmla="*/ 0 h 229931"/>
                <a:gd name="connsiteX0" fmla="*/ 69038 w 191009"/>
                <a:gd name="connsiteY0" fmla="*/ 229931 h 229931"/>
                <a:gd name="connsiteX1" fmla="*/ 5412 w 191009"/>
                <a:gd name="connsiteY1" fmla="*/ 28879 h 229931"/>
                <a:gd name="connsiteX2" fmla="*/ 122075 w 191009"/>
                <a:gd name="connsiteY2" fmla="*/ 0 h 229931"/>
                <a:gd name="connsiteX0" fmla="*/ 63626 w 195856"/>
                <a:gd name="connsiteY0" fmla="*/ 229931 h 229931"/>
                <a:gd name="connsiteX1" fmla="*/ 0 w 195856"/>
                <a:gd name="connsiteY1" fmla="*/ 28879 h 229931"/>
                <a:gd name="connsiteX2" fmla="*/ 116663 w 195856"/>
                <a:gd name="connsiteY2" fmla="*/ 0 h 229931"/>
                <a:gd name="connsiteX0" fmla="*/ 63626 w 117476"/>
                <a:gd name="connsiteY0" fmla="*/ 229931 h 229931"/>
                <a:gd name="connsiteX1" fmla="*/ 0 w 117476"/>
                <a:gd name="connsiteY1" fmla="*/ 28879 h 229931"/>
                <a:gd name="connsiteX2" fmla="*/ 116663 w 117476"/>
                <a:gd name="connsiteY2" fmla="*/ 0 h 229931"/>
                <a:gd name="connsiteX0" fmla="*/ 69279 w 117476"/>
                <a:gd name="connsiteY0" fmla="*/ 232061 h 232061"/>
                <a:gd name="connsiteX1" fmla="*/ 0 w 117476"/>
                <a:gd name="connsiteY1" fmla="*/ 28879 h 232061"/>
                <a:gd name="connsiteX2" fmla="*/ 116663 w 117476"/>
                <a:gd name="connsiteY2" fmla="*/ 0 h 232061"/>
                <a:gd name="connsiteX0" fmla="*/ 69279 w 116663"/>
                <a:gd name="connsiteY0" fmla="*/ 232280 h 232280"/>
                <a:gd name="connsiteX1" fmla="*/ 0 w 116663"/>
                <a:gd name="connsiteY1" fmla="*/ 29098 h 232280"/>
                <a:gd name="connsiteX2" fmla="*/ 116663 w 116663"/>
                <a:gd name="connsiteY2" fmla="*/ 219 h 232280"/>
                <a:gd name="connsiteX0" fmla="*/ 69279 w 116663"/>
                <a:gd name="connsiteY0" fmla="*/ 232061 h 232061"/>
                <a:gd name="connsiteX1" fmla="*/ 0 w 116663"/>
                <a:gd name="connsiteY1" fmla="*/ 28879 h 232061"/>
                <a:gd name="connsiteX2" fmla="*/ 116663 w 116663"/>
                <a:gd name="connsiteY2" fmla="*/ 0 h 232061"/>
                <a:gd name="connsiteX0" fmla="*/ 69279 w 161884"/>
                <a:gd name="connsiteY0" fmla="*/ 207331 h 207331"/>
                <a:gd name="connsiteX1" fmla="*/ 0 w 161884"/>
                <a:gd name="connsiteY1" fmla="*/ 4149 h 207331"/>
                <a:gd name="connsiteX2" fmla="*/ 161884 w 161884"/>
                <a:gd name="connsiteY2" fmla="*/ 88894 h 207331"/>
                <a:gd name="connsiteX0" fmla="*/ 69279 w 161884"/>
                <a:gd name="connsiteY0" fmla="*/ 207605 h 207605"/>
                <a:gd name="connsiteX1" fmla="*/ 0 w 161884"/>
                <a:gd name="connsiteY1" fmla="*/ 4423 h 207605"/>
                <a:gd name="connsiteX2" fmla="*/ 161884 w 161884"/>
                <a:gd name="connsiteY2" fmla="*/ 89168 h 207605"/>
                <a:gd name="connsiteX0" fmla="*/ 83411 w 161884"/>
                <a:gd name="connsiteY0" fmla="*/ 23040 h 130430"/>
                <a:gd name="connsiteX1" fmla="*/ 0 w 161884"/>
                <a:gd name="connsiteY1" fmla="*/ 45685 h 130430"/>
                <a:gd name="connsiteX2" fmla="*/ 161884 w 161884"/>
                <a:gd name="connsiteY2" fmla="*/ 130430 h 130430"/>
                <a:gd name="connsiteX0" fmla="*/ 83411 w 161884"/>
                <a:gd name="connsiteY0" fmla="*/ 0 h 107390"/>
                <a:gd name="connsiteX1" fmla="*/ 0 w 161884"/>
                <a:gd name="connsiteY1" fmla="*/ 22645 h 107390"/>
                <a:gd name="connsiteX2" fmla="*/ 161884 w 161884"/>
                <a:gd name="connsiteY2" fmla="*/ 107390 h 107390"/>
                <a:gd name="connsiteX0" fmla="*/ 52358 w 130831"/>
                <a:gd name="connsiteY0" fmla="*/ 0 h 107390"/>
                <a:gd name="connsiteX1" fmla="*/ 2862 w 130831"/>
                <a:gd name="connsiteY1" fmla="*/ 55312 h 107390"/>
                <a:gd name="connsiteX2" fmla="*/ 130831 w 130831"/>
                <a:gd name="connsiteY2" fmla="*/ 107390 h 107390"/>
                <a:gd name="connsiteX0" fmla="*/ 52358 w 130831"/>
                <a:gd name="connsiteY0" fmla="*/ 0 h 107390"/>
                <a:gd name="connsiteX1" fmla="*/ 2862 w 130831"/>
                <a:gd name="connsiteY1" fmla="*/ 55312 h 107390"/>
                <a:gd name="connsiteX2" fmla="*/ 130831 w 130831"/>
                <a:gd name="connsiteY2" fmla="*/ 107390 h 107390"/>
                <a:gd name="connsiteX0" fmla="*/ 59851 w 138324"/>
                <a:gd name="connsiteY0" fmla="*/ 0 h 107390"/>
                <a:gd name="connsiteX1" fmla="*/ 10355 w 138324"/>
                <a:gd name="connsiteY1" fmla="*/ 55312 h 107390"/>
                <a:gd name="connsiteX2" fmla="*/ 138324 w 138324"/>
                <a:gd name="connsiteY2" fmla="*/ 107390 h 107390"/>
                <a:gd name="connsiteX0" fmla="*/ 59851 w 138324"/>
                <a:gd name="connsiteY0" fmla="*/ 0 h 107390"/>
                <a:gd name="connsiteX1" fmla="*/ 10355 w 138324"/>
                <a:gd name="connsiteY1" fmla="*/ 55312 h 107390"/>
                <a:gd name="connsiteX2" fmla="*/ 138324 w 138324"/>
                <a:gd name="connsiteY2" fmla="*/ 107390 h 107390"/>
                <a:gd name="connsiteX0" fmla="*/ 59851 w 138324"/>
                <a:gd name="connsiteY0" fmla="*/ 0 h 107390"/>
                <a:gd name="connsiteX1" fmla="*/ 10355 w 138324"/>
                <a:gd name="connsiteY1" fmla="*/ 55312 h 107390"/>
                <a:gd name="connsiteX2" fmla="*/ 138324 w 138324"/>
                <a:gd name="connsiteY2" fmla="*/ 107390 h 107390"/>
                <a:gd name="connsiteX0" fmla="*/ 59851 w 138324"/>
                <a:gd name="connsiteY0" fmla="*/ 0 h 107390"/>
                <a:gd name="connsiteX1" fmla="*/ 10355 w 138324"/>
                <a:gd name="connsiteY1" fmla="*/ 55312 h 107390"/>
                <a:gd name="connsiteX2" fmla="*/ 138324 w 138324"/>
                <a:gd name="connsiteY2" fmla="*/ 107390 h 10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324" h="107390" extrusionOk="0">
                  <a:moveTo>
                    <a:pt x="59851" y="0"/>
                  </a:moveTo>
                  <a:cubicBezTo>
                    <a:pt x="-10578" y="10165"/>
                    <a:pt x="-6493" y="20487"/>
                    <a:pt x="10355" y="55312"/>
                  </a:cubicBezTo>
                  <a:cubicBezTo>
                    <a:pt x="32856" y="87294"/>
                    <a:pt x="79312" y="100485"/>
                    <a:pt x="138324" y="107390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414513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944646"/>
            <a:ext cx="5624066" cy="3810000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5878512" y="671971"/>
            <a:ext cx="4202112" cy="890712"/>
          </a:xfrm>
        </p:spPr>
        <p:txBody>
          <a:bodyPr/>
          <a:lstStyle/>
          <a:p>
            <a:r>
              <a:rPr lang="en-US" sz="3600" dirty="0" smtClean="0"/>
              <a:t>S3D </a:t>
            </a:r>
            <a:r>
              <a:rPr lang="en-US" sz="3600" dirty="0"/>
              <a:t>M</a:t>
            </a:r>
            <a:r>
              <a:rPr lang="en-US" sz="3600" dirty="0" smtClean="0"/>
              <a:t>odifications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" y="4732076"/>
            <a:ext cx="5599543" cy="2857761"/>
          </a:xfrm>
          <a:prstGeom prst="rect">
            <a:avLst/>
          </a:prstGeom>
        </p:spPr>
      </p:pic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61" y="5489831"/>
            <a:ext cx="4269651" cy="1642805"/>
          </a:xfr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5878512" y="2082307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8646623" y="4313237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30398" y="3779837"/>
            <a:ext cx="2511625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Topology</a:t>
            </a:r>
            <a:r>
              <a:rPr lang="en-US" dirty="0" smtClean="0">
                <a:solidFill>
                  <a:schemeClr val="tx1"/>
                </a:solidFill>
              </a:rPr>
              <a:t>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6712" y="1870787"/>
            <a:ext cx="2031567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Main function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5726112" y="5456237"/>
            <a:ext cx="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24432" y="655637"/>
            <a:ext cx="4115880" cy="2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Original                       </a:t>
            </a:r>
            <a:r>
              <a:rPr lang="en-US" sz="1400" dirty="0" err="1" smtClean="0">
                <a:solidFill>
                  <a:schemeClr val="tx1"/>
                </a:solidFill>
              </a:rPr>
              <a:t>vs</a:t>
            </a:r>
            <a:r>
              <a:rPr lang="en-US" sz="1400" dirty="0" smtClean="0">
                <a:solidFill>
                  <a:schemeClr val="tx1"/>
                </a:solidFill>
              </a:rPr>
              <a:t>                </a:t>
            </a:r>
            <a:r>
              <a:rPr lang="en-US" sz="1400" dirty="0" err="1" smtClean="0">
                <a:solidFill>
                  <a:schemeClr val="tx1"/>
                </a:solidFill>
              </a:rPr>
              <a:t>Fenix</a:t>
            </a:r>
            <a:r>
              <a:rPr lang="en-US" sz="1400" dirty="0" smtClean="0">
                <a:solidFill>
                  <a:schemeClr val="tx1"/>
                </a:solidFill>
              </a:rPr>
              <a:t>-enabled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9922" y="5161028"/>
            <a:ext cx="3417547" cy="2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Original                </a:t>
            </a:r>
            <a:r>
              <a:rPr lang="en-US" sz="1400" dirty="0" err="1" smtClean="0">
                <a:solidFill>
                  <a:schemeClr val="tx1"/>
                </a:solidFill>
              </a:rPr>
              <a:t>vs</a:t>
            </a:r>
            <a:r>
              <a:rPr lang="en-US" sz="1400" dirty="0" smtClean="0">
                <a:solidFill>
                  <a:schemeClr val="tx1"/>
                </a:solidFill>
              </a:rPr>
              <a:t>          </a:t>
            </a:r>
            <a:r>
              <a:rPr lang="en-US" sz="1400" dirty="0" err="1" smtClean="0">
                <a:solidFill>
                  <a:schemeClr val="tx1"/>
                </a:solidFill>
              </a:rPr>
              <a:t>Fenix</a:t>
            </a:r>
            <a:r>
              <a:rPr lang="en-US" sz="1400" dirty="0" smtClean="0">
                <a:solidFill>
                  <a:schemeClr val="tx1"/>
                </a:solidFill>
              </a:rPr>
              <a:t>-enabled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9930" y="2586397"/>
            <a:ext cx="4718467" cy="3122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13280" y="3050587"/>
            <a:ext cx="3631767" cy="2159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ctr"/>
            <a:r>
              <a:rPr lang="en-US" sz="3600" dirty="0" smtClean="0">
                <a:solidFill>
                  <a:schemeClr val="tx1"/>
                </a:solidFill>
              </a:rPr>
              <a:t>Only </a:t>
            </a:r>
            <a:r>
              <a:rPr lang="en-US" sz="3600" dirty="0">
                <a:solidFill>
                  <a:schemeClr val="tx1"/>
                </a:solidFill>
              </a:rPr>
              <a:t>35 new, </a:t>
            </a:r>
            <a:r>
              <a:rPr lang="en-US" sz="3600" dirty="0" smtClean="0">
                <a:solidFill>
                  <a:schemeClr val="tx1"/>
                </a:solidFill>
              </a:rPr>
              <a:t>changed, </a:t>
            </a:r>
            <a:r>
              <a:rPr lang="en-US" sz="3600" dirty="0">
                <a:solidFill>
                  <a:schemeClr val="tx1"/>
                </a:solidFill>
              </a:rPr>
              <a:t>or rearranged lines in S3D </a:t>
            </a:r>
            <a:r>
              <a:rPr lang="en-US" sz="3600" dirty="0" smtClean="0">
                <a:solidFill>
                  <a:schemeClr val="tx1"/>
                </a:solidFill>
              </a:rPr>
              <a:t>code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5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03"/>
    </mc:Choice>
    <mc:Fallback>
      <p:transition xmlns:p14="http://schemas.microsoft.com/office/powerpoint/2010/main" spd="slow" advTm="258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Fenix</a:t>
            </a:r>
            <a:r>
              <a:rPr lang="en-US" sz="2800" dirty="0" smtClean="0">
                <a:solidFill>
                  <a:srgbClr val="000000"/>
                </a:solidFill>
              </a:rPr>
              <a:t> can be used effectively, efficiently, and productively to provide online fault tolerance to a major production code (S3D)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How can an application use </a:t>
            </a:r>
            <a:r>
              <a:rPr lang="en-US" sz="2800" dirty="0" err="1" smtClean="0">
                <a:solidFill>
                  <a:srgbClr val="000000"/>
                </a:solidFill>
              </a:rPr>
              <a:t>Fenix</a:t>
            </a:r>
            <a:r>
              <a:rPr lang="en-US" sz="2800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How does </a:t>
            </a:r>
            <a:r>
              <a:rPr lang="en-US" sz="2800" dirty="0" err="1" smtClean="0">
                <a:solidFill>
                  <a:srgbClr val="000000"/>
                </a:solidFill>
              </a:rPr>
              <a:t>Fenix</a:t>
            </a:r>
            <a:r>
              <a:rPr lang="en-US" sz="2800" dirty="0" smtClean="0">
                <a:solidFill>
                  <a:srgbClr val="000000"/>
                </a:solidFill>
              </a:rPr>
              <a:t> use ULFM?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83"/>
    </mc:Choice>
    <mc:Fallback xmlns="">
      <p:transition xmlns:p14="http://schemas.microsoft.com/office/powerpoint/2010/main" spd="slow" advTm="491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xperiment: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pPr marL="871538" lvl="2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S3D execution mimicking </a:t>
            </a:r>
            <a:r>
              <a:rPr lang="en-US" sz="2000" b="1" dirty="0">
                <a:solidFill>
                  <a:schemeClr val="tx1"/>
                </a:solidFill>
              </a:rPr>
              <a:t>a future extreme-scale </a:t>
            </a:r>
            <a:r>
              <a:rPr lang="en-US" sz="2000" b="1" dirty="0" smtClean="0">
                <a:solidFill>
                  <a:schemeClr val="tx1"/>
                </a:solidFill>
              </a:rPr>
              <a:t>scenario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Injecting failures every (MTBF):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47 seconds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94 seconds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189 seconds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Checkpoint 8.58 MB/core</a:t>
            </a:r>
          </a:p>
          <a:p>
            <a:pPr marL="0" indent="0">
              <a:buNone/>
            </a:pPr>
            <a:endParaRPr lang="en-US" sz="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Procedure: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Evaluate checkpoint scalability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Calculate and validate optimal checkpoint interval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Evaluate recovery scalability</a:t>
            </a:r>
          </a:p>
          <a:p>
            <a:pPr marL="89535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Run experiment</a:t>
            </a:r>
          </a:p>
          <a:p>
            <a:pPr marL="895350" lvl="1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Evaluation on ORNL Titan - Cray XK7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82712" y="2179637"/>
            <a:ext cx="7315200" cy="2286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95"/>
    </mc:Choice>
    <mc:Fallback xmlns="">
      <p:transition xmlns:p14="http://schemas.microsoft.com/office/powerpoint/2010/main" spd="slow" advTm="1021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671513"/>
            <a:ext cx="9577387" cy="890587"/>
          </a:xfrm>
        </p:spPr>
        <p:txBody>
          <a:bodyPr/>
          <a:lstStyle/>
          <a:p>
            <a:r>
              <a:rPr lang="en-US" dirty="0" smtClean="0"/>
              <a:t>1. Failure-free </a:t>
            </a:r>
            <a:r>
              <a:rPr lang="en-US" b="1" dirty="0" smtClean="0"/>
              <a:t>checkpoint cost (data size</a:t>
            </a:r>
            <a:r>
              <a:rPr lang="en-US" b="1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50" y="1952002"/>
            <a:ext cx="6712926" cy="4418635"/>
          </a:xfrm>
        </p:spPr>
      </p:pic>
      <p:sp>
        <p:nvSpPr>
          <p:cNvPr id="6" name="TextBox 5"/>
          <p:cNvSpPr txBox="1"/>
          <p:nvPr/>
        </p:nvSpPr>
        <p:spPr>
          <a:xfrm>
            <a:off x="849312" y="6294437"/>
            <a:ext cx="5698996" cy="1127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Conclusions: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Scales linearly with data size increase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Huge communication cost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5679" y="1548349"/>
            <a:ext cx="434926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Neighbor-based </a:t>
            </a:r>
            <a:r>
              <a:rPr lang="en-US" dirty="0" err="1" smtClean="0">
                <a:solidFill>
                  <a:schemeClr val="tx1"/>
                </a:solidFill>
              </a:rPr>
              <a:t>checkpointing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4"/>
    </mc:Choice>
    <mc:Fallback xmlns="">
      <p:transition xmlns:p14="http://schemas.microsoft.com/office/powerpoint/2010/main" spd="slow" advTm="475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671513"/>
            <a:ext cx="9794875" cy="890587"/>
          </a:xfrm>
        </p:spPr>
        <p:txBody>
          <a:bodyPr/>
          <a:lstStyle/>
          <a:p>
            <a:r>
              <a:rPr lang="en-US" dirty="0" smtClean="0"/>
              <a:t>1. Failure-free </a:t>
            </a:r>
            <a:r>
              <a:rPr lang="en-US" b="1" dirty="0" smtClean="0"/>
              <a:t>checkpoint cost (core count)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12" y="2165117"/>
            <a:ext cx="6276322" cy="4129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312" y="6294437"/>
            <a:ext cx="4889480" cy="1122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Conclusions: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Good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eally small footprint: O(0.1s)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5679" y="1548349"/>
            <a:ext cx="434926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Neighbor-based </a:t>
            </a:r>
            <a:r>
              <a:rPr lang="en-US" dirty="0" err="1" smtClean="0">
                <a:solidFill>
                  <a:schemeClr val="tx1"/>
                </a:solidFill>
              </a:rPr>
              <a:t>checkpointing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74"/>
    </mc:Choice>
    <mc:Fallback xmlns="">
      <p:transition xmlns:p14="http://schemas.microsoft.com/office/powerpoint/2010/main" spd="slow" advTm="415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Optimal </a:t>
            </a:r>
            <a:r>
              <a:rPr lang="en-US" b="1" dirty="0" smtClean="0"/>
              <a:t>checkpoint rate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Calculated by Young’s formula: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     = checkpoint time = 0.0748 s 			(with 2197 cores)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= system’s MTBF = {47, 94, 189} s 	(3 tests)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                        = {2, 3, 4} S3D iterations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Empirically validating the 94-second MTBF optimal rate: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Inject only one failure at a specific wall time within the first 94 seconds of a test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Repeat using: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</a:rPr>
              <a:t>Different checkpoint rates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</a:rPr>
              <a:t>Different failure injection timestamps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Optimal rate must offer smaller overall rollback cost!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17816"/>
              </p:ext>
            </p:extLst>
          </p:nvPr>
        </p:nvGraphicFramePr>
        <p:xfrm>
          <a:off x="1382712" y="2941637"/>
          <a:ext cx="197394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" name="Equation" r:id="rId4" imgW="863600" imgH="266700" progId="Equation.3">
                  <p:embed/>
                </p:oleObj>
              </mc:Choice>
              <mc:Fallback>
                <p:oleObj name="Equation" r:id="rId4" imgW="863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2712" y="2941637"/>
                        <a:ext cx="197394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114752"/>
              </p:ext>
            </p:extLst>
          </p:nvPr>
        </p:nvGraphicFramePr>
        <p:xfrm>
          <a:off x="1382712" y="2103437"/>
          <a:ext cx="3762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Equation" r:id="rId6" imgW="165100" imgH="215900" progId="Equation.3">
                  <p:embed/>
                </p:oleObj>
              </mc:Choice>
              <mc:Fallback>
                <p:oleObj name="Equation" r:id="rId6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2712" y="2103437"/>
                        <a:ext cx="376238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80114"/>
              </p:ext>
            </p:extLst>
          </p:nvPr>
        </p:nvGraphicFramePr>
        <p:xfrm>
          <a:off x="1382712" y="2560637"/>
          <a:ext cx="4048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Equation" r:id="rId8" imgW="177800" imgH="203200" progId="Equation.3">
                  <p:embed/>
                </p:oleObj>
              </mc:Choice>
              <mc:Fallback>
                <p:oleObj name="Equation" r:id="rId8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82712" y="2560637"/>
                        <a:ext cx="404813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0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6"/>
    </mc:Choice>
    <mc:Fallback xmlns="">
      <p:transition xmlns:p14="http://schemas.microsoft.com/office/powerpoint/2010/main" spd="slow" advTm="131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24" y="4253316"/>
            <a:ext cx="6465888" cy="3306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926"/>
            <a:ext cx="7568676" cy="34817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312" y="1341437"/>
            <a:ext cx="2241319" cy="1122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Average of all</a:t>
            </a:r>
          </a:p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ailure injection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timestamps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ent-Up Arrow 8"/>
          <p:cNvSpPr/>
          <p:nvPr/>
        </p:nvSpPr>
        <p:spPr bwMode="auto">
          <a:xfrm flipV="1">
            <a:off x="8316912" y="2789237"/>
            <a:ext cx="503958" cy="884958"/>
          </a:xfrm>
          <a:prstGeom prst="bentUpArrow">
            <a:avLst>
              <a:gd name="adj1" fmla="val 13834"/>
              <a:gd name="adj2" fmla="val 25000"/>
              <a:gd name="adj3" fmla="val 473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957" y="5127179"/>
            <a:ext cx="3380355" cy="147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 to 5 iterations is the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optimal checkpoint 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eriod, validating Young’s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formula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97712" y="4491672"/>
            <a:ext cx="2667000" cy="243078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83112" y="5684837"/>
            <a:ext cx="609600" cy="1231669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26112" y="5684837"/>
            <a:ext cx="457200" cy="1600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67"/>
    </mc:Choice>
    <mc:Fallback xmlns="">
      <p:transition xmlns:p14="http://schemas.microsoft.com/office/powerpoint/2010/main" spd="slow" advTm="175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Recovery overhead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712" y="5989637"/>
            <a:ext cx="2044149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2197 cores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Screen Shot 2015-11-18 at 1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0080625" cy="31775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4363" y="5989637"/>
            <a:ext cx="2806149" cy="89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256-core failure (i.e. 16 nodes) </a:t>
            </a:r>
          </a:p>
          <a:p>
            <a:pPr marL="342900" indent="-342900">
              <a:buFont typeface="Arial"/>
              <a:buChar char="•"/>
            </a:pP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50112" y="5989637"/>
            <a:ext cx="2806149" cy="89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16-core failure (i.e. 1 nodes) </a:t>
            </a:r>
          </a:p>
          <a:p>
            <a:pPr marL="342900" indent="-342900">
              <a:buFont typeface="Arial"/>
              <a:buChar char="•"/>
            </a:pPr>
            <a:endParaRPr 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03"/>
    </mc:Choice>
    <mc:Fallback xmlns="">
      <p:transition xmlns:p14="http://schemas.microsoft.com/office/powerpoint/2010/main" spd="slow" advTm="631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Recovering from </a:t>
            </a:r>
            <a:r>
              <a:rPr lang="en-US" b="1" dirty="0" smtClean="0"/>
              <a:t>high-frequency failures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8897"/>
            <a:ext cx="10077547" cy="3124200"/>
          </a:xfrm>
        </p:spPr>
      </p:pic>
      <p:sp>
        <p:nvSpPr>
          <p:cNvPr id="7" name="TextBox 6"/>
          <p:cNvSpPr txBox="1"/>
          <p:nvPr/>
        </p:nvSpPr>
        <p:spPr>
          <a:xfrm>
            <a:off x="505227" y="5129465"/>
            <a:ext cx="5757983" cy="152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Conclusions: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Online recovery allows the usage of in-memory </a:t>
            </a:r>
            <a:r>
              <a:rPr lang="en-US" sz="2000" dirty="0" err="1" smtClean="0">
                <a:solidFill>
                  <a:schemeClr val="tx1"/>
                </a:solidFill>
              </a:rPr>
              <a:t>checkpointing</a:t>
            </a:r>
            <a:r>
              <a:rPr lang="en-US" sz="2000" dirty="0" smtClean="0">
                <a:solidFill>
                  <a:schemeClr val="tx1"/>
                </a:solidFill>
              </a:rPr>
              <a:t>, O(0.1s)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Efficient recovery from high-frequency node failures, as </a:t>
            </a:r>
            <a:r>
              <a:rPr lang="en-US" sz="2000" dirty="0" err="1" smtClean="0">
                <a:solidFill>
                  <a:schemeClr val="tx1"/>
                </a:solidFill>
              </a:rPr>
              <a:t>exascale</a:t>
            </a:r>
            <a:r>
              <a:rPr lang="en-US" sz="2000" dirty="0" smtClean="0">
                <a:solidFill>
                  <a:schemeClr val="tx1"/>
                </a:solidFill>
              </a:rPr>
              <a:t> compels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61423" r="96328" b="34282"/>
          <a:stretch/>
        </p:blipFill>
        <p:spPr bwMode="auto">
          <a:xfrm>
            <a:off x="392112" y="2883646"/>
            <a:ext cx="76676" cy="13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8" name="Picture 7" descr="Screen Shot 2015-11-18 at 12.56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12" y="4949670"/>
            <a:ext cx="1466426" cy="26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790"/>
    </mc:Choice>
    <mc:Fallback xmlns="">
      <p:transition xmlns:p14="http://schemas.microsoft.com/office/powerpoint/2010/main" spd="slow" advTm="2037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Recovering from </a:t>
            </a:r>
            <a:r>
              <a:rPr lang="en-US" b="1" dirty="0" smtClean="0"/>
              <a:t>high-frequency failures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8897"/>
            <a:ext cx="10077547" cy="3124200"/>
          </a:xfrm>
        </p:spPr>
      </p:pic>
      <p:sp>
        <p:nvSpPr>
          <p:cNvPr id="7" name="TextBox 6"/>
          <p:cNvSpPr txBox="1"/>
          <p:nvPr/>
        </p:nvSpPr>
        <p:spPr>
          <a:xfrm>
            <a:off x="505227" y="5129465"/>
            <a:ext cx="5757983" cy="152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Conclusions: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Online recovery allows the usage of in-memory </a:t>
            </a:r>
            <a:r>
              <a:rPr lang="en-US" sz="2000" dirty="0" err="1" smtClean="0">
                <a:solidFill>
                  <a:schemeClr val="tx1"/>
                </a:solidFill>
              </a:rPr>
              <a:t>checkpointing</a:t>
            </a:r>
            <a:r>
              <a:rPr lang="en-US" sz="2000" dirty="0" smtClean="0">
                <a:solidFill>
                  <a:schemeClr val="tx1"/>
                </a:solidFill>
              </a:rPr>
              <a:t>, O(0.1s)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Efficient recovery from high-frequency node failures, as </a:t>
            </a:r>
            <a:r>
              <a:rPr lang="en-US" sz="2000" dirty="0" err="1" smtClean="0">
                <a:solidFill>
                  <a:schemeClr val="tx1"/>
                </a:solidFill>
              </a:rPr>
              <a:t>exascale</a:t>
            </a:r>
            <a:r>
              <a:rPr lang="en-US" sz="2000" dirty="0" smtClean="0">
                <a:solidFill>
                  <a:schemeClr val="tx1"/>
                </a:solidFill>
              </a:rPr>
              <a:t> compels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61423" r="96328" b="34282"/>
          <a:stretch/>
        </p:blipFill>
        <p:spPr bwMode="auto">
          <a:xfrm>
            <a:off x="392112" y="2883646"/>
            <a:ext cx="76676" cy="13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8" name="Picture 7" descr="Screen Shot 2015-11-18 at 12.56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12" y="4949670"/>
            <a:ext cx="1466426" cy="261000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1035" y="1590537"/>
            <a:ext cx="2157602" cy="331670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15176" y="7126593"/>
            <a:ext cx="4080950" cy="4330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5486" y="7126593"/>
            <a:ext cx="2214797" cy="4330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52163" y="1615197"/>
            <a:ext cx="3900463" cy="32980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3515" y="1603582"/>
            <a:ext cx="3357520" cy="5523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5-11-18 at 12.56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12" y="1798637"/>
            <a:ext cx="2894325" cy="515143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-46604" y="7104364"/>
            <a:ext cx="100806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6" tIns="49866" rIns="99726" bIns="4986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5pPr>
            <a:lvl6pPr marL="498824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6pPr>
            <a:lvl7pPr marL="997652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7pPr>
            <a:lvl8pPr marL="1496477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8pPr>
            <a:lvl9pPr marL="1995305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9pPr>
          </a:lstStyle>
          <a:p>
            <a:r>
              <a:rPr lang="en-US" sz="1400" dirty="0" smtClean="0">
                <a:solidFill>
                  <a:srgbClr val="000000"/>
                </a:solidFill>
              </a:rPr>
              <a:t>Figure </a:t>
            </a:r>
            <a:r>
              <a:rPr lang="en-US" sz="1400" dirty="0" smtClean="0">
                <a:solidFill>
                  <a:srgbClr val="000000"/>
                </a:solidFill>
              </a:rPr>
              <a:t>extracted from </a:t>
            </a:r>
            <a:r>
              <a:rPr lang="en-US" sz="1400" dirty="0" smtClean="0">
                <a:solidFill>
                  <a:srgbClr val="000000"/>
                </a:solidFill>
              </a:rPr>
              <a:t>ULFM </a:t>
            </a:r>
            <a:r>
              <a:rPr lang="en-US" sz="1400" dirty="0" smtClean="0">
                <a:solidFill>
                  <a:srgbClr val="000000"/>
                </a:solidFill>
              </a:rPr>
              <a:t>flyer at SC15 by ICL@UTK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2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790"/>
    </mc:Choice>
    <mc:Fallback xmlns="">
      <p:transition xmlns:p14="http://schemas.microsoft.com/office/powerpoint/2010/main" spd="slow" advTm="2037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12" y="1679575"/>
            <a:ext cx="9612313" cy="5148262"/>
          </a:xfrm>
        </p:spPr>
        <p:txBody>
          <a:bodyPr/>
          <a:lstStyle/>
          <a:p>
            <a:r>
              <a:rPr lang="en-US" sz="2100" dirty="0" smtClean="0">
                <a:solidFill>
                  <a:schemeClr val="tx1"/>
                </a:solidFill>
              </a:rPr>
              <a:t>Application-awareness can help resilience at scale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sz="2100" dirty="0" err="1" smtClean="0">
                <a:solidFill>
                  <a:schemeClr val="tx1"/>
                </a:solidFill>
              </a:rPr>
              <a:t>Fenix</a:t>
            </a:r>
            <a:r>
              <a:rPr lang="en-US" sz="2100" dirty="0" smtClean="0">
                <a:solidFill>
                  <a:schemeClr val="tx1"/>
                </a:solidFill>
              </a:rPr>
              <a:t> provides </a:t>
            </a:r>
          </a:p>
          <a:p>
            <a:pPr lvl="1"/>
            <a:r>
              <a:rPr lang="en-US" sz="2100" b="1" dirty="0" smtClean="0">
                <a:solidFill>
                  <a:schemeClr val="tx1"/>
                </a:solidFill>
              </a:rPr>
              <a:t>Online Failure Recovery (reducing failure overhead)</a:t>
            </a:r>
            <a:endParaRPr lang="en-US" sz="2100" b="1" dirty="0">
              <a:solidFill>
                <a:schemeClr val="tx1"/>
              </a:solidFill>
            </a:endParaRPr>
          </a:p>
          <a:p>
            <a:pPr lvl="1"/>
            <a:r>
              <a:rPr lang="en-US" sz="2100" dirty="0" smtClean="0">
                <a:solidFill>
                  <a:schemeClr val="tx1"/>
                </a:solidFill>
              </a:rPr>
              <a:t>(uses in</a:t>
            </a:r>
            <a:r>
              <a:rPr lang="en-US" sz="2100" dirty="0">
                <a:solidFill>
                  <a:schemeClr val="tx1"/>
                </a:solidFill>
              </a:rPr>
              <a:t>-memory, application-</a:t>
            </a:r>
            <a:r>
              <a:rPr lang="en-US" sz="2100" dirty="0" smtClean="0">
                <a:solidFill>
                  <a:schemeClr val="tx1"/>
                </a:solidFill>
              </a:rPr>
              <a:t>specific</a:t>
            </a:r>
            <a:r>
              <a:rPr lang="en-US" sz="2100" b="1" dirty="0" smtClean="0">
                <a:solidFill>
                  <a:schemeClr val="tx1"/>
                </a:solidFill>
              </a:rPr>
              <a:t>, high frequency </a:t>
            </a:r>
            <a:r>
              <a:rPr lang="en-US" sz="2100" b="1" dirty="0" err="1" smtClean="0">
                <a:solidFill>
                  <a:schemeClr val="tx1"/>
                </a:solidFill>
              </a:rPr>
              <a:t>checkpointing</a:t>
            </a:r>
            <a:r>
              <a:rPr lang="en-US" sz="2100" b="1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100" b="1" dirty="0" smtClean="0">
                <a:solidFill>
                  <a:schemeClr val="tx1"/>
                </a:solidFill>
              </a:rPr>
              <a:t>Simple API built on top of ULFM: </a:t>
            </a:r>
            <a:r>
              <a:rPr lang="en-US" sz="2100" dirty="0">
                <a:solidFill>
                  <a:schemeClr val="tx1"/>
                </a:solidFill>
              </a:rPr>
              <a:t>only 35 new, </a:t>
            </a:r>
            <a:r>
              <a:rPr lang="en-US" sz="2100" dirty="0" smtClean="0">
                <a:solidFill>
                  <a:schemeClr val="tx1"/>
                </a:solidFill>
              </a:rPr>
              <a:t>changed, </a:t>
            </a:r>
            <a:r>
              <a:rPr lang="en-US" sz="2100" dirty="0">
                <a:solidFill>
                  <a:schemeClr val="tx1"/>
                </a:solidFill>
              </a:rPr>
              <a:t>or rearranged lines in S3D </a:t>
            </a:r>
            <a:r>
              <a:rPr lang="en-US" sz="2100" dirty="0" smtClean="0">
                <a:solidFill>
                  <a:schemeClr val="tx1"/>
                </a:solidFill>
              </a:rPr>
              <a:t>code</a:t>
            </a:r>
            <a:endParaRPr lang="en-US" sz="2100" b="1" dirty="0">
              <a:solidFill>
                <a:schemeClr val="tx1"/>
              </a:solidFill>
            </a:endParaRP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2100" dirty="0" smtClean="0">
                <a:solidFill>
                  <a:schemeClr val="tx1"/>
                </a:solidFill>
              </a:rPr>
              <a:t>Deployed and empirically tested on Titan Cray XK7</a:t>
            </a:r>
          </a:p>
          <a:p>
            <a:pPr lvl="1"/>
            <a:r>
              <a:rPr lang="en-US" sz="2100" b="1" dirty="0" smtClean="0">
                <a:solidFill>
                  <a:schemeClr val="tx1"/>
                </a:solidFill>
              </a:rPr>
              <a:t>S3D+Fenix tolerate failure rates &lt;1 min </a:t>
            </a:r>
            <a:r>
              <a:rPr lang="en-US" sz="2100" dirty="0" smtClean="0">
                <a:solidFill>
                  <a:schemeClr val="tx1"/>
                </a:solidFill>
              </a:rPr>
              <a:t>with lower overhead as coordinated CR with failure rates of ~2.5 </a:t>
            </a:r>
            <a:r>
              <a:rPr lang="en-US" sz="2100" dirty="0" smtClean="0">
                <a:solidFill>
                  <a:schemeClr val="tx1"/>
                </a:solidFill>
              </a:rPr>
              <a:t>hours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2100" dirty="0" smtClean="0">
                <a:solidFill>
                  <a:schemeClr val="tx1"/>
                </a:solidFill>
              </a:rPr>
              <a:t>Since then, integrate it with other applications (</a:t>
            </a:r>
            <a:r>
              <a:rPr lang="en-US" sz="2100" dirty="0" err="1" smtClean="0">
                <a:solidFill>
                  <a:schemeClr val="tx1"/>
                </a:solidFill>
              </a:rPr>
              <a:t>SuperLU_DIST</a:t>
            </a:r>
            <a:r>
              <a:rPr lang="en-US" sz="2100" dirty="0" smtClean="0">
                <a:solidFill>
                  <a:schemeClr val="tx1"/>
                </a:solidFill>
              </a:rPr>
              <a:t>, SSEIG solver)</a:t>
            </a:r>
            <a:endParaRPr lang="en-US" sz="21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17487" y="6431012"/>
            <a:ext cx="10080625" cy="124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6" tIns="49866" rIns="99726" bIns="4986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5pPr>
            <a:lvl6pPr marL="498824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6pPr>
            <a:lvl7pPr marL="997652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7pPr>
            <a:lvl8pPr marL="1496477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8pPr>
            <a:lvl9pPr marL="1995305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9pPr>
          </a:lstStyle>
          <a:p>
            <a:r>
              <a:rPr lang="en-US" sz="1700" i="1" dirty="0" smtClean="0">
                <a:solidFill>
                  <a:srgbClr val="000000"/>
                </a:solidFill>
              </a:rPr>
              <a:t>“</a:t>
            </a:r>
            <a:r>
              <a:rPr lang="en-US" sz="1700" i="1" dirty="0" smtClean="0">
                <a:solidFill>
                  <a:srgbClr val="000000"/>
                </a:solidFill>
              </a:rPr>
              <a:t>Exploring </a:t>
            </a:r>
            <a:r>
              <a:rPr lang="en-US" sz="1700" i="1" dirty="0">
                <a:solidFill>
                  <a:srgbClr val="000000"/>
                </a:solidFill>
              </a:rPr>
              <a:t>Automatic, Online Failure Recovery for Scientific Applications at Extreme </a:t>
            </a:r>
            <a:r>
              <a:rPr lang="en-US" sz="1700" i="1" dirty="0" smtClean="0">
                <a:solidFill>
                  <a:srgbClr val="000000"/>
                </a:solidFill>
              </a:rPr>
              <a:t>Scales”, SC14 </a:t>
            </a:r>
            <a:endParaRPr lang="en-US" sz="1700" i="1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Marc </a:t>
            </a:r>
            <a:r>
              <a:rPr lang="en-US" sz="1400" dirty="0">
                <a:solidFill>
                  <a:srgbClr val="000000"/>
                </a:solidFill>
              </a:rPr>
              <a:t>Gamell, Daniel S. Katz, </a:t>
            </a:r>
            <a:r>
              <a:rPr lang="en-US" sz="1400" dirty="0" err="1" smtClean="0">
                <a:solidFill>
                  <a:srgbClr val="000000"/>
                </a:solidFill>
              </a:rPr>
              <a:t>Hemanth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Kolla</a:t>
            </a:r>
            <a:r>
              <a:rPr lang="en-US" sz="1400" dirty="0">
                <a:solidFill>
                  <a:srgbClr val="000000"/>
                </a:solidFill>
              </a:rPr>
              <a:t>, Jacqueline Chen, </a:t>
            </a:r>
            <a:r>
              <a:rPr lang="en-US" sz="1400" dirty="0" smtClean="0">
                <a:solidFill>
                  <a:srgbClr val="000000"/>
                </a:solidFill>
              </a:rPr>
              <a:t>Scott </a:t>
            </a:r>
            <a:r>
              <a:rPr lang="en-US" sz="1400" dirty="0" err="1">
                <a:solidFill>
                  <a:srgbClr val="000000"/>
                </a:solidFill>
              </a:rPr>
              <a:t>Klasky</a:t>
            </a:r>
            <a:r>
              <a:rPr lang="en-US" sz="1400" dirty="0">
                <a:solidFill>
                  <a:srgbClr val="000000"/>
                </a:solidFill>
              </a:rPr>
              <a:t>, Manish </a:t>
            </a:r>
            <a:r>
              <a:rPr lang="en-US" sz="1400" dirty="0" err="1" smtClean="0">
                <a:solidFill>
                  <a:srgbClr val="000000"/>
                </a:solidFill>
              </a:rPr>
              <a:t>Parashar</a:t>
            </a:r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i="1" dirty="0" smtClean="0">
                <a:solidFill>
                  <a:srgbClr val="000000"/>
                </a:solidFill>
              </a:rPr>
              <a:t>“</a:t>
            </a:r>
            <a:r>
              <a:rPr lang="en-US" sz="1700" i="1" dirty="0">
                <a:solidFill>
                  <a:srgbClr val="000000"/>
                </a:solidFill>
              </a:rPr>
              <a:t>Practical Scalable Consensus for Pseudo-Synchronous Distributed Systems</a:t>
            </a:r>
            <a:r>
              <a:rPr lang="en-US" sz="1700" i="1" dirty="0" smtClean="0">
                <a:solidFill>
                  <a:srgbClr val="000000"/>
                </a:solidFill>
              </a:rPr>
              <a:t>”, SC15</a:t>
            </a:r>
            <a:endParaRPr lang="en-US" sz="1700" i="1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Thomas </a:t>
            </a:r>
            <a:r>
              <a:rPr lang="en-US" sz="1400" dirty="0" err="1">
                <a:solidFill>
                  <a:srgbClr val="000000"/>
                </a:solidFill>
              </a:rPr>
              <a:t>Herault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Aurelien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Bouteiller</a:t>
            </a:r>
            <a:r>
              <a:rPr lang="en-US" sz="1400" dirty="0">
                <a:solidFill>
                  <a:srgbClr val="000000"/>
                </a:solidFill>
              </a:rPr>
              <a:t>, George </a:t>
            </a:r>
            <a:r>
              <a:rPr lang="en-US" sz="1400" dirty="0" err="1">
                <a:solidFill>
                  <a:srgbClr val="000000"/>
                </a:solidFill>
              </a:rPr>
              <a:t>Bosilca</a:t>
            </a:r>
            <a:r>
              <a:rPr lang="en-US" sz="1400" dirty="0">
                <a:solidFill>
                  <a:srgbClr val="000000"/>
                </a:solidFill>
              </a:rPr>
              <a:t>, Marc Gamell, Keita </a:t>
            </a:r>
            <a:r>
              <a:rPr lang="en-US" sz="1400" dirty="0" err="1">
                <a:solidFill>
                  <a:srgbClr val="000000"/>
                </a:solidFill>
              </a:rPr>
              <a:t>Teranishi</a:t>
            </a:r>
            <a:r>
              <a:rPr lang="en-US" sz="1400" dirty="0">
                <a:solidFill>
                  <a:srgbClr val="000000"/>
                </a:solidFill>
              </a:rPr>
              <a:t>, Manish </a:t>
            </a:r>
            <a:r>
              <a:rPr lang="en-US" sz="1400" dirty="0" err="1">
                <a:solidFill>
                  <a:srgbClr val="000000"/>
                </a:solidFill>
              </a:rPr>
              <a:t>Parashar</a:t>
            </a:r>
            <a:r>
              <a:rPr lang="en-US" sz="1400" dirty="0">
                <a:solidFill>
                  <a:srgbClr val="000000"/>
                </a:solidFill>
              </a:rPr>
              <a:t>, Jack </a:t>
            </a:r>
            <a:r>
              <a:rPr lang="en-US" sz="1400" dirty="0" err="1" smtClean="0">
                <a:solidFill>
                  <a:srgbClr val="000000"/>
                </a:solidFill>
              </a:rPr>
              <a:t>Dongarra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08"/>
    </mc:Choice>
    <mc:Fallback xmlns="">
      <p:transition xmlns:p14="http://schemas.microsoft.com/office/powerpoint/2010/main" spd="slow" advTm="822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512" y="3322637"/>
            <a:ext cx="907415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chemeClr val="tx1"/>
                </a:solidFill>
              </a:rPr>
              <a:t>Thank you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7"/>
    </mc:Choice>
    <mc:Fallback xmlns="">
      <p:transition xmlns:p14="http://schemas.microsoft.com/office/powerpoint/2010/main" spd="slow" advTm="106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9217" y="1874837"/>
            <a:ext cx="3405695" cy="2895600"/>
            <a:chOff x="4738889" y="1570037"/>
            <a:chExt cx="2921080" cy="2209350"/>
          </a:xfrm>
        </p:grpSpPr>
        <p:sp>
          <p:nvSpPr>
            <p:cNvPr id="5" name="Shape 238"/>
            <p:cNvSpPr/>
            <p:nvPr/>
          </p:nvSpPr>
          <p:spPr>
            <a:xfrm>
              <a:off x="4738889" y="3104687"/>
              <a:ext cx="1437856" cy="674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en" sz="1800" dirty="0">
                  <a:solidFill>
                    <a:srgbClr val="000000"/>
                  </a:solidFill>
                </a:rPr>
                <a:t>O.S.</a:t>
              </a:r>
            </a:p>
          </p:txBody>
        </p:sp>
        <p:sp>
          <p:nvSpPr>
            <p:cNvPr id="6" name="Shape 239"/>
            <p:cNvSpPr/>
            <p:nvPr/>
          </p:nvSpPr>
          <p:spPr>
            <a:xfrm>
              <a:off x="4738889" y="2337362"/>
              <a:ext cx="1437856" cy="674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dirty="0" smtClean="0">
                  <a:solidFill>
                    <a:srgbClr val="000000"/>
                  </a:solidFill>
                </a:rPr>
                <a:t>MPI</a:t>
              </a:r>
              <a:r>
                <a:rPr lang="en-US" sz="1800" dirty="0" smtClean="0">
                  <a:solidFill>
                    <a:srgbClr val="000000"/>
                  </a:solidFill>
                </a:rPr>
                <a:t> (+ULFM)</a:t>
              </a:r>
              <a:r>
                <a:rPr lang="en" sz="1800" dirty="0" smtClean="0">
                  <a:solidFill>
                    <a:srgbClr val="000000"/>
                  </a:solidFill>
                </a:rPr>
                <a:t> </a:t>
              </a:r>
              <a:r>
                <a:rPr lang="en" sz="1800" dirty="0">
                  <a:solidFill>
                    <a:srgbClr val="000000"/>
                  </a:solidFill>
                </a:rPr>
                <a:t>runtime</a:t>
              </a:r>
            </a:p>
          </p:txBody>
        </p:sp>
        <p:sp>
          <p:nvSpPr>
            <p:cNvPr id="7" name="Shape 240"/>
            <p:cNvSpPr/>
            <p:nvPr/>
          </p:nvSpPr>
          <p:spPr>
            <a:xfrm>
              <a:off x="4738889" y="1570037"/>
              <a:ext cx="1437856" cy="674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dirty="0" smtClean="0">
                  <a:solidFill>
                    <a:srgbClr val="000000"/>
                  </a:solidFill>
                </a:rPr>
                <a:t>App +</a:t>
              </a:r>
            </a:p>
            <a:p>
              <a:pPr lvl="0" algn="ctr" rtl="0">
                <a:buNone/>
              </a:pPr>
              <a:r>
                <a:rPr lang="en" sz="1800" dirty="0" smtClean="0">
                  <a:solidFill>
                    <a:srgbClr val="000000"/>
                  </a:solidFill>
                </a:rPr>
                <a:t>libraries</a:t>
              </a:r>
              <a:endParaRPr lang="en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Shape 241"/>
            <p:cNvCxnSpPr/>
            <p:nvPr/>
          </p:nvCxnSpPr>
          <p:spPr>
            <a:xfrm flipH="1">
              <a:off x="6193522" y="2287612"/>
              <a:ext cx="245449" cy="0"/>
            </a:xfrm>
            <a:prstGeom prst="straightConnector1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" name="Shape 242"/>
            <p:cNvSpPr/>
            <p:nvPr/>
          </p:nvSpPr>
          <p:spPr>
            <a:xfrm>
              <a:off x="6438970" y="1950262"/>
              <a:ext cx="1220999" cy="674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" sz="1800" dirty="0" smtClean="0">
                  <a:solidFill>
                    <a:srgbClr val="000000"/>
                  </a:solidFill>
                </a:rPr>
                <a:t>Fenix</a:t>
              </a:r>
              <a:endParaRPr lang="en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125912" y="1330437"/>
            <a:ext cx="5791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6" tIns="49866" rIns="99726" bIns="49866" numCol="1" anchor="t" anchorCtr="0" compatLnSpc="1">
            <a:prstTxWarp prst="textNoShape">
              <a:avLst/>
            </a:prstTxWarp>
          </a:bodyPr>
          <a:lstStyle>
            <a:lvl1pPr marL="371475" indent="-3714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809625" indent="-3079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243013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744663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2415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743540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3242367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741200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4240012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en-US" kern="0" dirty="0" smtClean="0">
                <a:solidFill>
                  <a:schemeClr val="tx1"/>
                </a:solidFill>
              </a:rPr>
              <a:t>Approach</a:t>
            </a:r>
            <a:endParaRPr lang="en-US" sz="1800" kern="0" dirty="0" smtClean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800" kern="0" dirty="0">
                <a:solidFill>
                  <a:schemeClr val="tx1"/>
                </a:solidFill>
              </a:rPr>
              <a:t>Targets </a:t>
            </a:r>
            <a:r>
              <a:rPr lang="en-US" sz="1800" b="1" kern="0" dirty="0">
                <a:solidFill>
                  <a:schemeClr val="tx1"/>
                </a:solidFill>
              </a:rPr>
              <a:t>MPI-based</a:t>
            </a:r>
            <a:r>
              <a:rPr lang="en-US" sz="1800" kern="0" dirty="0">
                <a:solidFill>
                  <a:schemeClr val="tx1"/>
                </a:solidFill>
              </a:rPr>
              <a:t> parallel applications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800" kern="0" dirty="0">
                <a:solidFill>
                  <a:schemeClr val="tx1"/>
                </a:solidFill>
              </a:rPr>
              <a:t>Offers two disjoint </a:t>
            </a:r>
            <a:r>
              <a:rPr lang="en-US" sz="1800" kern="0" dirty="0" smtClean="0">
                <a:solidFill>
                  <a:schemeClr val="tx1"/>
                </a:solidFill>
              </a:rPr>
              <a:t>interfaces</a:t>
            </a: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endParaRPr lang="en-US" sz="800" kern="0" dirty="0" smtClean="0">
              <a:solidFill>
                <a:schemeClr val="tx1"/>
              </a:solidFill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r>
              <a:rPr lang="en-US" kern="0" dirty="0" err="1" smtClean="0">
                <a:solidFill>
                  <a:schemeClr val="tx1"/>
                </a:solidFill>
              </a:rPr>
              <a:t>Fenix</a:t>
            </a:r>
            <a:r>
              <a:rPr lang="en-US" kern="0" dirty="0" smtClean="0">
                <a:solidFill>
                  <a:schemeClr val="tx1"/>
                </a:solidFill>
              </a:rPr>
              <a:t> Interfaces:</a:t>
            </a: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r>
              <a:rPr lang="en-US" sz="1800" b="1" kern="0" dirty="0" smtClean="0">
                <a:solidFill>
                  <a:schemeClr val="tx1"/>
                </a:solidFill>
              </a:rPr>
              <a:t>1. Process/rank recovery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800" b="1" kern="0" dirty="0">
                <a:solidFill>
                  <a:schemeClr val="tx1"/>
                </a:solidFill>
              </a:rPr>
              <a:t>Online, semi-transparent recovery</a:t>
            </a: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r>
              <a:rPr lang="en-US" sz="1800" b="1" kern="0" dirty="0">
                <a:solidFill>
                  <a:schemeClr val="tx1"/>
                </a:solidFill>
              </a:rPr>
              <a:t>      from</a:t>
            </a:r>
            <a:r>
              <a:rPr lang="en-US" sz="1800" kern="0" dirty="0">
                <a:solidFill>
                  <a:schemeClr val="tx1"/>
                </a:solidFill>
              </a:rPr>
              <a:t> </a:t>
            </a:r>
            <a:r>
              <a:rPr lang="en-US" sz="1800" b="1" kern="0" dirty="0">
                <a:solidFill>
                  <a:schemeClr val="tx1"/>
                </a:solidFill>
              </a:rPr>
              <a:t>process</a:t>
            </a:r>
            <a:r>
              <a:rPr lang="en-US" sz="1800" kern="0" dirty="0">
                <a:solidFill>
                  <a:schemeClr val="tx1"/>
                </a:solidFill>
              </a:rPr>
              <a:t>, node, blade and cabinet</a:t>
            </a:r>
            <a:r>
              <a:rPr lang="en-US" sz="1800" b="1" kern="0" dirty="0">
                <a:solidFill>
                  <a:schemeClr val="tx1"/>
                </a:solidFill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</a:rPr>
              <a:t>failures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800" b="1" kern="0" dirty="0" smtClean="0">
                <a:solidFill>
                  <a:schemeClr val="tx1"/>
                </a:solidFill>
              </a:rPr>
              <a:t>Tolerates a variety of MTBFs</a:t>
            </a:r>
          </a:p>
          <a:p>
            <a:pPr lvl="1" defTabSz="914400">
              <a:lnSpc>
                <a:spcPct val="100000"/>
              </a:lnSpc>
              <a:buClrTx/>
              <a:buSzTx/>
            </a:pPr>
            <a:r>
              <a:rPr lang="en-US" sz="1800" b="1" kern="0" dirty="0" smtClean="0">
                <a:solidFill>
                  <a:schemeClr val="tx1"/>
                </a:solidFill>
              </a:rPr>
              <a:t>even extreme MTBFs of &lt;1 minute</a:t>
            </a:r>
            <a:endParaRPr lang="en-US" sz="1800" kern="0" dirty="0" smtClean="0">
              <a:solidFill>
                <a:schemeClr val="tx1"/>
              </a:solidFill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r>
              <a:rPr lang="en-US" sz="1800" b="1" kern="0" dirty="0" smtClean="0">
                <a:solidFill>
                  <a:schemeClr val="tx1"/>
                </a:solidFill>
              </a:rPr>
              <a:t>2. Data recovery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800" kern="0" dirty="0">
                <a:solidFill>
                  <a:schemeClr val="tx1"/>
                </a:solidFill>
              </a:rPr>
              <a:t>Uses </a:t>
            </a:r>
            <a:r>
              <a:rPr lang="en-US" sz="1800" b="1" kern="0" dirty="0">
                <a:solidFill>
                  <a:schemeClr val="tx1"/>
                </a:solidFill>
              </a:rPr>
              <a:t>application-specific, double in-memory, implicitly coordinated checkpoints</a:t>
            </a: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endParaRPr lang="en-US" sz="800" kern="0" dirty="0" smtClean="0">
              <a:solidFill>
                <a:schemeClr val="tx1"/>
              </a:solidFill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r>
              <a:rPr lang="en-US" kern="0" dirty="0" smtClean="0">
                <a:solidFill>
                  <a:schemeClr val="tx1"/>
                </a:solidFill>
              </a:rPr>
              <a:t>Experimental Evaluation</a:t>
            </a:r>
            <a:endParaRPr lang="en-US" kern="0" dirty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800" kern="0" dirty="0" smtClean="0">
                <a:solidFill>
                  <a:schemeClr val="tx1"/>
                </a:solidFill>
              </a:rPr>
              <a:t>Deployed </a:t>
            </a:r>
            <a:r>
              <a:rPr lang="en-US" sz="1800" kern="0" dirty="0" err="1" smtClean="0">
                <a:solidFill>
                  <a:schemeClr val="tx1"/>
                </a:solidFill>
              </a:rPr>
              <a:t>Fenix</a:t>
            </a:r>
            <a:r>
              <a:rPr lang="en-US" sz="1800" kern="0" dirty="0" smtClean="0">
                <a:solidFill>
                  <a:schemeClr val="tx1"/>
                </a:solidFill>
              </a:rPr>
              <a:t> </a:t>
            </a:r>
            <a:r>
              <a:rPr lang="en-US" sz="1800" kern="0" dirty="0">
                <a:solidFill>
                  <a:schemeClr val="tx1"/>
                </a:solidFill>
              </a:rPr>
              <a:t>on </a:t>
            </a:r>
            <a:r>
              <a:rPr lang="en-US" sz="1800" b="1" kern="0" dirty="0">
                <a:solidFill>
                  <a:schemeClr val="tx1"/>
                </a:solidFill>
              </a:rPr>
              <a:t>Titan</a:t>
            </a:r>
            <a:r>
              <a:rPr lang="en-US" sz="1800" kern="0" dirty="0">
                <a:solidFill>
                  <a:schemeClr val="tx1"/>
                </a:solidFill>
              </a:rPr>
              <a:t> Cray XK7 at ORNL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800" b="1" kern="0" dirty="0" smtClean="0">
                <a:solidFill>
                  <a:schemeClr val="tx1"/>
                </a:solidFill>
              </a:rPr>
              <a:t>S3D</a:t>
            </a:r>
            <a:r>
              <a:rPr lang="en-US" sz="1800" kern="0" dirty="0" smtClean="0">
                <a:solidFill>
                  <a:schemeClr val="tx1"/>
                </a:solidFill>
              </a:rPr>
              <a:t> combustion numerical simulation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800" kern="0" dirty="0" smtClean="0">
                <a:solidFill>
                  <a:schemeClr val="tx1"/>
                </a:solidFill>
              </a:rPr>
              <a:t>Sustained performance with </a:t>
            </a:r>
            <a:r>
              <a:rPr lang="en-US" sz="1800" b="1" kern="0" dirty="0" smtClean="0">
                <a:solidFill>
                  <a:schemeClr val="tx1"/>
                </a:solidFill>
              </a:rPr>
              <a:t>MTBF = 47 seconds</a:t>
            </a:r>
            <a:endParaRPr lang="en-US" sz="1800" kern="0" dirty="0" smtClean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800" kern="0" dirty="0" smtClean="0">
                <a:solidFill>
                  <a:schemeClr val="tx1"/>
                </a:solidFill>
              </a:rPr>
              <a:t>Experiments inject real process failures (SIGKILL)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15912" y="5151437"/>
            <a:ext cx="3505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6" tIns="49866" rIns="99726" bIns="49866" numCol="1" anchor="t" anchorCtr="0" compatLnSpc="1">
            <a:prstTxWarp prst="textNoShape">
              <a:avLst/>
            </a:prstTxWarp>
          </a:bodyPr>
          <a:lstStyle>
            <a:lvl1pPr marL="371475" indent="-3714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809625" indent="-3079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1243013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1744663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22415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2743540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3242367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741200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4240012" indent="-249411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r>
              <a:rPr lang="en-US" kern="0" dirty="0" smtClean="0">
                <a:solidFill>
                  <a:schemeClr val="tx1"/>
                </a:solidFill>
              </a:rPr>
              <a:t>Implementation details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800" kern="0" dirty="0">
                <a:solidFill>
                  <a:schemeClr val="tx1"/>
                </a:solidFill>
              </a:rPr>
              <a:t>B</a:t>
            </a:r>
            <a:r>
              <a:rPr lang="en-US" sz="1800" dirty="0" smtClean="0">
                <a:solidFill>
                  <a:schemeClr val="tx1"/>
                </a:solidFill>
              </a:rPr>
              <a:t>uilt </a:t>
            </a:r>
            <a:r>
              <a:rPr lang="en-US" sz="1800" dirty="0">
                <a:solidFill>
                  <a:schemeClr val="tx1"/>
                </a:solidFill>
              </a:rPr>
              <a:t>on top of </a:t>
            </a:r>
            <a:r>
              <a:rPr lang="en-US" sz="1800" b="1" dirty="0" smtClean="0">
                <a:solidFill>
                  <a:schemeClr val="tx1"/>
                </a:solidFill>
              </a:rPr>
              <a:t>ULFM</a:t>
            </a:r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Tested up to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16384 cores w/ failures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250k cores w/o failures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Available for C and Fortran applications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23"/>
    </mc:Choice>
    <mc:Fallback xmlns="">
      <p:transition xmlns:p14="http://schemas.microsoft.com/office/powerpoint/2010/main" spd="slow" advTm="2101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</a:t>
            </a:r>
            <a:r>
              <a:rPr lang="en-US" dirty="0" smtClean="0"/>
              <a:t>ase – S3D production runs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76200" y="4540249"/>
            <a:ext cx="4506912" cy="3354388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24-hour tests using Titan (125k cores)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rgbClr val="FF0000"/>
                </a:solidFill>
              </a:rPr>
              <a:t>9 process/node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failures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over 24 hours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Failures are promoted to </a:t>
            </a:r>
            <a:r>
              <a:rPr lang="en-US" sz="1800" b="1" dirty="0">
                <a:solidFill>
                  <a:schemeClr val="tx1"/>
                </a:solidFill>
              </a:rPr>
              <a:t>job </a:t>
            </a:r>
            <a:r>
              <a:rPr lang="en-US" sz="1800" b="1" dirty="0" smtClean="0">
                <a:solidFill>
                  <a:schemeClr val="tx1"/>
                </a:solidFill>
              </a:rPr>
              <a:t>failures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ausing all 125k </a:t>
            </a:r>
            <a:r>
              <a:rPr lang="en-US" sz="1800" dirty="0">
                <a:solidFill>
                  <a:schemeClr val="tx1"/>
                </a:solidFill>
              </a:rPr>
              <a:t>processes to </a:t>
            </a:r>
            <a:r>
              <a:rPr lang="en-US" sz="1800" dirty="0" smtClean="0">
                <a:solidFill>
                  <a:schemeClr val="tx1"/>
                </a:solidFill>
              </a:rPr>
              <a:t>exit</a:t>
            </a:r>
          </a:p>
          <a:p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heckpoint (</a:t>
            </a:r>
            <a:r>
              <a:rPr lang="en-US" sz="1800" dirty="0">
                <a:solidFill>
                  <a:schemeClr val="tx1"/>
                </a:solidFill>
              </a:rPr>
              <a:t>5.2 MB/core</a:t>
            </a:r>
            <a:r>
              <a:rPr lang="en-US" sz="1800" dirty="0" smtClean="0">
                <a:solidFill>
                  <a:schemeClr val="tx1"/>
                </a:solidFill>
              </a:rPr>
              <a:t>) has to be done to the PFS</a:t>
            </a:r>
            <a:endParaRPr lang="en-US" sz="1800" b="1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2103437"/>
            <a:ext cx="10058400" cy="1587666"/>
            <a:chOff x="0" y="1493837"/>
            <a:chExt cx="10058400" cy="158766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12" y="2713014"/>
              <a:ext cx="2057400" cy="3684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93837"/>
              <a:ext cx="10058400" cy="1210152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 bwMode="auto">
            <a:xfrm>
              <a:off x="1306512" y="1874837"/>
              <a:ext cx="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449512" y="1874837"/>
              <a:ext cx="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363912" y="1874837"/>
              <a:ext cx="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535112" y="1874837"/>
              <a:ext cx="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6612376" y="1874837"/>
              <a:ext cx="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889040" y="1874837"/>
              <a:ext cx="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859712" y="1874837"/>
              <a:ext cx="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8579508" y="1874837"/>
              <a:ext cx="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8926512" y="1874837"/>
              <a:ext cx="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23798"/>
              </p:ext>
            </p:extLst>
          </p:nvPr>
        </p:nvGraphicFramePr>
        <p:xfrm>
          <a:off x="4659312" y="4160837"/>
          <a:ext cx="5181601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1"/>
                <a:gridCol w="1066800"/>
                <a:gridCol w="1219200"/>
              </a:tblGrid>
              <a:tr h="4191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 i="1" smtClean="0"/>
                        <a:t>Total cost</a:t>
                      </a:r>
                      <a:endParaRPr lang="en-US" sz="18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600" i="1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Checkpoint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(per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timestep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55 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1.72 %</a:t>
                      </a:r>
                      <a:endParaRPr lang="en-US" sz="18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65D965"/>
                          </a:solidFill>
                        </a:rPr>
                        <a:t>Restarting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processes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470 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5.67 %</a:t>
                      </a:r>
                      <a:endParaRPr lang="en-US" sz="18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9900"/>
                          </a:solidFill>
                        </a:rPr>
                        <a:t>Loading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checkpoint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44 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1.38 %</a:t>
                      </a:r>
                      <a:endParaRPr lang="en-US" sz="18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Rollback overhead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1654 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22.63 %</a:t>
                      </a:r>
                      <a:endParaRPr lang="en-US" sz="1800" dirty="0"/>
                    </a:p>
                  </a:txBody>
                  <a:tcPr/>
                </a:tc>
              </a:tr>
              <a:tr h="419100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Total overhead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31.40 %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 bwMode="auto">
          <a:xfrm>
            <a:off x="8811464" y="6236914"/>
            <a:ext cx="990600" cy="457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813108" y="5000214"/>
            <a:ext cx="895155" cy="381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823"/>
    </mc:Choice>
    <mc:Fallback xmlns="">
      <p:transition xmlns:p14="http://schemas.microsoft.com/office/powerpoint/2010/main" spd="slow" advTm="1638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</a:t>
            </a:r>
            <a:r>
              <a:rPr lang="en-US" dirty="0"/>
              <a:t>U</a:t>
            </a:r>
            <a:r>
              <a:rPr lang="en-US" dirty="0" smtClean="0"/>
              <a:t>se Case – Possible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dirty="0" smtClean="0">
                <a:solidFill>
                  <a:schemeClr val="tx1"/>
                </a:solidFill>
              </a:rPr>
              <a:t>Process </a:t>
            </a:r>
            <a:r>
              <a:rPr lang="en-US" dirty="0">
                <a:solidFill>
                  <a:schemeClr val="tx1"/>
                </a:solidFill>
              </a:rPr>
              <a:t>failures cannot be promoted to job failures, to: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Reduce recovery </a:t>
            </a:r>
            <a:r>
              <a:rPr lang="en-US" dirty="0">
                <a:solidFill>
                  <a:schemeClr val="tx1"/>
                </a:solidFill>
              </a:rPr>
              <a:t>cost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Keep process memory (contains checkpoints)</a:t>
            </a:r>
            <a:endParaRPr lang="en-US" sz="1200" b="1" dirty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Online recovery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</a:pPr>
            <a:endParaRPr lang="en-US" b="1" dirty="0" smtClean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</a:pPr>
            <a:endParaRPr lang="en-US" b="1" dirty="0" smtClean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b="1" dirty="0" smtClean="0">
                <a:solidFill>
                  <a:schemeClr val="tx1"/>
                </a:solidFill>
              </a:rPr>
              <a:t>Checkpoint </a:t>
            </a:r>
            <a:r>
              <a:rPr lang="en-US" b="1" dirty="0" smtClean="0">
                <a:solidFill>
                  <a:schemeClr val="tx1"/>
                </a:solidFill>
              </a:rPr>
              <a:t>frequency </a:t>
            </a:r>
            <a:r>
              <a:rPr lang="en-US" dirty="0">
                <a:solidFill>
                  <a:schemeClr val="tx1"/>
                </a:solidFill>
              </a:rPr>
              <a:t>has to be dramatically </a:t>
            </a:r>
            <a:r>
              <a:rPr lang="en-US" b="1" dirty="0" smtClean="0">
                <a:solidFill>
                  <a:schemeClr val="tx1"/>
                </a:solidFill>
              </a:rPr>
              <a:t>increased</a:t>
            </a:r>
            <a:r>
              <a:rPr lang="en-US" dirty="0" smtClean="0">
                <a:solidFill>
                  <a:schemeClr val="tx1"/>
                </a:solidFill>
              </a:rPr>
              <a:t>, e.g.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Checkpoint application-specific data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in process memory w/o coordination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712" y="5403237"/>
            <a:ext cx="73152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82712" y="3086573"/>
            <a:ext cx="73152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40"/>
    </mc:Choice>
    <mc:Fallback xmlns="">
      <p:transition xmlns:p14="http://schemas.microsoft.com/office/powerpoint/2010/main" spd="slow" advTm="10624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ULFM – User Level Failure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630608"/>
            <a:ext cx="9072563" cy="4997785"/>
          </a:xfrm>
        </p:spPr>
        <p:txBody>
          <a:bodyPr numCol="1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User Level Failure Mitigation is a </a:t>
            </a:r>
            <a:r>
              <a:rPr lang="en-US" sz="1600" b="1" dirty="0">
                <a:solidFill>
                  <a:srgbClr val="000000"/>
                </a:solidFill>
              </a:rPr>
              <a:t>set of MPI extensions to report errors, provide interfaces to stabilize the </a:t>
            </a:r>
            <a:r>
              <a:rPr lang="en-US" sz="1600" b="1" dirty="0" smtClean="0">
                <a:solidFill>
                  <a:srgbClr val="000000"/>
                </a:solidFill>
              </a:rPr>
              <a:t>distributed state</a:t>
            </a:r>
            <a:r>
              <a:rPr lang="en-US" sz="1600" b="1" dirty="0">
                <a:solidFill>
                  <a:srgbClr val="000000"/>
                </a:solidFill>
              </a:rPr>
              <a:t>, and restore the communication capabilities in applications affected by process failures.</a:t>
            </a:r>
            <a:r>
              <a:rPr lang="en-US" sz="1600" dirty="0">
                <a:solidFill>
                  <a:srgbClr val="000000"/>
                </a:solidFill>
              </a:rPr>
              <a:t> Relevant communicators, </a:t>
            </a:r>
            <a:r>
              <a:rPr lang="en-US" sz="1600" dirty="0" smtClean="0">
                <a:solidFill>
                  <a:srgbClr val="000000"/>
                </a:solidFill>
              </a:rPr>
              <a:t>RMA </a:t>
            </a:r>
            <a:r>
              <a:rPr lang="en-US" sz="1600" dirty="0">
                <a:solidFill>
                  <a:srgbClr val="000000"/>
                </a:solidFill>
              </a:rPr>
              <a:t>windows and I/O files can be reconstructed online, without restarting the application, as required by the </a:t>
            </a:r>
            <a:r>
              <a:rPr lang="en-US" sz="1600" dirty="0" smtClean="0">
                <a:solidFill>
                  <a:srgbClr val="000000"/>
                </a:solidFill>
              </a:rPr>
              <a:t>user recovery </a:t>
            </a:r>
            <a:r>
              <a:rPr lang="en-US" sz="1600" dirty="0">
                <a:solidFill>
                  <a:srgbClr val="000000"/>
                </a:solidFill>
              </a:rPr>
              <a:t>strategy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141" y="2880341"/>
            <a:ext cx="9072563" cy="411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794" tIns="50397" rIns="100794" bIns="50397" numCol="3" anchor="t" anchorCtr="0" compatLnSpc="1">
            <a:prstTxWarp prst="textNoShape">
              <a:avLst/>
            </a:prstTxWarp>
          </a:bodyPr>
          <a:lstStyle>
            <a:lvl1pPr marL="377979" indent="-37797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F5F5F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818954" indent="-31498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2pPr>
            <a:lvl3pPr marL="1259929" indent="-2519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3pPr>
            <a:lvl4pPr marL="1763900" indent="-25198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4pPr>
            <a:lvl5pPr marL="2267872" indent="-25198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5pPr>
            <a:lvl6pPr marL="2771844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</a:defRPr>
            </a:lvl6pPr>
            <a:lvl7pPr marL="3275815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</a:defRPr>
            </a:lvl7pPr>
            <a:lvl8pPr marL="3779787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</a:defRPr>
            </a:lvl8pPr>
            <a:lvl9pPr marL="4283758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FLEXIBILITY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No particular recovery model is imposed or favored. Instead, a set of versatile APIs is included that provides support for different recovery styles (checkpoint, ABFT, iterative, Master-Worker, etc.).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Application directs the recovery, it pays only for the level of protection it needs.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Recovery can be restricted to a subgroup, preserving scalability and easing the composition of libraries.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PERFORMANCE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Protective actions are outside of critical MPI routines.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MPI </a:t>
            </a:r>
            <a:r>
              <a:rPr lang="en-US" sz="1600" dirty="0" err="1" smtClean="0">
                <a:solidFill>
                  <a:srgbClr val="000000"/>
                </a:solidFill>
              </a:rPr>
              <a:t>implementors</a:t>
            </a:r>
            <a:r>
              <a:rPr lang="en-US" sz="1600" dirty="0" smtClean="0">
                <a:solidFill>
                  <a:srgbClr val="000000"/>
                </a:solidFill>
              </a:rPr>
              <a:t> can uphold communication, collective, one-sided and I/O management algorithms unmodified.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Encourages programs to be reactive to failures, cost manifests only at recovery.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PRODUCTIVITY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Backward compatible with legacy, fragile applications.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Simple and familiar concepts to repair MPI.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Portability guaranteed by standardization.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Provides key MPI concepts to enable FT support from library, runtime and language extensions.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8171" y="6848057"/>
            <a:ext cx="100806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726" tIns="49866" rIns="99726" bIns="4986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  <a:ea typeface="ＭＳ Ｐゴシック" charset="-128"/>
                <a:cs typeface="ＭＳ Ｐゴシック" charset="-128"/>
              </a:defRPr>
            </a:lvl5pPr>
            <a:lvl6pPr marL="498824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6pPr>
            <a:lvl7pPr marL="997652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7pPr>
            <a:lvl8pPr marL="1496477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8pPr>
            <a:lvl9pPr marL="1995305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Formata BQ Regular" pitchFamily="50" charset="0"/>
              </a:defRPr>
            </a:lvl9pPr>
          </a:lstStyle>
          <a:p>
            <a:r>
              <a:rPr lang="en-US" sz="1700" dirty="0" smtClean="0">
                <a:solidFill>
                  <a:srgbClr val="000000"/>
                </a:solidFill>
              </a:rPr>
              <a:t>Excerpt of ULFM flyer at SC15 by ICL@UTK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1875" y="3167017"/>
            <a:ext cx="2476313" cy="1407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11990" y="4651030"/>
            <a:ext cx="2669130" cy="10699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9618" y="2653793"/>
            <a:ext cx="7702167" cy="2579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2920" y="2994160"/>
            <a:ext cx="7095174" cy="181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Fenix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Provides semi-transparent online recovery to particular application types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Implements a particular recovery mode thanks to generic ideas behind ULFM</a:t>
            </a:r>
          </a:p>
        </p:txBody>
      </p:sp>
    </p:spTree>
    <p:extLst>
      <p:ext uri="{BB962C8B-B14F-4D97-AF65-F5344CB8AC3E}">
        <p14:creationId xmlns:p14="http://schemas.microsoft.com/office/powerpoint/2010/main" val="310798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Philosophy Changes for </a:t>
            </a:r>
            <a:r>
              <a:rPr lang="en-US" dirty="0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621678"/>
            <a:ext cx="9072563" cy="5554991"/>
          </a:xfrm>
        </p:spPr>
        <p:txBody>
          <a:bodyPr/>
          <a:lstStyle/>
          <a:p>
            <a:pPr marL="0" indent="0">
              <a:buNone/>
            </a:pPr>
            <a:endParaRPr lang="en-US" sz="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Application view:</a:t>
            </a:r>
          </a:p>
          <a:p>
            <a:r>
              <a:rPr lang="en-US" sz="1900" dirty="0" smtClean="0">
                <a:solidFill>
                  <a:srgbClr val="000000"/>
                </a:solidFill>
              </a:rPr>
              <a:t>Offer a </a:t>
            </a:r>
            <a:r>
              <a:rPr lang="en-US" sz="1900" b="1" dirty="0" smtClean="0">
                <a:solidFill>
                  <a:srgbClr val="000000"/>
                </a:solidFill>
              </a:rPr>
              <a:t>single point </a:t>
            </a:r>
            <a:r>
              <a:rPr lang="en-US" sz="1900" dirty="0" smtClean="0">
                <a:solidFill>
                  <a:srgbClr val="000000"/>
                </a:solidFill>
              </a:rPr>
              <a:t>in which all ranks will </a:t>
            </a:r>
            <a:r>
              <a:rPr lang="en-US" sz="1900" b="1" dirty="0" smtClean="0">
                <a:solidFill>
                  <a:srgbClr val="000000"/>
                </a:solidFill>
              </a:rPr>
              <a:t>return</a:t>
            </a:r>
            <a:r>
              <a:rPr lang="en-US" sz="1900" dirty="0" smtClean="0">
                <a:solidFill>
                  <a:srgbClr val="000000"/>
                </a:solidFill>
              </a:rPr>
              <a:t> upon failure has been recovered</a:t>
            </a:r>
          </a:p>
          <a:p>
            <a:pPr lvl="1"/>
            <a:r>
              <a:rPr lang="en-US" sz="1900" dirty="0" err="1" smtClean="0">
                <a:solidFill>
                  <a:srgbClr val="000000"/>
                </a:solidFill>
              </a:rPr>
              <a:t>longjump</a:t>
            </a:r>
            <a:endParaRPr lang="en-US" sz="1900" dirty="0" smtClean="0">
              <a:solidFill>
                <a:srgbClr val="000000"/>
              </a:solidFill>
            </a:endParaRPr>
          </a:p>
          <a:p>
            <a:r>
              <a:rPr lang="en-US" sz="1900" dirty="0" smtClean="0">
                <a:solidFill>
                  <a:srgbClr val="000000"/>
                </a:solidFill>
              </a:rPr>
              <a:t>Application should use </a:t>
            </a:r>
            <a:r>
              <a:rPr lang="en-US" sz="1900" b="1" dirty="0" err="1" smtClean="0">
                <a:solidFill>
                  <a:srgbClr val="000000"/>
                </a:solidFill>
              </a:rPr>
              <a:t>Fenix’s</a:t>
            </a:r>
            <a:r>
              <a:rPr lang="en-US" sz="1900" b="1" dirty="0" smtClean="0">
                <a:solidFill>
                  <a:srgbClr val="000000"/>
                </a:solidFill>
              </a:rPr>
              <a:t> resilient </a:t>
            </a:r>
            <a:r>
              <a:rPr lang="en-US" sz="1900" b="1" dirty="0" smtClean="0">
                <a:solidFill>
                  <a:srgbClr val="000000"/>
                </a:solidFill>
              </a:rPr>
              <a:t>communicator </a:t>
            </a:r>
            <a:r>
              <a:rPr lang="en-US" sz="1900" dirty="0" smtClean="0">
                <a:solidFill>
                  <a:srgbClr val="000000"/>
                </a:solidFill>
              </a:rPr>
              <a:t>instead </a:t>
            </a:r>
            <a:r>
              <a:rPr lang="en-US" sz="1900" dirty="0" smtClean="0">
                <a:solidFill>
                  <a:srgbClr val="000000"/>
                </a:solidFill>
              </a:rPr>
              <a:t>of MPI_COMM_WORLD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</a:rPr>
              <a:t>Returned by </a:t>
            </a:r>
            <a:r>
              <a:rPr lang="en-US" sz="1900" dirty="0" err="1" smtClean="0">
                <a:solidFill>
                  <a:srgbClr val="000000"/>
                </a:solidFill>
              </a:rPr>
              <a:t>Fenix_Init</a:t>
            </a:r>
            <a:endParaRPr lang="en-US" sz="1900" dirty="0" smtClean="0">
              <a:solidFill>
                <a:srgbClr val="000000"/>
              </a:solidFill>
            </a:endParaRPr>
          </a:p>
          <a:p>
            <a:pPr lvl="1"/>
            <a:r>
              <a:rPr lang="en-US" sz="1900" dirty="0" smtClean="0">
                <a:solidFill>
                  <a:srgbClr val="000000"/>
                </a:solidFill>
              </a:rPr>
              <a:t>All </a:t>
            </a:r>
            <a:r>
              <a:rPr lang="en-US" sz="1900" dirty="0" err="1" smtClean="0">
                <a:solidFill>
                  <a:srgbClr val="000000"/>
                </a:solidFill>
              </a:rPr>
              <a:t>comms</a:t>
            </a:r>
            <a:r>
              <a:rPr lang="en-US" sz="1900" dirty="0" smtClean="0">
                <a:solidFill>
                  <a:srgbClr val="000000"/>
                </a:solidFill>
              </a:rPr>
              <a:t> derived are safe </a:t>
            </a:r>
            <a:r>
              <a:rPr lang="en-US" sz="1900" dirty="0" smtClean="0">
                <a:solidFill>
                  <a:srgbClr val="000000"/>
                </a:solidFill>
                <a:sym typeface="Wingdings"/>
              </a:rPr>
              <a:t></a:t>
            </a:r>
            <a:endParaRPr lang="en-US" sz="1900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4968" y="4730076"/>
            <a:ext cx="9072563" cy="24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>
            <a:lvl1pPr marL="377979" indent="-37797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F5F5F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818954" indent="-314982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2pPr>
            <a:lvl3pPr marL="1259929" indent="-25198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3pPr>
            <a:lvl4pPr marL="1763900" indent="-25198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4pPr>
            <a:lvl5pPr marL="2267872" indent="-25198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5pPr>
            <a:lvl6pPr marL="2771844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</a:defRPr>
            </a:lvl6pPr>
            <a:lvl7pPr marL="3275815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</a:defRPr>
            </a:lvl7pPr>
            <a:lvl8pPr marL="3779787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</a:defRPr>
            </a:lvl8pPr>
            <a:lvl9pPr marL="4283758" indent="-25198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What about other libraries?</a:t>
            </a:r>
          </a:p>
          <a:p>
            <a:r>
              <a:rPr lang="en-US" sz="1900" dirty="0" smtClean="0">
                <a:solidFill>
                  <a:schemeClr val="tx1"/>
                </a:solidFill>
              </a:rPr>
              <a:t>If they do not use </a:t>
            </a:r>
            <a:r>
              <a:rPr lang="en-US" sz="1900" dirty="0" err="1" smtClean="0">
                <a:solidFill>
                  <a:schemeClr val="tx1"/>
                </a:solidFill>
              </a:rPr>
              <a:t>Fenix</a:t>
            </a:r>
            <a:r>
              <a:rPr lang="en-US" sz="1900" dirty="0" smtClean="0">
                <a:solidFill>
                  <a:schemeClr val="tx1"/>
                </a:solidFill>
              </a:rPr>
              <a:t> (and keep state): teardown and re-initialize</a:t>
            </a:r>
          </a:p>
          <a:p>
            <a:r>
              <a:rPr lang="en-US" sz="1900" dirty="0" smtClean="0">
                <a:solidFill>
                  <a:schemeClr val="tx1"/>
                </a:solidFill>
              </a:rPr>
              <a:t>If they use </a:t>
            </a:r>
            <a:r>
              <a:rPr lang="en-US" sz="1900" dirty="0" err="1" smtClean="0">
                <a:solidFill>
                  <a:schemeClr val="tx1"/>
                </a:solidFill>
              </a:rPr>
              <a:t>Fenix</a:t>
            </a:r>
            <a:r>
              <a:rPr lang="en-US" sz="1900" dirty="0" smtClean="0">
                <a:solidFill>
                  <a:schemeClr val="tx1"/>
                </a:solidFill>
              </a:rPr>
              <a:t> themselves: 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Not supported for the moment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Maybe recovery callbacks?</a:t>
            </a:r>
            <a:endParaRPr lang="en-US" sz="1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0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Fenix – </a:t>
            </a:r>
            <a:r>
              <a:rPr lang="ca-ES" dirty="0" err="1" smtClean="0"/>
              <a:t>Failure</a:t>
            </a:r>
            <a:r>
              <a:rPr lang="ca-ES" dirty="0" smtClean="0"/>
              <a:t> </a:t>
            </a:r>
            <a:r>
              <a:rPr lang="ca-ES" dirty="0" err="1" smtClean="0"/>
              <a:t>Recovery</a:t>
            </a:r>
            <a:r>
              <a:rPr lang="ca-ES" dirty="0" smtClean="0"/>
              <a:t> Interface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2" y="1679575"/>
            <a:ext cx="9185275" cy="3353412"/>
          </a:xfrm>
        </p:spPr>
        <p:txBody>
          <a:bodyPr/>
          <a:lstStyle/>
          <a:p>
            <a:pPr lvl="0">
              <a:buNone/>
            </a:pPr>
            <a:r>
              <a:rPr lang="en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20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Fenix_Init </a:t>
            </a:r>
            <a:r>
              <a:rPr lang="en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status,</a:t>
            </a:r>
            <a:endParaRPr lang="en-US" sz="2000" dirty="0" smtClean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MPI_Comm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comm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MPI_Comm *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newcomm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***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num_spare_ranks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Fenix_Comm_repair_policy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repair_policy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-US" sz="2000" dirty="0" err="1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*error</a:t>
            </a:r>
            <a:r>
              <a:rPr lang="en" sz="2000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buNone/>
            </a:pPr>
            <a:endParaRPr lang="en" sz="2000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ca-E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78712" y="1413084"/>
            <a:ext cx="2159566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INITIAL_RANK</a:t>
            </a:r>
          </a:p>
          <a:p>
            <a:r>
              <a:rPr lang="en-US" sz="2000" dirty="0" smtClean="0">
                <a:solidFill>
                  <a:srgbClr val="FF6600"/>
                </a:solidFill>
                <a:latin typeface="Consolas"/>
                <a:cs typeface="Consolas"/>
              </a:rPr>
              <a:t>RECOVERED_RANK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SURVIVOR_RANK</a:t>
            </a:r>
            <a:endParaRPr lang="en-US" sz="20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11912" y="1646237"/>
            <a:ext cx="533400" cy="533400"/>
            <a:chOff x="6792912" y="1646237"/>
            <a:chExt cx="533400" cy="533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6792912" y="1910504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Straight Arrow Connector 5"/>
            <p:cNvCxnSpPr/>
            <p:nvPr/>
          </p:nvCxnSpPr>
          <p:spPr bwMode="auto">
            <a:xfrm>
              <a:off x="6792912" y="2027237"/>
              <a:ext cx="53340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6792912" y="1646237"/>
              <a:ext cx="53340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TextBox 9"/>
          <p:cNvSpPr txBox="1"/>
          <p:nvPr/>
        </p:nvSpPr>
        <p:spPr>
          <a:xfrm>
            <a:off x="8756733" y="3416249"/>
            <a:ext cx="1312779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NO_SPAWN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SPAWN</a:t>
            </a:r>
            <a:endParaRPr 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93112" y="3627438"/>
            <a:ext cx="304800" cy="304799"/>
            <a:chOff x="6869112" y="1646237"/>
            <a:chExt cx="304800" cy="533400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6869112" y="2046287"/>
              <a:ext cx="304800" cy="1333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6869112" y="1646237"/>
              <a:ext cx="304800" cy="1333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10950755" y="2875312"/>
            <a:ext cx="18466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312" y="2197049"/>
            <a:ext cx="2158864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MPI_COMM_WORLD</a:t>
            </a:r>
          </a:p>
          <a:p>
            <a:endParaRPr 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2297112" y="2255837"/>
            <a:ext cx="457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2297112" y="2636837"/>
            <a:ext cx="457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7313" y="2711854"/>
            <a:ext cx="2209800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n-lt"/>
                <a:cs typeface="Consolas"/>
              </a:rPr>
              <a:t>App should use 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</a:rPr>
              <a:t>newcomm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Consolas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cs typeface="Consolas"/>
              </a:rPr>
              <a:t>instead of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</a:rPr>
              <a:t>MPI_COMM_WORLD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97843" y="4534672"/>
            <a:ext cx="2072660" cy="798634"/>
            <a:chOff x="2679624" y="1677687"/>
            <a:chExt cx="2539816" cy="978638"/>
          </a:xfrm>
        </p:grpSpPr>
        <p:sp>
          <p:nvSpPr>
            <p:cNvPr id="31" name="Rectangle 30"/>
            <p:cNvSpPr/>
            <p:nvPr/>
          </p:nvSpPr>
          <p:spPr>
            <a:xfrm>
              <a:off x="2679624" y="1677687"/>
              <a:ext cx="2539816" cy="9786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07780" y="2156299"/>
              <a:ext cx="2243574" cy="368149"/>
              <a:chOff x="2807780" y="2808699"/>
              <a:chExt cx="2243574" cy="368149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807780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000000"/>
                    </a:solidFill>
                  </a:rPr>
                  <a:t>r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80569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753358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26147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698938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483510" y="1700988"/>
              <a:ext cx="910724" cy="397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00"/>
                  </a:solidFill>
                </a:rPr>
                <a:t>comm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72223" y="4530020"/>
            <a:ext cx="2072687" cy="799409"/>
            <a:chOff x="2680569" y="2913578"/>
            <a:chExt cx="2539849" cy="979588"/>
          </a:xfrm>
        </p:grpSpPr>
        <p:sp>
          <p:nvSpPr>
            <p:cNvPr id="40" name="Rectangle 39"/>
            <p:cNvSpPr/>
            <p:nvPr/>
          </p:nvSpPr>
          <p:spPr>
            <a:xfrm>
              <a:off x="2680569" y="2913578"/>
              <a:ext cx="1475506" cy="9786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808724" y="3392190"/>
              <a:ext cx="2243574" cy="368149"/>
              <a:chOff x="2807780" y="2808699"/>
              <a:chExt cx="2243574" cy="36814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807780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80569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53358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226147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98938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703869" y="2948530"/>
              <a:ext cx="1371967" cy="397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00"/>
                  </a:solidFill>
                </a:rPr>
                <a:t>newcomm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4650" y="2914528"/>
              <a:ext cx="1035768" cy="9786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11993" y="2951705"/>
              <a:ext cx="980949" cy="397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spares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70338" y="5525191"/>
            <a:ext cx="2085842" cy="799409"/>
            <a:chOff x="2678685" y="4146148"/>
            <a:chExt cx="2555969" cy="979588"/>
          </a:xfrm>
        </p:grpSpPr>
        <p:sp>
          <p:nvSpPr>
            <p:cNvPr id="51" name="Rectangle 50"/>
            <p:cNvSpPr/>
            <p:nvPr/>
          </p:nvSpPr>
          <p:spPr>
            <a:xfrm>
              <a:off x="2678685" y="4146148"/>
              <a:ext cx="1953994" cy="9786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806840" y="4624760"/>
              <a:ext cx="2243574" cy="368149"/>
              <a:chOff x="2807780" y="2808699"/>
              <a:chExt cx="2243574" cy="36814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807780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</a:rPr>
                  <a:t>r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280569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</a:rPr>
                  <a:t>r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226147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rgbClr val="FF6600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FF6600"/>
                    </a:solidFill>
                  </a:rPr>
                  <a:t>r</a:t>
                </a:r>
                <a:endParaRPr lang="en-US" sz="1200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698938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016560" y="4181100"/>
              <a:ext cx="1371967" cy="397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00"/>
                  </a:solidFill>
                </a:rPr>
                <a:t>newcomm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53224" y="4147098"/>
              <a:ext cx="565310" cy="9786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72961" y="4184275"/>
              <a:ext cx="561693" cy="397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dirty="0" smtClean="0">
                  <a:solidFill>
                    <a:srgbClr val="000000"/>
                  </a:solidFill>
                </a:rPr>
                <a:t>p.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072220" y="6500980"/>
            <a:ext cx="2072660" cy="798634"/>
            <a:chOff x="2680567" y="5395120"/>
            <a:chExt cx="2539816" cy="978638"/>
          </a:xfrm>
        </p:grpSpPr>
        <p:grpSp>
          <p:nvGrpSpPr>
            <p:cNvPr id="61" name="Group 60"/>
            <p:cNvGrpSpPr/>
            <p:nvPr/>
          </p:nvGrpSpPr>
          <p:grpSpPr>
            <a:xfrm>
              <a:off x="3280572" y="5872300"/>
              <a:ext cx="1770785" cy="368149"/>
              <a:chOff x="3280569" y="2808699"/>
              <a:chExt cx="1770785" cy="36814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280569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</a:rPr>
                  <a:t>r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226147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</a:rPr>
                  <a:t>r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98938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rgbClr val="FF6600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FF6600"/>
                    </a:solidFill>
                  </a:rPr>
                  <a:t>r</a:t>
                </a:r>
                <a:endParaRPr lang="en-US" sz="1200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273826" y="5428641"/>
              <a:ext cx="1371967" cy="397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00"/>
                  </a:solidFill>
                </a:rPr>
                <a:t>newcomm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80567" y="5395120"/>
              <a:ext cx="2539816" cy="9786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744913" y="4919520"/>
            <a:ext cx="3335714" cy="1402141"/>
            <a:chOff x="2681509" y="5841503"/>
            <a:chExt cx="4087547" cy="1718172"/>
          </a:xfrm>
        </p:grpSpPr>
        <p:grpSp>
          <p:nvGrpSpPr>
            <p:cNvPr id="68" name="Group 67"/>
            <p:cNvGrpSpPr/>
            <p:nvPr/>
          </p:nvGrpSpPr>
          <p:grpSpPr>
            <a:xfrm>
              <a:off x="3281515" y="7058217"/>
              <a:ext cx="1770785" cy="368149"/>
              <a:chOff x="3280569" y="2808699"/>
              <a:chExt cx="1770785" cy="36814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280569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</a:rPr>
                  <a:t>r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698938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</a:rPr>
                  <a:t>r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600997" y="6614558"/>
              <a:ext cx="1371967" cy="397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00"/>
                  </a:solidFill>
                </a:rPr>
                <a:t>newcomm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81509" y="6581037"/>
              <a:ext cx="3178709" cy="9786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322244" y="7058217"/>
              <a:ext cx="352416" cy="368149"/>
            </a:xfrm>
            <a:prstGeom prst="ellipse">
              <a:avLst/>
            </a:prstGeom>
            <a:noFill/>
            <a:ln>
              <a:solidFill>
                <a:srgbClr val="FF66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6600"/>
                  </a:solidFill>
                </a:rPr>
                <a:t>r</a:t>
              </a:r>
              <a:endParaRPr lang="en-US" sz="1200" dirty="0">
                <a:solidFill>
                  <a:srgbClr val="FF66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12747" y="5841503"/>
              <a:ext cx="1456309" cy="677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</a:rPr>
                <a:t>r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espawned</a:t>
              </a:r>
              <a:endParaRPr lang="en-US" sz="1600" dirty="0" smtClean="0">
                <a:solidFill>
                  <a:srgbClr val="000000"/>
                </a:solidFill>
              </a:endParaRPr>
            </a:p>
            <a:p>
              <a:r>
                <a:rPr lang="en-US" sz="1600" dirty="0" smtClean="0">
                  <a:solidFill>
                    <a:srgbClr val="000000"/>
                  </a:solidFill>
                </a:rPr>
                <a:t>process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72" idx="2"/>
              <a:endCxn id="71" idx="6"/>
            </p:cNvCxnSpPr>
            <p:nvPr/>
          </p:nvCxnSpPr>
          <p:spPr bwMode="auto">
            <a:xfrm flipH="1">
              <a:off x="5674660" y="6519362"/>
              <a:ext cx="366242" cy="7229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6745477" y="6505641"/>
            <a:ext cx="2072660" cy="798634"/>
            <a:chOff x="5512590" y="5396065"/>
            <a:chExt cx="2539816" cy="978638"/>
          </a:xfrm>
        </p:grpSpPr>
        <p:grpSp>
          <p:nvGrpSpPr>
            <p:cNvPr id="77" name="Group 76"/>
            <p:cNvGrpSpPr/>
            <p:nvPr/>
          </p:nvGrpSpPr>
          <p:grpSpPr>
            <a:xfrm>
              <a:off x="6112595" y="5873245"/>
              <a:ext cx="1770785" cy="368149"/>
              <a:chOff x="3280569" y="2808699"/>
              <a:chExt cx="1770785" cy="368149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280569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</a:rPr>
                  <a:t>r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698938" y="2808699"/>
                <a:ext cx="352416" cy="368149"/>
              </a:xfrm>
              <a:prstGeom prst="ellipse">
                <a:avLst/>
              </a:prstGeom>
              <a:noFill/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3366FF"/>
                    </a:solidFill>
                  </a:rPr>
                  <a:t>r</a:t>
                </a:r>
                <a:endParaRPr lang="en-US" sz="12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6105849" y="5429586"/>
              <a:ext cx="1371967" cy="397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0000"/>
                  </a:solidFill>
                </a:rPr>
                <a:t>newcomm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12590" y="5396065"/>
              <a:ext cx="2539816" cy="9786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82" name="Straight Arrow Connector 81"/>
          <p:cNvCxnSpPr>
            <a:stCxn id="31" idx="3"/>
            <a:endCxn id="40" idx="1"/>
          </p:cNvCxnSpPr>
          <p:nvPr/>
        </p:nvCxnSpPr>
        <p:spPr bwMode="auto">
          <a:xfrm flipV="1">
            <a:off x="2270503" y="4929337"/>
            <a:ext cx="801720" cy="46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Freeform 121"/>
          <p:cNvSpPr/>
          <p:nvPr/>
        </p:nvSpPr>
        <p:spPr>
          <a:xfrm>
            <a:off x="2493194" y="5091133"/>
            <a:ext cx="512645" cy="687483"/>
          </a:xfrm>
          <a:custGeom>
            <a:avLst/>
            <a:gdLst>
              <a:gd name="connsiteX0" fmla="*/ 827191 w 827191"/>
              <a:gd name="connsiteY0" fmla="*/ 0 h 617473"/>
              <a:gd name="connsiteX1" fmla="*/ 3 w 827191"/>
              <a:gd name="connsiteY1" fmla="*/ 419416 h 617473"/>
              <a:gd name="connsiteX2" fmla="*/ 815541 w 827191"/>
              <a:gd name="connsiteY2" fmla="*/ 617473 h 617473"/>
              <a:gd name="connsiteX0" fmla="*/ 500979 w 500979"/>
              <a:gd name="connsiteY0" fmla="*/ 0 h 617473"/>
              <a:gd name="connsiteX1" fmla="*/ 6 w 500979"/>
              <a:gd name="connsiteY1" fmla="*/ 291261 h 617473"/>
              <a:gd name="connsiteX2" fmla="*/ 489329 w 500979"/>
              <a:gd name="connsiteY2" fmla="*/ 617473 h 617473"/>
              <a:gd name="connsiteX0" fmla="*/ 500979 w 500979"/>
              <a:gd name="connsiteY0" fmla="*/ 0 h 617473"/>
              <a:gd name="connsiteX1" fmla="*/ 6 w 500979"/>
              <a:gd name="connsiteY1" fmla="*/ 291261 h 617473"/>
              <a:gd name="connsiteX2" fmla="*/ 489329 w 500979"/>
              <a:gd name="connsiteY2" fmla="*/ 617473 h 617473"/>
              <a:gd name="connsiteX0" fmla="*/ 512645 w 512645"/>
              <a:gd name="connsiteY0" fmla="*/ 0 h 687375"/>
              <a:gd name="connsiteX1" fmla="*/ 22 w 512645"/>
              <a:gd name="connsiteY1" fmla="*/ 361163 h 687375"/>
              <a:gd name="connsiteX2" fmla="*/ 489345 w 512645"/>
              <a:gd name="connsiteY2" fmla="*/ 687375 h 687375"/>
              <a:gd name="connsiteX0" fmla="*/ 512645 w 512645"/>
              <a:gd name="connsiteY0" fmla="*/ 0 h 687375"/>
              <a:gd name="connsiteX1" fmla="*/ 22 w 512645"/>
              <a:gd name="connsiteY1" fmla="*/ 361163 h 687375"/>
              <a:gd name="connsiteX2" fmla="*/ 489345 w 512645"/>
              <a:gd name="connsiteY2" fmla="*/ 687375 h 687375"/>
              <a:gd name="connsiteX0" fmla="*/ 512645 w 512645"/>
              <a:gd name="connsiteY0" fmla="*/ 0 h 687375"/>
              <a:gd name="connsiteX1" fmla="*/ 22 w 512645"/>
              <a:gd name="connsiteY1" fmla="*/ 361163 h 687375"/>
              <a:gd name="connsiteX2" fmla="*/ 489345 w 512645"/>
              <a:gd name="connsiteY2" fmla="*/ 687375 h 687375"/>
              <a:gd name="connsiteX0" fmla="*/ 512645 w 512645"/>
              <a:gd name="connsiteY0" fmla="*/ 0 h 687375"/>
              <a:gd name="connsiteX1" fmla="*/ 22 w 512645"/>
              <a:gd name="connsiteY1" fmla="*/ 361163 h 687375"/>
              <a:gd name="connsiteX2" fmla="*/ 489345 w 512645"/>
              <a:gd name="connsiteY2" fmla="*/ 687375 h 687375"/>
              <a:gd name="connsiteX0" fmla="*/ 512645 w 512645"/>
              <a:gd name="connsiteY0" fmla="*/ 108 h 687483"/>
              <a:gd name="connsiteX1" fmla="*/ 22 w 512645"/>
              <a:gd name="connsiteY1" fmla="*/ 361271 h 687483"/>
              <a:gd name="connsiteX2" fmla="*/ 489345 w 512645"/>
              <a:gd name="connsiteY2" fmla="*/ 687483 h 68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645" h="687483">
                <a:moveTo>
                  <a:pt x="512645" y="108"/>
                </a:moveTo>
                <a:cubicBezTo>
                  <a:pt x="158275" y="-4745"/>
                  <a:pt x="3905" y="153506"/>
                  <a:pt x="22" y="361271"/>
                </a:cubicBezTo>
                <a:cubicBezTo>
                  <a:pt x="-3861" y="569036"/>
                  <a:pt x="489345" y="687483"/>
                  <a:pt x="489345" y="687483"/>
                </a:cubicBezTo>
              </a:path>
            </a:pathLst>
          </a:cu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4" name="Freeform 123"/>
          <p:cNvSpPr/>
          <p:nvPr/>
        </p:nvSpPr>
        <p:spPr>
          <a:xfrm>
            <a:off x="2470395" y="6034413"/>
            <a:ext cx="512645" cy="687483"/>
          </a:xfrm>
          <a:custGeom>
            <a:avLst/>
            <a:gdLst>
              <a:gd name="connsiteX0" fmla="*/ 827191 w 827191"/>
              <a:gd name="connsiteY0" fmla="*/ 0 h 617473"/>
              <a:gd name="connsiteX1" fmla="*/ 3 w 827191"/>
              <a:gd name="connsiteY1" fmla="*/ 419416 h 617473"/>
              <a:gd name="connsiteX2" fmla="*/ 815541 w 827191"/>
              <a:gd name="connsiteY2" fmla="*/ 617473 h 617473"/>
              <a:gd name="connsiteX0" fmla="*/ 500979 w 500979"/>
              <a:gd name="connsiteY0" fmla="*/ 0 h 617473"/>
              <a:gd name="connsiteX1" fmla="*/ 6 w 500979"/>
              <a:gd name="connsiteY1" fmla="*/ 291261 h 617473"/>
              <a:gd name="connsiteX2" fmla="*/ 489329 w 500979"/>
              <a:gd name="connsiteY2" fmla="*/ 617473 h 617473"/>
              <a:gd name="connsiteX0" fmla="*/ 500979 w 500979"/>
              <a:gd name="connsiteY0" fmla="*/ 0 h 617473"/>
              <a:gd name="connsiteX1" fmla="*/ 6 w 500979"/>
              <a:gd name="connsiteY1" fmla="*/ 291261 h 617473"/>
              <a:gd name="connsiteX2" fmla="*/ 489329 w 500979"/>
              <a:gd name="connsiteY2" fmla="*/ 617473 h 617473"/>
              <a:gd name="connsiteX0" fmla="*/ 512645 w 512645"/>
              <a:gd name="connsiteY0" fmla="*/ 0 h 687375"/>
              <a:gd name="connsiteX1" fmla="*/ 22 w 512645"/>
              <a:gd name="connsiteY1" fmla="*/ 361163 h 687375"/>
              <a:gd name="connsiteX2" fmla="*/ 489345 w 512645"/>
              <a:gd name="connsiteY2" fmla="*/ 687375 h 687375"/>
              <a:gd name="connsiteX0" fmla="*/ 512645 w 512645"/>
              <a:gd name="connsiteY0" fmla="*/ 0 h 687375"/>
              <a:gd name="connsiteX1" fmla="*/ 22 w 512645"/>
              <a:gd name="connsiteY1" fmla="*/ 361163 h 687375"/>
              <a:gd name="connsiteX2" fmla="*/ 489345 w 512645"/>
              <a:gd name="connsiteY2" fmla="*/ 687375 h 687375"/>
              <a:gd name="connsiteX0" fmla="*/ 512645 w 512645"/>
              <a:gd name="connsiteY0" fmla="*/ 0 h 687375"/>
              <a:gd name="connsiteX1" fmla="*/ 22 w 512645"/>
              <a:gd name="connsiteY1" fmla="*/ 361163 h 687375"/>
              <a:gd name="connsiteX2" fmla="*/ 489345 w 512645"/>
              <a:gd name="connsiteY2" fmla="*/ 687375 h 687375"/>
              <a:gd name="connsiteX0" fmla="*/ 512645 w 512645"/>
              <a:gd name="connsiteY0" fmla="*/ 0 h 687375"/>
              <a:gd name="connsiteX1" fmla="*/ 22 w 512645"/>
              <a:gd name="connsiteY1" fmla="*/ 361163 h 687375"/>
              <a:gd name="connsiteX2" fmla="*/ 489345 w 512645"/>
              <a:gd name="connsiteY2" fmla="*/ 687375 h 687375"/>
              <a:gd name="connsiteX0" fmla="*/ 512645 w 512645"/>
              <a:gd name="connsiteY0" fmla="*/ 108 h 687483"/>
              <a:gd name="connsiteX1" fmla="*/ 22 w 512645"/>
              <a:gd name="connsiteY1" fmla="*/ 361271 h 687483"/>
              <a:gd name="connsiteX2" fmla="*/ 489345 w 512645"/>
              <a:gd name="connsiteY2" fmla="*/ 687483 h 68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645" h="687483">
                <a:moveTo>
                  <a:pt x="512645" y="108"/>
                </a:moveTo>
                <a:cubicBezTo>
                  <a:pt x="158275" y="-4745"/>
                  <a:pt x="3905" y="153506"/>
                  <a:pt x="22" y="361271"/>
                </a:cubicBezTo>
                <a:cubicBezTo>
                  <a:pt x="-3861" y="569036"/>
                  <a:pt x="489345" y="687483"/>
                  <a:pt x="489345" y="687483"/>
                </a:cubicBezTo>
              </a:path>
            </a:pathLst>
          </a:cu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63" idx="3"/>
            <a:endCxn id="70" idx="1"/>
          </p:cNvCxnSpPr>
          <p:nvPr/>
        </p:nvCxnSpPr>
        <p:spPr bwMode="auto">
          <a:xfrm flipV="1">
            <a:off x="5144880" y="5922352"/>
            <a:ext cx="1600033" cy="977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>
            <a:stCxn id="63" idx="3"/>
            <a:endCxn id="79" idx="1"/>
          </p:cNvCxnSpPr>
          <p:nvPr/>
        </p:nvCxnSpPr>
        <p:spPr bwMode="auto">
          <a:xfrm>
            <a:off x="5144880" y="6900297"/>
            <a:ext cx="1600597" cy="46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5399164" y="5860648"/>
            <a:ext cx="1028246" cy="324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+mn-lt"/>
                <a:cs typeface="Consolas"/>
              </a:rPr>
              <a:t>[SPAWN]</a:t>
            </a:r>
            <a:endParaRPr lang="en-US" sz="1800" dirty="0">
              <a:solidFill>
                <a:schemeClr val="tx1"/>
              </a:solidFill>
              <a:latin typeface="+mn-lt"/>
              <a:cs typeface="Consola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55725" y="6973415"/>
            <a:ext cx="1450137" cy="324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+mn-lt"/>
                <a:cs typeface="Arial"/>
              </a:rPr>
              <a:t>[NO_SPAWN]</a:t>
            </a:r>
            <a:endParaRPr lang="en-US" sz="18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0" y="6594145"/>
            <a:ext cx="2296090" cy="973166"/>
            <a:chOff x="0" y="6594145"/>
            <a:chExt cx="2296090" cy="973166"/>
          </a:xfrm>
        </p:grpSpPr>
        <p:cxnSp>
          <p:nvCxnSpPr>
            <p:cNvPr id="141" name="Straight Arrow Connector 140"/>
            <p:cNvCxnSpPr/>
            <p:nvPr/>
          </p:nvCxnSpPr>
          <p:spPr bwMode="auto">
            <a:xfrm>
              <a:off x="128158" y="7246572"/>
              <a:ext cx="233010" cy="104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481429" y="7014134"/>
              <a:ext cx="1813724" cy="55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Recovery from a process failure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6594145"/>
              <a:ext cx="2248553" cy="9655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82366" y="6653934"/>
              <a:ext cx="1813724" cy="32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Initialize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48" name="Straight Arrow Connector 147"/>
            <p:cNvCxnSpPr/>
            <p:nvPr/>
          </p:nvCxnSpPr>
          <p:spPr bwMode="auto">
            <a:xfrm flipV="1">
              <a:off x="127748" y="6803853"/>
              <a:ext cx="221768" cy="184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721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41"/>
    </mc:Choice>
    <mc:Fallback xmlns="">
      <p:transition xmlns:p14="http://schemas.microsoft.com/office/powerpoint/2010/main" spd="slow" advTm="763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0" grpId="0"/>
      <p:bldP spid="26" grpId="0"/>
      <p:bldP spid="122" grpId="0" animBg="1"/>
      <p:bldP spid="124" grpId="0" animBg="1"/>
      <p:bldP spid="139" grpId="0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Fenix</a:t>
            </a:r>
            <a:r>
              <a:rPr lang="ca-ES" dirty="0" smtClean="0"/>
              <a:t> + ULFM – Recovery Stages</a:t>
            </a:r>
            <a:endParaRPr lang="ca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sz="2000" b="1" dirty="0">
                <a:solidFill>
                  <a:schemeClr val="tx1"/>
                </a:solidFill>
              </a:rPr>
              <a:t>1. </a:t>
            </a:r>
            <a:r>
              <a:rPr lang="ca-ES" sz="2000" b="1" dirty="0" err="1">
                <a:solidFill>
                  <a:schemeClr val="tx1"/>
                </a:solidFill>
              </a:rPr>
              <a:t>Failure</a:t>
            </a:r>
            <a:r>
              <a:rPr lang="ca-ES" sz="2000" b="1" dirty="0">
                <a:solidFill>
                  <a:schemeClr val="tx1"/>
                </a:solidFill>
              </a:rPr>
              <a:t> </a:t>
            </a:r>
            <a:r>
              <a:rPr lang="ca-ES" sz="2000" b="1" dirty="0" err="1" smtClean="0">
                <a:solidFill>
                  <a:schemeClr val="tx1"/>
                </a:solidFill>
              </a:rPr>
              <a:t>detection</a:t>
            </a:r>
            <a:endParaRPr lang="ca-ES" sz="500" b="1" dirty="0">
              <a:solidFill>
                <a:schemeClr val="tx1"/>
              </a:solidFill>
            </a:endParaRPr>
          </a:p>
          <a:p>
            <a:r>
              <a:rPr lang="ca-ES" sz="1800" dirty="0" err="1" smtClean="0">
                <a:solidFill>
                  <a:schemeClr val="tx1"/>
                </a:solidFill>
              </a:rPr>
              <a:t>With</a:t>
            </a:r>
            <a:r>
              <a:rPr lang="ca-ES" sz="1800" dirty="0" smtClean="0">
                <a:solidFill>
                  <a:schemeClr val="tx1"/>
                </a:solidFill>
              </a:rPr>
              <a:t> ULFM, MPI </a:t>
            </a:r>
            <a:r>
              <a:rPr lang="ca-ES" sz="1800" dirty="0" err="1" smtClean="0">
                <a:solidFill>
                  <a:schemeClr val="tx1"/>
                </a:solidFill>
              </a:rPr>
              <a:t>communicating</a:t>
            </a:r>
            <a:r>
              <a:rPr lang="ca-ES" sz="1800" dirty="0" smtClean="0">
                <a:solidFill>
                  <a:schemeClr val="tx1"/>
                </a:solidFill>
              </a:rPr>
              <a:t> calls </a:t>
            </a:r>
            <a:r>
              <a:rPr lang="ca-ES" sz="1800" dirty="0" err="1" smtClean="0">
                <a:solidFill>
                  <a:schemeClr val="tx1"/>
                </a:solidFill>
              </a:rPr>
              <a:t>may</a:t>
            </a:r>
            <a:r>
              <a:rPr lang="ca-ES" sz="1800" dirty="0" smtClean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return</a:t>
            </a:r>
            <a:r>
              <a:rPr lang="ca-ES" sz="1800" dirty="0" smtClean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failure</a:t>
            </a:r>
            <a:r>
              <a:rPr lang="ca-ES" sz="1800" dirty="0" smtClean="0">
                <a:solidFill>
                  <a:schemeClr val="tx1"/>
                </a:solidFill>
              </a:rPr>
              <a:t> codes</a:t>
            </a:r>
          </a:p>
          <a:p>
            <a:r>
              <a:rPr lang="ca-ES" sz="1800" dirty="0" err="1" smtClean="0">
                <a:solidFill>
                  <a:schemeClr val="tx1"/>
                </a:solidFill>
              </a:rPr>
              <a:t>Fenix</a:t>
            </a:r>
            <a:r>
              <a:rPr lang="ca-ES" sz="1800" dirty="0" smtClean="0">
                <a:solidFill>
                  <a:schemeClr val="tx1"/>
                </a:solidFill>
              </a:rPr>
              <a:t> captures </a:t>
            </a:r>
            <a:r>
              <a:rPr lang="ca-ES" sz="1800" dirty="0" err="1" smtClean="0">
                <a:solidFill>
                  <a:schemeClr val="tx1"/>
                </a:solidFill>
              </a:rPr>
              <a:t>them</a:t>
            </a:r>
            <a:r>
              <a:rPr lang="ca-ES" sz="1800" dirty="0" smtClean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using</a:t>
            </a:r>
            <a:r>
              <a:rPr lang="ca-ES" sz="1800" dirty="0" smtClean="0">
                <a:solidFill>
                  <a:schemeClr val="tx1"/>
                </a:solidFill>
              </a:rPr>
              <a:t> MPI </a:t>
            </a:r>
            <a:r>
              <a:rPr lang="ca-ES" sz="1800" dirty="0" err="1">
                <a:solidFill>
                  <a:schemeClr val="tx1"/>
                </a:solidFill>
              </a:rPr>
              <a:t>profiling</a:t>
            </a:r>
            <a:r>
              <a:rPr lang="ca-ES" sz="1800" dirty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interface</a:t>
            </a:r>
            <a:endParaRPr lang="ca-ES" sz="1800" dirty="0">
              <a:solidFill>
                <a:schemeClr val="tx1"/>
              </a:solidFill>
            </a:endParaRPr>
          </a:p>
          <a:p>
            <a:pPr lvl="1"/>
            <a:r>
              <a:rPr lang="ca-ES" dirty="0" smtClean="0">
                <a:solidFill>
                  <a:schemeClr val="tx1"/>
                </a:solidFill>
                <a:sym typeface="Wingdings"/>
              </a:rPr>
              <a:t> </a:t>
            </a:r>
            <a:r>
              <a:rPr lang="ca-ES" dirty="0" smtClean="0">
                <a:solidFill>
                  <a:schemeClr val="tx1"/>
                </a:solidFill>
              </a:rPr>
              <a:t>For </a:t>
            </a:r>
            <a:r>
              <a:rPr lang="ca-ES" dirty="0" err="1" smtClean="0">
                <a:solidFill>
                  <a:schemeClr val="tx1"/>
                </a:solidFill>
              </a:rPr>
              <a:t>now</a:t>
            </a:r>
            <a:r>
              <a:rPr lang="ca-ES" dirty="0" smtClean="0">
                <a:solidFill>
                  <a:schemeClr val="tx1"/>
                </a:solidFill>
              </a:rPr>
              <a:t>, </a:t>
            </a:r>
            <a:r>
              <a:rPr lang="ca-ES" b="1" dirty="0" smtClean="0">
                <a:solidFill>
                  <a:schemeClr val="tx1"/>
                </a:solidFill>
              </a:rPr>
              <a:t>no </a:t>
            </a:r>
            <a:r>
              <a:rPr lang="ca-ES" b="1" dirty="0" err="1" smtClean="0">
                <a:solidFill>
                  <a:schemeClr val="tx1"/>
                </a:solidFill>
              </a:rPr>
              <a:t>other</a:t>
            </a:r>
            <a:r>
              <a:rPr lang="ca-ES" b="1" dirty="0" smtClean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tools</a:t>
            </a:r>
            <a:r>
              <a:rPr lang="ca-ES" b="1" dirty="0" smtClean="0">
                <a:solidFill>
                  <a:schemeClr val="tx1"/>
                </a:solidFill>
              </a:rPr>
              <a:t> in </a:t>
            </a:r>
            <a:r>
              <a:rPr lang="ca-ES" b="1" dirty="0" err="1" smtClean="0">
                <a:solidFill>
                  <a:schemeClr val="tx1"/>
                </a:solidFill>
              </a:rPr>
              <a:t>conjunction</a:t>
            </a:r>
            <a:r>
              <a:rPr lang="ca-ES" b="1" dirty="0" smtClean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with</a:t>
            </a:r>
            <a:r>
              <a:rPr lang="ca-ES" b="1" dirty="0" smtClean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Fenix</a:t>
            </a:r>
            <a:r>
              <a:rPr lang="ca-E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ca-ES" dirty="0" smtClean="0">
                <a:solidFill>
                  <a:schemeClr val="tx1"/>
                </a:solidFill>
                <a:sym typeface="Wingdings"/>
              </a:rPr>
              <a:t> </a:t>
            </a:r>
            <a:r>
              <a:rPr lang="ca-ES" dirty="0" smtClean="0">
                <a:solidFill>
                  <a:schemeClr val="tx1"/>
                </a:solidFill>
              </a:rPr>
              <a:t>In </a:t>
            </a:r>
            <a:r>
              <a:rPr lang="ca-ES" dirty="0" err="1" smtClean="0">
                <a:solidFill>
                  <a:schemeClr val="tx1"/>
                </a:solidFill>
              </a:rPr>
              <a:t>the</a:t>
            </a:r>
            <a:r>
              <a:rPr lang="ca-ES" dirty="0" smtClean="0">
                <a:solidFill>
                  <a:schemeClr val="tx1"/>
                </a:solidFill>
              </a:rPr>
              <a:t> </a:t>
            </a:r>
            <a:r>
              <a:rPr lang="ca-ES" dirty="0" err="1" smtClean="0">
                <a:solidFill>
                  <a:schemeClr val="tx1"/>
                </a:solidFill>
              </a:rPr>
              <a:t>future</a:t>
            </a:r>
            <a:r>
              <a:rPr lang="ca-ES" dirty="0" smtClean="0">
                <a:solidFill>
                  <a:schemeClr val="tx1"/>
                </a:solidFill>
              </a:rPr>
              <a:t>, </a:t>
            </a:r>
            <a:r>
              <a:rPr lang="ca-ES" dirty="0" err="1" smtClean="0">
                <a:solidFill>
                  <a:schemeClr val="tx1"/>
                </a:solidFill>
              </a:rPr>
              <a:t>maybe</a:t>
            </a:r>
            <a:r>
              <a:rPr lang="ca-ES" dirty="0" smtClean="0">
                <a:solidFill>
                  <a:schemeClr val="tx1"/>
                </a:solidFill>
              </a:rPr>
              <a:t> </a:t>
            </a:r>
            <a:r>
              <a:rPr lang="ca-ES" b="1" dirty="0" smtClean="0">
                <a:solidFill>
                  <a:schemeClr val="tx1"/>
                </a:solidFill>
              </a:rPr>
              <a:t>MPI </a:t>
            </a:r>
            <a:r>
              <a:rPr lang="ca-ES" b="1" dirty="0" err="1" smtClean="0">
                <a:solidFill>
                  <a:schemeClr val="tx1"/>
                </a:solidFill>
              </a:rPr>
              <a:t>will</a:t>
            </a:r>
            <a:r>
              <a:rPr lang="ca-ES" b="1" dirty="0" smtClean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replace</a:t>
            </a:r>
            <a:r>
              <a:rPr lang="ca-ES" b="1" dirty="0" smtClean="0">
                <a:solidFill>
                  <a:schemeClr val="tx1"/>
                </a:solidFill>
              </a:rPr>
              <a:t> PMPI </a:t>
            </a:r>
            <a:r>
              <a:rPr lang="ca-ES" b="1" dirty="0" err="1" smtClean="0">
                <a:solidFill>
                  <a:schemeClr val="tx1"/>
                </a:solidFill>
              </a:rPr>
              <a:t>with</a:t>
            </a:r>
            <a:r>
              <a:rPr lang="ca-ES" b="1" dirty="0" smtClean="0">
                <a:solidFill>
                  <a:schemeClr val="tx1"/>
                </a:solidFill>
              </a:rPr>
              <a:t> a </a:t>
            </a:r>
            <a:r>
              <a:rPr lang="ca-ES" b="1" dirty="0" err="1" smtClean="0">
                <a:solidFill>
                  <a:schemeClr val="tx1"/>
                </a:solidFill>
              </a:rPr>
              <a:t>method</a:t>
            </a:r>
            <a:r>
              <a:rPr lang="ca-ES" b="1" dirty="0" smtClean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that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allows</a:t>
            </a:r>
            <a:r>
              <a:rPr lang="ca-ES" b="1" dirty="0" smtClean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attaching</a:t>
            </a:r>
            <a:r>
              <a:rPr lang="ca-ES" b="1" dirty="0" smtClean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multiple</a:t>
            </a:r>
            <a:r>
              <a:rPr lang="ca-ES" b="1" dirty="0" smtClean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tools</a:t>
            </a:r>
            <a:r>
              <a:rPr lang="ca-ES" b="1" dirty="0" smtClean="0">
                <a:solidFill>
                  <a:schemeClr val="tx1"/>
                </a:solidFill>
              </a:rPr>
              <a:t> (</a:t>
            </a:r>
            <a:r>
              <a:rPr lang="ca-ES" b="1" dirty="0" smtClean="0">
                <a:solidFill>
                  <a:schemeClr val="tx1"/>
                </a:solidFill>
              </a:rPr>
              <a:t>QMPI/MPI </a:t>
            </a:r>
            <a:r>
              <a:rPr lang="ca-ES" b="1" dirty="0" err="1" smtClean="0">
                <a:solidFill>
                  <a:schemeClr val="tx1"/>
                </a:solidFill>
              </a:rPr>
              <a:t>Extension</a:t>
            </a:r>
            <a:r>
              <a:rPr lang="ca-ES" b="1" dirty="0" smtClean="0">
                <a:solidFill>
                  <a:schemeClr val="tx1"/>
                </a:solidFill>
              </a:rPr>
              <a:t> Interface)</a:t>
            </a:r>
            <a:r>
              <a:rPr lang="ca-ES" b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ca-ES" sz="1800" dirty="0" smtClean="0">
                <a:solidFill>
                  <a:schemeClr val="tx1"/>
                </a:solidFill>
              </a:rPr>
              <a:t>Uses </a:t>
            </a:r>
            <a:r>
              <a:rPr lang="ca-ES" sz="1800" dirty="0" err="1" smtClean="0">
                <a:solidFill>
                  <a:schemeClr val="tx1"/>
                </a:solidFill>
              </a:rPr>
              <a:t>MPI_Comm_revoke</a:t>
            </a:r>
            <a:r>
              <a:rPr lang="ca-ES" sz="1800" dirty="0" smtClean="0">
                <a:solidFill>
                  <a:schemeClr val="tx1"/>
                </a:solidFill>
              </a:rPr>
              <a:t> to </a:t>
            </a:r>
            <a:r>
              <a:rPr lang="ca-ES" sz="1800" dirty="0" err="1" smtClean="0">
                <a:solidFill>
                  <a:schemeClr val="tx1"/>
                </a:solidFill>
              </a:rPr>
              <a:t>spread</a:t>
            </a:r>
            <a:r>
              <a:rPr lang="ca-ES" sz="1800" dirty="0" smtClean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notification</a:t>
            </a:r>
            <a:endParaRPr lang="ca-ES" sz="1800" dirty="0" smtClean="0">
              <a:solidFill>
                <a:schemeClr val="tx1"/>
              </a:solidFill>
            </a:endParaRPr>
          </a:p>
          <a:p>
            <a:endParaRPr lang="en-US" sz="1100" dirty="0" smtClean="0"/>
          </a:p>
          <a:p>
            <a:pPr marL="0" indent="0"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ca-ES" sz="2000" b="1" dirty="0">
                <a:solidFill>
                  <a:schemeClr val="tx1"/>
                </a:solidFill>
              </a:rPr>
              <a:t>2. </a:t>
            </a:r>
            <a:r>
              <a:rPr lang="ca-ES" sz="2000" b="1" dirty="0" err="1">
                <a:solidFill>
                  <a:schemeClr val="tx1"/>
                </a:solidFill>
              </a:rPr>
              <a:t>Environment</a:t>
            </a:r>
            <a:r>
              <a:rPr lang="ca-ES" sz="2000" dirty="0">
                <a:solidFill>
                  <a:schemeClr val="tx1"/>
                </a:solidFill>
              </a:rPr>
              <a:t> </a:t>
            </a:r>
            <a:r>
              <a:rPr lang="ca-ES" sz="2000" b="1" dirty="0" err="1" smtClean="0">
                <a:solidFill>
                  <a:schemeClr val="tx1"/>
                </a:solidFill>
              </a:rPr>
              <a:t>recovery</a:t>
            </a:r>
            <a:endParaRPr lang="ca-ES" sz="700" b="1" dirty="0">
              <a:solidFill>
                <a:schemeClr val="tx1"/>
              </a:solidFill>
            </a:endParaRPr>
          </a:p>
          <a:p>
            <a:r>
              <a:rPr lang="ca-ES" sz="1800" dirty="0" err="1">
                <a:solidFill>
                  <a:schemeClr val="tx1"/>
                </a:solidFill>
              </a:rPr>
              <a:t>Repair</a:t>
            </a:r>
            <a:r>
              <a:rPr lang="ca-ES" sz="1800" dirty="0">
                <a:solidFill>
                  <a:schemeClr val="tx1"/>
                </a:solidFill>
              </a:rPr>
              <a:t> </a:t>
            </a:r>
            <a:r>
              <a:rPr lang="ca-ES" sz="1800" dirty="0" err="1">
                <a:solidFill>
                  <a:schemeClr val="tx1"/>
                </a:solidFill>
              </a:rPr>
              <a:t>only</a:t>
            </a:r>
            <a:r>
              <a:rPr lang="ca-ES" sz="1800" dirty="0">
                <a:solidFill>
                  <a:schemeClr val="tx1"/>
                </a:solidFill>
              </a:rPr>
              <a:t> </a:t>
            </a:r>
            <a:r>
              <a:rPr lang="ca-ES" sz="1800" dirty="0" err="1">
                <a:solidFill>
                  <a:schemeClr val="tx1"/>
                </a:solidFill>
              </a:rPr>
              <a:t>main</a:t>
            </a:r>
            <a:r>
              <a:rPr lang="ca-ES" sz="1800" dirty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communicator</a:t>
            </a:r>
            <a:r>
              <a:rPr lang="ca-ES" sz="1800" dirty="0" smtClean="0">
                <a:solidFill>
                  <a:schemeClr val="tx1"/>
                </a:solidFill>
              </a:rPr>
              <a:t> (</a:t>
            </a:r>
            <a:r>
              <a:rPr lang="ca-ES" sz="1800" dirty="0" err="1" smtClean="0">
                <a:solidFill>
                  <a:schemeClr val="tx1"/>
                </a:solidFill>
              </a:rPr>
              <a:t>newcomm</a:t>
            </a:r>
            <a:r>
              <a:rPr lang="ca-ES" sz="1800" dirty="0" smtClean="0">
                <a:solidFill>
                  <a:schemeClr val="tx1"/>
                </a:solidFill>
              </a:rPr>
              <a:t>)</a:t>
            </a:r>
            <a:endParaRPr lang="ca-ES" sz="1800" dirty="0">
              <a:solidFill>
                <a:schemeClr val="tx1"/>
              </a:solidFill>
            </a:endParaRPr>
          </a:p>
          <a:p>
            <a:pPr lvl="1"/>
            <a:r>
              <a:rPr lang="ca-ES" dirty="0" smtClean="0">
                <a:solidFill>
                  <a:schemeClr val="tx1"/>
                </a:solidFill>
              </a:rPr>
              <a:t>Non-</a:t>
            </a:r>
            <a:r>
              <a:rPr lang="ca-ES" dirty="0" err="1" smtClean="0">
                <a:solidFill>
                  <a:schemeClr val="tx1"/>
                </a:solidFill>
              </a:rPr>
              <a:t>shrinking</a:t>
            </a:r>
            <a:r>
              <a:rPr lang="ca-ES" dirty="0" smtClean="0">
                <a:solidFill>
                  <a:schemeClr val="tx1"/>
                </a:solidFill>
              </a:rPr>
              <a:t> model:</a:t>
            </a:r>
          </a:p>
          <a:p>
            <a:pPr lvl="2"/>
            <a:r>
              <a:rPr lang="ca-ES" dirty="0" err="1">
                <a:solidFill>
                  <a:schemeClr val="tx1"/>
                </a:solidFill>
              </a:rPr>
              <a:t>Use</a:t>
            </a:r>
            <a:r>
              <a:rPr lang="ca-ES" dirty="0">
                <a:solidFill>
                  <a:schemeClr val="tx1"/>
                </a:solidFill>
              </a:rPr>
              <a:t> </a:t>
            </a:r>
            <a:r>
              <a:rPr lang="ca-ES" dirty="0" err="1">
                <a:solidFill>
                  <a:schemeClr val="tx1"/>
                </a:solidFill>
              </a:rPr>
              <a:t>spare</a:t>
            </a:r>
            <a:r>
              <a:rPr lang="ca-ES" dirty="0">
                <a:solidFill>
                  <a:schemeClr val="tx1"/>
                </a:solidFill>
              </a:rPr>
              <a:t> </a:t>
            </a:r>
            <a:r>
              <a:rPr lang="ca-ES" dirty="0" err="1">
                <a:solidFill>
                  <a:schemeClr val="tx1"/>
                </a:solidFill>
              </a:rPr>
              <a:t>process</a:t>
            </a:r>
            <a:r>
              <a:rPr lang="ca-ES" dirty="0">
                <a:solidFill>
                  <a:schemeClr val="tx1"/>
                </a:solidFill>
              </a:rPr>
              <a:t> </a:t>
            </a:r>
            <a:r>
              <a:rPr lang="ca-ES" dirty="0" smtClean="0">
                <a:solidFill>
                  <a:schemeClr val="tx1"/>
                </a:solidFill>
              </a:rPr>
              <a:t>pool </a:t>
            </a:r>
            <a:r>
              <a:rPr lang="ca-ES" dirty="0" err="1" smtClean="0">
                <a:solidFill>
                  <a:schemeClr val="tx1"/>
                </a:solidFill>
              </a:rPr>
              <a:t>and</a:t>
            </a:r>
            <a:endParaRPr lang="ca-ES" dirty="0" smtClean="0">
              <a:solidFill>
                <a:schemeClr val="tx1"/>
              </a:solidFill>
            </a:endParaRPr>
          </a:p>
          <a:p>
            <a:pPr lvl="2"/>
            <a:r>
              <a:rPr lang="ca-ES" dirty="0" smtClean="0">
                <a:solidFill>
                  <a:schemeClr val="tx1"/>
                </a:solidFill>
              </a:rPr>
              <a:t>Re</a:t>
            </a:r>
            <a:r>
              <a:rPr lang="ca-ES" dirty="0">
                <a:solidFill>
                  <a:schemeClr val="tx1"/>
                </a:solidFill>
              </a:rPr>
              <a:t>-</a:t>
            </a:r>
            <a:r>
              <a:rPr lang="ca-ES" dirty="0" err="1">
                <a:solidFill>
                  <a:schemeClr val="tx1"/>
                </a:solidFill>
              </a:rPr>
              <a:t>spawn</a:t>
            </a:r>
            <a:r>
              <a:rPr lang="ca-ES" dirty="0">
                <a:solidFill>
                  <a:schemeClr val="tx1"/>
                </a:solidFill>
              </a:rPr>
              <a:t> </a:t>
            </a:r>
            <a:r>
              <a:rPr lang="ca-ES" dirty="0" smtClean="0">
                <a:solidFill>
                  <a:schemeClr val="tx1"/>
                </a:solidFill>
              </a:rPr>
              <a:t>processes</a:t>
            </a:r>
          </a:p>
          <a:p>
            <a:pPr lvl="1"/>
            <a:r>
              <a:rPr lang="ca-ES" b="1" dirty="0" smtClean="0">
                <a:solidFill>
                  <a:schemeClr val="tx1"/>
                </a:solidFill>
              </a:rPr>
              <a:t>Non-</a:t>
            </a:r>
            <a:r>
              <a:rPr lang="ca-ES" b="1" dirty="0" err="1" smtClean="0">
                <a:solidFill>
                  <a:schemeClr val="tx1"/>
                </a:solidFill>
              </a:rPr>
              <a:t>shrinking</a:t>
            </a:r>
            <a:r>
              <a:rPr lang="ca-ES" b="1" dirty="0" smtClean="0">
                <a:solidFill>
                  <a:schemeClr val="tx1"/>
                </a:solidFill>
              </a:rPr>
              <a:t> up to a </a:t>
            </a:r>
            <a:r>
              <a:rPr lang="ca-ES" b="1" dirty="0" err="1" smtClean="0">
                <a:solidFill>
                  <a:schemeClr val="tx1"/>
                </a:solidFill>
              </a:rPr>
              <a:t>certain</a:t>
            </a:r>
            <a:r>
              <a:rPr lang="ca-ES" b="1" dirty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number</a:t>
            </a:r>
            <a:r>
              <a:rPr lang="ca-ES" b="1" dirty="0" smtClean="0">
                <a:solidFill>
                  <a:schemeClr val="tx1"/>
                </a:solidFill>
              </a:rPr>
              <a:t> of </a:t>
            </a:r>
            <a:r>
              <a:rPr lang="ca-ES" b="1" dirty="0" err="1" smtClean="0">
                <a:solidFill>
                  <a:schemeClr val="tx1"/>
                </a:solidFill>
              </a:rPr>
              <a:t>failures</a:t>
            </a:r>
            <a:endParaRPr lang="ca-ES" b="1" dirty="0" smtClean="0">
              <a:solidFill>
                <a:schemeClr val="tx1"/>
              </a:solidFill>
            </a:endParaRPr>
          </a:p>
          <a:p>
            <a:pPr lvl="2"/>
            <a:r>
              <a:rPr lang="ca-ES" b="1" dirty="0" err="1" smtClean="0">
                <a:solidFill>
                  <a:schemeClr val="tx1"/>
                </a:solidFill>
              </a:rPr>
              <a:t>Use</a:t>
            </a:r>
            <a:r>
              <a:rPr lang="ca-ES" b="1" dirty="0" smtClean="0">
                <a:solidFill>
                  <a:schemeClr val="tx1"/>
                </a:solidFill>
              </a:rPr>
              <a:t> </a:t>
            </a:r>
            <a:r>
              <a:rPr lang="ca-ES" b="1" dirty="0" err="1">
                <a:solidFill>
                  <a:schemeClr val="tx1"/>
                </a:solidFill>
              </a:rPr>
              <a:t>s</a:t>
            </a:r>
            <a:r>
              <a:rPr lang="ca-ES" b="1" dirty="0" err="1" smtClean="0">
                <a:solidFill>
                  <a:schemeClr val="tx1"/>
                </a:solidFill>
              </a:rPr>
              <a:t>pare</a:t>
            </a:r>
            <a:r>
              <a:rPr lang="ca-ES" b="1" dirty="0" smtClean="0">
                <a:solidFill>
                  <a:schemeClr val="tx1"/>
                </a:solidFill>
              </a:rPr>
              <a:t> </a:t>
            </a:r>
            <a:r>
              <a:rPr lang="ca-ES" b="1" dirty="0" err="1" smtClean="0">
                <a:solidFill>
                  <a:schemeClr val="tx1"/>
                </a:solidFill>
              </a:rPr>
              <a:t>process</a:t>
            </a:r>
            <a:r>
              <a:rPr lang="ca-ES" b="1" dirty="0" smtClean="0">
                <a:solidFill>
                  <a:schemeClr val="tx1"/>
                </a:solidFill>
              </a:rPr>
              <a:t> pool</a:t>
            </a:r>
          </a:p>
          <a:p>
            <a:pPr lvl="1"/>
            <a:r>
              <a:rPr lang="ca-ES" dirty="0" err="1" smtClean="0">
                <a:solidFill>
                  <a:schemeClr val="tx1"/>
                </a:solidFill>
              </a:rPr>
              <a:t>Shrinking</a:t>
            </a:r>
            <a:r>
              <a:rPr lang="ca-ES" dirty="0" smtClean="0">
                <a:solidFill>
                  <a:schemeClr val="tx1"/>
                </a:solidFill>
              </a:rPr>
              <a:t> model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ca-ES" sz="1800" dirty="0">
                <a:solidFill>
                  <a:schemeClr val="tx1"/>
                </a:solidFill>
              </a:rPr>
              <a:t>R</a:t>
            </a:r>
            <a:r>
              <a:rPr lang="ca-ES" sz="1800" dirty="0" smtClean="0">
                <a:solidFill>
                  <a:schemeClr val="tx1"/>
                </a:solidFill>
              </a:rPr>
              <a:t>e</a:t>
            </a:r>
            <a:r>
              <a:rPr lang="ca-ES" sz="1800" dirty="0">
                <a:solidFill>
                  <a:schemeClr val="tx1"/>
                </a:solidFill>
              </a:rPr>
              <a:t>-</a:t>
            </a:r>
            <a:r>
              <a:rPr lang="ca-ES" sz="1800" dirty="0" err="1">
                <a:solidFill>
                  <a:schemeClr val="tx1"/>
                </a:solidFill>
              </a:rPr>
              <a:t>creation</a:t>
            </a:r>
            <a:r>
              <a:rPr lang="ca-ES" sz="1800" dirty="0">
                <a:solidFill>
                  <a:schemeClr val="tx1"/>
                </a:solidFill>
              </a:rPr>
              <a:t> of </a:t>
            </a:r>
            <a:r>
              <a:rPr lang="ca-ES" sz="1800" dirty="0" err="1">
                <a:solidFill>
                  <a:schemeClr val="tx1"/>
                </a:solidFill>
              </a:rPr>
              <a:t>user</a:t>
            </a:r>
            <a:r>
              <a:rPr lang="ca-ES" sz="1800" dirty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communicators</a:t>
            </a:r>
            <a:r>
              <a:rPr lang="ca-ES" sz="1800" dirty="0" smtClean="0">
                <a:solidFill>
                  <a:schemeClr val="tx1"/>
                </a:solidFill>
              </a:rPr>
              <a:t>: </a:t>
            </a:r>
            <a:r>
              <a:rPr lang="ca-ES" sz="1800" dirty="0" err="1" smtClean="0">
                <a:solidFill>
                  <a:schemeClr val="tx1"/>
                </a:solidFill>
              </a:rPr>
              <a:t>done</a:t>
            </a:r>
            <a:r>
              <a:rPr lang="ca-ES" sz="1800" dirty="0" smtClean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by</a:t>
            </a:r>
            <a:r>
              <a:rPr lang="ca-ES" sz="1800" dirty="0" smtClean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the</a:t>
            </a:r>
            <a:r>
              <a:rPr lang="ca-ES" sz="1800" dirty="0" smtClean="0">
                <a:solidFill>
                  <a:schemeClr val="tx1"/>
                </a:solidFill>
              </a:rPr>
              <a:t> </a:t>
            </a:r>
            <a:r>
              <a:rPr lang="ca-ES" sz="1800" dirty="0" err="1" smtClean="0">
                <a:solidFill>
                  <a:schemeClr val="tx1"/>
                </a:solidFill>
              </a:rPr>
              <a:t>user</a:t>
            </a:r>
            <a:endParaRPr lang="ca-ES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55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62"/>
    </mc:Choice>
    <mc:Fallback xmlns="">
      <p:transition xmlns:p14="http://schemas.microsoft.com/office/powerpoint/2010/main" spd="slow" advTm="827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Arial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41022</TotalTime>
  <Words>2558</Words>
  <Application>Microsoft Macintosh PowerPoint</Application>
  <PresentationFormat>Custom</PresentationFormat>
  <Paragraphs>434</Paragraphs>
  <Slides>29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RU_Template_Arial_G</vt:lpstr>
      <vt:lpstr>Equation</vt:lpstr>
      <vt:lpstr>Fenix:  An Online Failure Recovery Library  for MPI applications on top of ULFM</vt:lpstr>
      <vt:lpstr>Introduction / Goal</vt:lpstr>
      <vt:lpstr>Key Contributions</vt:lpstr>
      <vt:lpstr>Motivating Use Case – S3D production runs</vt:lpstr>
      <vt:lpstr>Motivating Use Case – Possible solution</vt:lpstr>
      <vt:lpstr>ULFM – User Level Failure Mitigation</vt:lpstr>
      <vt:lpstr>Two Philosophy Changes for the Application</vt:lpstr>
      <vt:lpstr>Fenix – Failure Recovery Interface</vt:lpstr>
      <vt:lpstr>Fenix + ULFM – Recovery Stages</vt:lpstr>
      <vt:lpstr>Fenix – Recovery Stages</vt:lpstr>
      <vt:lpstr>Fenix + ULFM – Internal Initialization Pseudocode</vt:lpstr>
      <vt:lpstr>Fenix + ULFM – Failure Detection Pseudocode</vt:lpstr>
      <vt:lpstr>Fenix + ULFM – Testing for Failures Pseudocode</vt:lpstr>
      <vt:lpstr>Fenix + ULFM – Recovery Pseudocode (1/2)</vt:lpstr>
      <vt:lpstr>Fenix + ULFM – Recovery Pseudocode (2/2)</vt:lpstr>
      <vt:lpstr>Which communicators does Fenix revoke?</vt:lpstr>
      <vt:lpstr>Core of Fenix Data Recovery Interface</vt:lpstr>
      <vt:lpstr>Fenix – Example</vt:lpstr>
      <vt:lpstr>S3D Modifications</vt:lpstr>
      <vt:lpstr>Goal and Methodology</vt:lpstr>
      <vt:lpstr>1. Failure-free checkpoint cost (data size)</vt:lpstr>
      <vt:lpstr>1. Failure-free checkpoint cost (core count)</vt:lpstr>
      <vt:lpstr>2. Optimal checkpoint rate</vt:lpstr>
      <vt:lpstr>PowerPoint Presentation</vt:lpstr>
      <vt:lpstr>3. Recovery overhead</vt:lpstr>
      <vt:lpstr>4. Recovering from high-frequency failures</vt:lpstr>
      <vt:lpstr>4. Recovering from high-frequency failures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Fault Tolerance, FT_lib</dc:title>
  <dc:creator>Marc Gamell</dc:creator>
  <cp:lastModifiedBy>Marc Gamell</cp:lastModifiedBy>
  <cp:revision>1595</cp:revision>
  <cp:lastPrinted>2016-03-02T19:43:55Z</cp:lastPrinted>
  <dcterms:created xsi:type="dcterms:W3CDTF">2011-05-12T20:21:10Z</dcterms:created>
  <dcterms:modified xsi:type="dcterms:W3CDTF">2016-03-02T19:46:18Z</dcterms:modified>
</cp:coreProperties>
</file>