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9"/>
  </p:notesMasterIdLst>
  <p:sldIdLst>
    <p:sldId id="256" r:id="rId2"/>
    <p:sldId id="281" r:id="rId3"/>
    <p:sldId id="282" r:id="rId4"/>
    <p:sldId id="259" r:id="rId5"/>
    <p:sldId id="260" r:id="rId6"/>
    <p:sldId id="283" r:id="rId7"/>
    <p:sldId id="286" r:id="rId8"/>
    <p:sldId id="287" r:id="rId9"/>
    <p:sldId id="289" r:id="rId10"/>
    <p:sldId id="290" r:id="rId11"/>
    <p:sldId id="280" r:id="rId12"/>
    <p:sldId id="284" r:id="rId13"/>
    <p:sldId id="285" r:id="rId14"/>
    <p:sldId id="276" r:id="rId15"/>
    <p:sldId id="279" r:id="rId16"/>
    <p:sldId id="277" r:id="rId17"/>
    <p:sldId id="278" r:id="rId18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28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8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0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22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43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93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30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562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414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425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6"/>
            <a:ext cx="113607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7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0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52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46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685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04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42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60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081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396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333B-AF4E-2841-8178-C4418BDE481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pi-forum/mpi-standard/pull/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MPI_ERRORS_ARE_FATAL &amp; MPI_ERRORS_ABORT</a:t>
            </a:r>
            <a:br>
              <a:rPr lang="en-US" dirty="0" smtClean="0"/>
            </a:br>
            <a:r>
              <a:rPr lang="en-US" sz="4000" dirty="0" smtClean="0"/>
              <a:t>(and other error handler stuff)</a:t>
            </a:r>
            <a:endParaRPr lang="en" sz="4000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Fault Tolerance Working </a:t>
            </a:r>
            <a:r>
              <a:rPr lang="en" dirty="0" smtClean="0"/>
              <a:t>Group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changes to Chapter 2 example of errors</a:t>
            </a:r>
          </a:p>
          <a:p>
            <a:r>
              <a:rPr lang="en-US" dirty="0" smtClean="0"/>
              <a:t>Combine two issues back to one?</a:t>
            </a:r>
          </a:p>
          <a:p>
            <a:pPr lvl="1"/>
            <a:r>
              <a:rPr lang="en-US" dirty="0" smtClean="0"/>
              <a:t>Initial rationale was that issue #3 was for backward incompatible changes and #1 was everything else.</a:t>
            </a:r>
          </a:p>
          <a:p>
            <a:pPr lvl="1"/>
            <a:r>
              <a:rPr lang="en-US" dirty="0" smtClean="0"/>
              <a:t>With the new error handler discussion, pretty much everything is backward incompatible. Is it still worth separating?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76609" y="135082"/>
            <a:ext cx="1808018" cy="7065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New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0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Through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github.com/mpi-forum/mpi-standard/pull/1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6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Vote #1</a:t>
            </a:r>
            <a:br>
              <a:rPr lang="en-US" dirty="0" smtClean="0"/>
            </a:br>
            <a:r>
              <a:rPr lang="en-US" dirty="0" smtClean="0"/>
              <a:t>How are error handlers inherited?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communicator inheritance except for DUP. </a:t>
            </a:r>
            <a:r>
              <a:rPr lang="en-US" dirty="0" err="1" smtClean="0"/>
              <a:t>Intercomm_create</a:t>
            </a:r>
            <a:r>
              <a:rPr lang="en-US" dirty="0" smtClean="0"/>
              <a:t> changes to not inherit. Everything gets MPI_ERRORS_ARE_FATAL.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objects inherit from MPI_XXX_NULL (no exceptions).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Existing proposal. Communicators inherit from each other. Windows and Files inherit from MPI_XXX_NULL.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Ryan suggestion: Don’t use MPI_XXX_NULL. Instead use </a:t>
            </a:r>
            <a:r>
              <a:rPr lang="en-US" dirty="0" err="1" smtClean="0"/>
              <a:t>MPI_XXX_something_else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Straw Vote #2</a:t>
            </a:r>
            <a:br>
              <a:rPr lang="en-US" dirty="0" smtClean="0"/>
            </a:br>
            <a:r>
              <a:rPr lang="en-US" dirty="0" smtClean="0"/>
              <a:t>Are you comfortable with the reading as is (mod minor text changes mentioned)?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Backup Slides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Objection from Bordeaux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Rolf pointed out a backward compatibility issue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is catching its own errors via MPI_ERRORS_RETURN on MPI_COMM_WORLD, but does not change MPI_ERRORS_ARE_FATAL on MPI_COMM_SELF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simple error (MPI_ALLOC_MEM) would abort in this model where it did not before.</a:t>
            </a:r>
          </a:p>
          <a:p>
            <a:r>
              <a:rPr lang="en-US" dirty="0" smtClean="0"/>
              <a:t>The forum considered this problem and straw voted to break backward compatibility here.</a:t>
            </a:r>
          </a:p>
          <a:p>
            <a:pPr lvl="1"/>
            <a:r>
              <a:rPr lang="en-US" dirty="0" smtClean="0"/>
              <a:t>We looked at it in the working group and came up with alternatives, but all required adding a bunch of new semantics. (Discussion on issue)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/>
              <a:t>Previous Objections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685800" indent="-457200"/>
            <a:r>
              <a:rPr lang="en" dirty="0" smtClean="0"/>
              <a:t>This </a:t>
            </a:r>
            <a:r>
              <a:rPr lang="en" dirty="0"/>
              <a:t>prevents the application from handling an exception safely!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 dirty="0"/>
              <a:t> kills apps)</a:t>
            </a:r>
          </a:p>
          <a:p>
            <a:pPr marL="1028700" lvl="1" indent="-342900"/>
            <a:r>
              <a:rPr lang="en" dirty="0"/>
              <a:t>If you want to be safe, set your error handler to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MPI_ERRORS_RETURN</a:t>
            </a:r>
            <a:r>
              <a:rPr lang="en" dirty="0"/>
              <a:t> on communicators that you want to keep alive.</a:t>
            </a:r>
          </a:p>
          <a:p>
            <a:pPr marL="1028700" lvl="1" indent="-342900"/>
            <a:r>
              <a:rPr lang="en" dirty="0"/>
              <a:t>Completing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 dirty="0"/>
              <a:t> does not imply that the message has been received (or that the receiver is alive).</a:t>
            </a:r>
          </a:p>
          <a:p>
            <a:pPr marL="685800" indent="-457200"/>
            <a:r>
              <a:rPr lang="en" dirty="0"/>
              <a:t>This has a large burden on implementations!</a:t>
            </a:r>
          </a:p>
          <a:p>
            <a:pPr marL="1028700" lvl="1" indent="-342900"/>
            <a:r>
              <a:rPr lang="en" dirty="0"/>
              <a:t>This is just as optional as FT has always been. Feel free to abort</a:t>
            </a:r>
            <a:r>
              <a:rPr lang="en" dirty="0" smtClean="0"/>
              <a:t>.</a:t>
            </a:r>
            <a:endParaRPr lang="en"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399" y="5347349"/>
            <a:ext cx="8867200" cy="1373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/>
              <a:t>Why MPI_Send can succeed when the receiver is dead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Returning from </a:t>
            </a:r>
            <a:r>
              <a:rPr lang="en" dirty="0" err="1"/>
              <a:t>MPI_Send</a:t>
            </a:r>
            <a:r>
              <a:rPr lang="en" dirty="0"/>
              <a:t> does not imply that the message is received, only buffered somewhere.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1668018" y="3055263"/>
            <a:ext cx="8855964" cy="3355123"/>
            <a:chOff x="0" y="2351926"/>
            <a:chExt cx="9144000" cy="3464246"/>
          </a:xfrm>
        </p:grpSpPr>
        <p:pic>
          <p:nvPicPr>
            <p:cNvPr id="214" name="Shape 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351926"/>
              <a:ext cx="9144000" cy="3464246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215" name="Shape 215"/>
            <p:cNvCxnSpPr/>
            <p:nvPr/>
          </p:nvCxnSpPr>
          <p:spPr>
            <a:xfrm>
              <a:off x="5377400" y="3197650"/>
              <a:ext cx="370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30850" y="3516400"/>
              <a:ext cx="909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41125" y="3783725"/>
              <a:ext cx="111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6539250" y="4349225"/>
              <a:ext cx="2519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02825" y="4667975"/>
              <a:ext cx="8945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61700" y="4914725"/>
              <a:ext cx="1131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Section 8.3 is imprecise about where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 is applied</a:t>
            </a:r>
            <a:r>
              <a:rPr lang="en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" dirty="0" smtClean="0"/>
              <a:t>The </a:t>
            </a:r>
            <a:r>
              <a:rPr lang="en" dirty="0"/>
              <a:t>first and second sentences are contradictory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MPI_ABORT</a:t>
            </a:r>
            <a:r>
              <a:rPr lang="en" dirty="0"/>
              <a:t> accepts a communicator argument</a:t>
            </a:r>
            <a:r>
              <a:rPr lang="en" dirty="0" smtClean="0"/>
              <a:t>)</a:t>
            </a:r>
            <a:endParaRPr lang="en-US" dirty="0" smtClean="0"/>
          </a:p>
          <a:p>
            <a:r>
              <a:rPr lang="en" dirty="0"/>
              <a:t>The second sentence is more permissive for FT implementations and good software engineering</a:t>
            </a:r>
            <a:r>
              <a:rPr lang="en" dirty="0" smtClean="0"/>
              <a:t>.</a:t>
            </a:r>
            <a:endParaRPr lang="en" dirty="0"/>
          </a:p>
          <a:p>
            <a:endParaRPr lang="en" dirty="0"/>
          </a:p>
          <a:p>
            <a:endParaRPr lang="en-US" dirty="0"/>
          </a:p>
        </p:txBody>
      </p:sp>
      <p:pic>
        <p:nvPicPr>
          <p:cNvPr id="4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5387" y="2774637"/>
            <a:ext cx="8921226" cy="85382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508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Allows the application to clean itself up after an error.</a:t>
            </a:r>
          </a:p>
          <a:p>
            <a:pPr lvl="1"/>
            <a:r>
              <a:rPr lang="en" dirty="0"/>
              <a:t>Flush state to disk, close files, etc.</a:t>
            </a:r>
          </a:p>
          <a:p>
            <a:r>
              <a:rPr lang="en" dirty="0"/>
              <a:t>Step 0 for any FT solution</a:t>
            </a:r>
          </a:p>
          <a:p>
            <a:pPr lvl="1"/>
            <a:r>
              <a:rPr lang="en" dirty="0"/>
              <a:t>Could be part of ULFM, but this is more generic.</a:t>
            </a:r>
            <a:endParaRPr lang="en-US" dirty="0"/>
          </a:p>
          <a:p>
            <a:pPr lvl="1"/>
            <a:r>
              <a:rPr lang="en" dirty="0"/>
              <a:t>Allows very basic FT implementations and applications</a:t>
            </a:r>
            <a:endParaRPr lang="en-US" dirty="0"/>
          </a:p>
          <a:p>
            <a:pPr lvl="1"/>
            <a:r>
              <a:rPr lang="en" dirty="0"/>
              <a:t>Without these changes, if </a:t>
            </a:r>
            <a:r>
              <a:rPr lang="en" b="1" dirty="0"/>
              <a:t>any</a:t>
            </a:r>
            <a:r>
              <a:rPr lang="en" dirty="0"/>
              <a:t> communicator uses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, </a:t>
            </a:r>
            <a:r>
              <a:rPr lang="en" b="1" dirty="0"/>
              <a:t>all</a:t>
            </a:r>
            <a:r>
              <a:rPr lang="en" dirty="0"/>
              <a:t> use it.</a:t>
            </a:r>
            <a:endParaRPr lang="en-US" dirty="0"/>
          </a:p>
          <a:p>
            <a:pPr lvl="1"/>
            <a:r>
              <a:rPr lang="en" dirty="0"/>
              <a:t>Even if users don’t want FT, they still might want to clean up reliably</a:t>
            </a:r>
          </a:p>
          <a:p>
            <a:r>
              <a:rPr lang="en" dirty="0"/>
              <a:t>Have some users at BSC who would already like to see this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1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 dirty="0"/>
              <a:t>MPI_ERRORS_ARE_FATAL causes all connected processes to abort (as if called by MPI_ABORT).</a:t>
            </a:r>
          </a:p>
          <a:p>
            <a:pPr marL="457200"/>
            <a:r>
              <a:rPr lang="en" dirty="0"/>
              <a:t>Better define how communicators inherit error handlers for each communicator creation function.</a:t>
            </a:r>
          </a:p>
          <a:p>
            <a:pPr marL="457200"/>
            <a:r>
              <a:rPr lang="en" dirty="0"/>
              <a:t>Windows all inherit their error handler from MPI_WIN_NULL</a:t>
            </a:r>
          </a:p>
          <a:p>
            <a:pPr marL="914400" lvl="1"/>
            <a:r>
              <a:rPr lang="en" dirty="0"/>
              <a:t>Mirrors files</a:t>
            </a:r>
          </a:p>
          <a:p>
            <a:pPr marL="457200"/>
            <a:r>
              <a:rPr lang="en" dirty="0"/>
              <a:t>General text cleanup to have definitions in a single place.</a:t>
            </a:r>
          </a:p>
          <a:p>
            <a:pPr marL="457200"/>
            <a:r>
              <a:rPr lang="en" dirty="0"/>
              <a:t>ADVICE: HQI should detect aborts correctly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3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/>
              <a:t>Add new error handler MPI_ERRORS_ABORT which aborts only a communicator</a:t>
            </a:r>
          </a:p>
          <a:p>
            <a:pPr marL="457200"/>
            <a:r>
              <a:rPr lang="en"/>
              <a:t>Define MPI_COMM_SELF as default communicator for error handlers (instead of MPI_COMM_WORLD)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Burden 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Must provide MPI_ERRORS_ABORT</a:t>
            </a:r>
          </a:p>
          <a:p>
            <a:pPr lvl="1"/>
            <a:r>
              <a:rPr lang="en" dirty="0"/>
              <a:t>In practice, could be the same as </a:t>
            </a:r>
            <a:r>
              <a:rPr lang="en" dirty="0" smtClean="0"/>
              <a:t>MPI_ERRORS_ARE_FATAL</a:t>
            </a:r>
            <a:endParaRPr lang="en-US" dirty="0"/>
          </a:p>
          <a:p>
            <a:r>
              <a:rPr lang="en" dirty="0"/>
              <a:t>Change error handler propagation for windows</a:t>
            </a:r>
          </a:p>
          <a:p>
            <a:pPr lvl="1"/>
            <a:r>
              <a:rPr lang="en" dirty="0"/>
              <a:t>Minor change to inherit from MPI_WIN_NULL</a:t>
            </a:r>
          </a:p>
          <a:p>
            <a:r>
              <a:rPr lang="en" dirty="0"/>
              <a:t>Can still abort all processes if that’s what the implementation wants to </a:t>
            </a:r>
            <a:r>
              <a:rPr lang="en" dirty="0" smtClean="0"/>
              <a:t>do</a:t>
            </a:r>
            <a:endParaRPr lang="en-US" dirty="0" smtClean="0"/>
          </a:p>
          <a:p>
            <a:pPr lvl="1"/>
            <a:r>
              <a:rPr lang="en" dirty="0"/>
              <a:t>Implementations that choose to do better now have clear </a:t>
            </a:r>
            <a:r>
              <a:rPr lang="en" dirty="0" smtClean="0"/>
              <a:t>instructions</a:t>
            </a:r>
            <a:endParaRPr lang="en-US" dirty="0" smtClean="0"/>
          </a:p>
          <a:p>
            <a:r>
              <a:rPr lang="en" dirty="0"/>
              <a:t>Optional:</a:t>
            </a:r>
          </a:p>
          <a:p>
            <a:pPr lvl="1"/>
            <a:r>
              <a:rPr lang="en" dirty="0"/>
              <a:t>Improve MPI_ABORT to only abort a </a:t>
            </a:r>
            <a:r>
              <a:rPr lang="en" dirty="0" err="1" smtClean="0"/>
              <a:t>subcommunicator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58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Inheritance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Handlers Always Inherit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Error handlers are defined by their parents</a:t>
            </a:r>
          </a:p>
          <a:p>
            <a:r>
              <a:rPr lang="en-US" dirty="0" smtClean="0"/>
              <a:t>Simplest for users</a:t>
            </a:r>
          </a:p>
          <a:p>
            <a:r>
              <a:rPr lang="en-US" dirty="0" smtClean="0"/>
              <a:t>Special cases for windows and files</a:t>
            </a:r>
          </a:p>
          <a:p>
            <a:r>
              <a:rPr lang="en-US" dirty="0" smtClean="0"/>
              <a:t>More or less current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Error Handlers Never Inherit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Safest with libraries</a:t>
            </a:r>
          </a:p>
          <a:p>
            <a:r>
              <a:rPr lang="en-US" dirty="0" smtClean="0"/>
              <a:t>More work for error handling codes</a:t>
            </a:r>
          </a:p>
          <a:p>
            <a:r>
              <a:rPr lang="en-US" dirty="0" smtClean="0"/>
              <a:t>No opportunity to prevent errors during certain times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76609" y="135082"/>
            <a:ext cx="1808018" cy="7065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New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6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Inheritance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Handlers Always Inherit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Error handlers are defined by their parents</a:t>
            </a:r>
          </a:p>
          <a:p>
            <a:r>
              <a:rPr lang="en-US" dirty="0" smtClean="0"/>
              <a:t>Simplest for users</a:t>
            </a:r>
          </a:p>
          <a:p>
            <a:r>
              <a:rPr lang="en-US" dirty="0" smtClean="0"/>
              <a:t>Special cases for windows and files</a:t>
            </a:r>
          </a:p>
          <a:p>
            <a:r>
              <a:rPr lang="en-US" dirty="0" smtClean="0"/>
              <a:t>More or less current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Error Handlers Never Inherit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Safest for libraries</a:t>
            </a:r>
          </a:p>
          <a:p>
            <a:r>
              <a:rPr lang="en-US" dirty="0" smtClean="0"/>
              <a:t>More work for error handling codes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39788" y="1548245"/>
            <a:ext cx="10174576" cy="439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Combine the two!</a:t>
            </a:r>
            <a:endParaRPr lang="en-US" sz="9600" dirty="0"/>
          </a:p>
        </p:txBody>
      </p:sp>
      <p:sp>
        <p:nvSpPr>
          <p:cNvPr id="10" name="Rectangle 9"/>
          <p:cNvSpPr/>
          <p:nvPr/>
        </p:nvSpPr>
        <p:spPr>
          <a:xfrm>
            <a:off x="10276609" y="135082"/>
            <a:ext cx="1808018" cy="7065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New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1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is that error handlers </a:t>
            </a:r>
            <a:r>
              <a:rPr lang="en-US" b="1" dirty="0" smtClean="0"/>
              <a:t>do not</a:t>
            </a:r>
            <a:r>
              <a:rPr lang="en-US" dirty="0" smtClean="0"/>
              <a:t> inherit from parents</a:t>
            </a:r>
          </a:p>
          <a:p>
            <a:r>
              <a:rPr lang="en-US" dirty="0" smtClean="0"/>
              <a:t>Allow users to change this behavior by setting an info key on the communicator</a:t>
            </a:r>
          </a:p>
          <a:p>
            <a:pPr lvl="1"/>
            <a:r>
              <a:rPr lang="en-US" dirty="0" smtClean="0"/>
              <a:t>Windows and files still can’t inherit</a:t>
            </a:r>
          </a:p>
          <a:p>
            <a:r>
              <a:rPr lang="en-US" dirty="0" smtClean="0"/>
              <a:t>Set the communicator info key </a:t>
            </a:r>
            <a:r>
              <a:rPr lang="en-US" i="1" dirty="0" err="1" smtClean="0"/>
              <a:t>errhandler_inheritance</a:t>
            </a:r>
            <a:r>
              <a:rPr lang="en-US" i="1" dirty="0" smtClean="0"/>
              <a:t> </a:t>
            </a:r>
            <a:r>
              <a:rPr lang="en-US" dirty="0" smtClean="0"/>
              <a:t>to “none” or “parent”</a:t>
            </a:r>
          </a:p>
          <a:p>
            <a:pPr lvl="1"/>
            <a:r>
              <a:rPr lang="en-US" dirty="0" smtClean="0"/>
              <a:t>“none” – All new communicators use MPI_ERRORS_ARE_FATAL initially.</a:t>
            </a:r>
          </a:p>
          <a:p>
            <a:pPr lvl="1"/>
            <a:r>
              <a:rPr lang="en-US" dirty="0" smtClean="0"/>
              <a:t>“parent” – All new communicators use the error handler of their parent communicator (as defined in the functions’ respective definitions).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76609" y="135082"/>
            <a:ext cx="1808018" cy="7065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New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</TotalTime>
  <Words>786</Words>
  <Application>Microsoft Macintosh PowerPoint</Application>
  <PresentationFormat>Widescreen</PresentationFormat>
  <Paragraphs>102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Courier New</vt:lpstr>
      <vt:lpstr>Arial</vt:lpstr>
      <vt:lpstr>Office Theme</vt:lpstr>
      <vt:lpstr>MPI_ERRORS_ARE_FATAL &amp; MPI_ERRORS_ABORT (and other error handler stuff)</vt:lpstr>
      <vt:lpstr>Background </vt:lpstr>
      <vt:lpstr>Motivation</vt:lpstr>
      <vt:lpstr>Changes Summary – Issue 1</vt:lpstr>
      <vt:lpstr>Changes Summary – Issue 3</vt:lpstr>
      <vt:lpstr>Burden on Implementations</vt:lpstr>
      <vt:lpstr>Error Handler Inheritance</vt:lpstr>
      <vt:lpstr>Error Handler Inheritance</vt:lpstr>
      <vt:lpstr>Error Handler Inheritance</vt:lpstr>
      <vt:lpstr>Other Changes</vt:lpstr>
      <vt:lpstr>Read Through Changes</vt:lpstr>
      <vt:lpstr>Straw Vote #1 How are error handlers inherited?</vt:lpstr>
      <vt:lpstr>Straw Vote #2 Are you comfortable with the reading as is (mod minor text changes mentioned)?</vt:lpstr>
      <vt:lpstr>Backup Slides</vt:lpstr>
      <vt:lpstr>Objection from Bordeaux</vt:lpstr>
      <vt:lpstr>Previous Objections</vt:lpstr>
      <vt:lpstr>Why MPI_Send can succeed when the receiver is dead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 #324 and #477</dc:title>
  <cp:lastModifiedBy>Microsoft Office User</cp:lastModifiedBy>
  <cp:revision>17</cp:revision>
  <dcterms:modified xsi:type="dcterms:W3CDTF">2016-07-19T19:24:24Z</dcterms:modified>
</cp:coreProperties>
</file>