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61" r:id="rId2"/>
    <p:sldId id="285" r:id="rId3"/>
    <p:sldId id="262" r:id="rId4"/>
    <p:sldId id="264" r:id="rId5"/>
    <p:sldId id="278" r:id="rId6"/>
    <p:sldId id="263" r:id="rId7"/>
    <p:sldId id="291" r:id="rId8"/>
    <p:sldId id="290" r:id="rId9"/>
    <p:sldId id="288" r:id="rId10"/>
    <p:sldId id="289" r:id="rId11"/>
    <p:sldId id="284" r:id="rId12"/>
    <p:sldId id="28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69"/>
    <a:srgbClr val="4D4D4D"/>
    <a:srgbClr val="777777"/>
    <a:srgbClr val="253327"/>
    <a:srgbClr val="415B45"/>
    <a:srgbClr val="9DB9A2"/>
    <a:srgbClr val="D1F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9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FBAA4C-510F-44F8-B7F2-1728C5A84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92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438400"/>
            <a:ext cx="6324600" cy="838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200400"/>
            <a:ext cx="5943600" cy="8382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D1F3D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C327C-F561-41B6-BE2C-69EDEF176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9502D-648A-447C-80C4-5687F8675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23B97-DD45-4A31-92F7-5DB01B831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35616-03F4-4AE9-8471-CB0C732EE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2388"/>
            <a:ext cx="40386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2BD18-E4A4-4677-AA1D-02FAD7C2E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CA987-DD90-4E63-BF94-864A6EFEB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FDA1B-2C1C-4282-A196-33BD2D35A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91558-849D-4F7D-940D-7DB4A510E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C7856-D85C-4A32-BD0F-04DF7AB32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A51ED-8DB9-4025-8BB2-C1C5238E2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AA526-DCE8-4CC7-B38D-E074DE8F1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BAA46-5D20-411C-A575-89B89081B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CE7C3-02EE-412B-B076-DEFBE259C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D3E46C9-AF7C-4545-B7DB-831548105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5332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53327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53327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253327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253327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53327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53327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53327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5332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Spreadsheet Basics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Technology</a:t>
            </a:r>
          </a:p>
        </p:txBody>
      </p:sp>
    </p:spTree>
  </p:cSld>
  <p:clrMapOvr>
    <a:masterClrMapping/>
  </p:clrMapOvr>
  <p:transition>
    <p:checker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Excel Definitions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pPr marL="457200" indent="-457200" eaLnBrk="1" hangingPunct="1"/>
            <a:r>
              <a:rPr lang="en-US" sz="2000" b="1" dirty="0" smtClean="0"/>
              <a:t>Name </a:t>
            </a:r>
            <a:r>
              <a:rPr lang="en-US" sz="2000" b="1" dirty="0" smtClean="0"/>
              <a:t>Box - </a:t>
            </a:r>
            <a:r>
              <a:rPr lang="en-US" sz="2000" dirty="0" smtClean="0"/>
              <a:t>displays </a:t>
            </a:r>
            <a:r>
              <a:rPr lang="en-US" sz="2000" dirty="0" smtClean="0"/>
              <a:t>active cell address </a:t>
            </a:r>
          </a:p>
          <a:p>
            <a:pPr marL="457200" indent="-457200" eaLnBrk="1" hangingPunct="1">
              <a:buFontTx/>
              <a:buNone/>
            </a:pPr>
            <a:r>
              <a:rPr lang="en-US" sz="2000" dirty="0" smtClean="0"/>
              <a:t>	Located at top left in the Excel window</a:t>
            </a:r>
          </a:p>
          <a:p>
            <a:pPr marL="838200" lvl="1" indent="-381000" eaLnBrk="1" hangingPunct="1"/>
            <a:r>
              <a:rPr lang="en-US" sz="1800" i="1" dirty="0" smtClean="0"/>
              <a:t>For example:  B35</a:t>
            </a:r>
          </a:p>
          <a:p>
            <a:pPr marL="838200" lvl="1" indent="-381000" eaLnBrk="1" hangingPunct="1"/>
            <a:r>
              <a:rPr lang="en-US" sz="1800" i="1" dirty="0" smtClean="0"/>
              <a:t>The active cell is in column B, row 35</a:t>
            </a:r>
          </a:p>
          <a:p>
            <a:pPr marL="457200" indent="-457200" eaLnBrk="1" hangingPunct="1"/>
            <a:r>
              <a:rPr lang="en-US" sz="2000" b="1" dirty="0" smtClean="0"/>
              <a:t>Formula </a:t>
            </a:r>
            <a:r>
              <a:rPr lang="en-US" sz="2000" b="1" dirty="0" smtClean="0"/>
              <a:t>Bar -</a:t>
            </a:r>
            <a:r>
              <a:rPr lang="en-US" sz="2000" dirty="0" smtClean="0"/>
              <a:t> </a:t>
            </a:r>
            <a:r>
              <a:rPr lang="en-US" sz="2000" dirty="0" smtClean="0"/>
              <a:t>displays the active cell entry</a:t>
            </a:r>
          </a:p>
          <a:p>
            <a:pPr marL="838200" lvl="1" indent="-381000" eaLnBrk="1" hangingPunct="1"/>
            <a:r>
              <a:rPr lang="en-US" i="1" dirty="0" smtClean="0"/>
              <a:t>Cells can contain:</a:t>
            </a:r>
          </a:p>
          <a:p>
            <a:pPr marL="1257300" lvl="2" indent="-342900" eaLnBrk="1" hangingPunct="1"/>
            <a:r>
              <a:rPr lang="en-US" sz="1800" i="1" dirty="0" smtClean="0"/>
              <a:t>Labels or text</a:t>
            </a:r>
          </a:p>
          <a:p>
            <a:pPr marL="1257300" lvl="2" indent="-342900" eaLnBrk="1" hangingPunct="1"/>
            <a:r>
              <a:rPr lang="en-US" sz="1800" i="1" dirty="0" smtClean="0"/>
              <a:t>Values or numbers</a:t>
            </a:r>
          </a:p>
          <a:p>
            <a:pPr marL="1257300" lvl="2" indent="-342900" eaLnBrk="1" hangingPunct="1"/>
            <a:r>
              <a:rPr lang="en-US" sz="1800" i="1" dirty="0" smtClean="0"/>
              <a:t>Formulas or functions</a:t>
            </a:r>
          </a:p>
          <a:p>
            <a:pPr marL="457200" indent="-457200" eaLnBrk="1" hangingPunct="1"/>
            <a:r>
              <a:rPr lang="en-US" sz="2000" b="1" dirty="0" smtClean="0"/>
              <a:t>Range - </a:t>
            </a:r>
            <a:r>
              <a:rPr lang="en-US" sz="2000" dirty="0" smtClean="0"/>
              <a:t>Two or more cells or a group of cells</a:t>
            </a:r>
          </a:p>
          <a:p>
            <a:pPr marL="838200" lvl="1" indent="-381000" eaLnBrk="1" hangingPunct="1"/>
            <a:r>
              <a:rPr lang="en-US" sz="1800" b="1" dirty="0" smtClean="0"/>
              <a:t>B3:D3 </a:t>
            </a:r>
            <a:r>
              <a:rPr lang="en-US" sz="1800" dirty="0" smtClean="0"/>
              <a:t>is a range of cells</a:t>
            </a:r>
          </a:p>
          <a:p>
            <a:pPr marL="838200" lvl="1" indent="-381000" eaLnBrk="1" hangingPunct="1"/>
            <a:r>
              <a:rPr lang="en-US" sz="1800" dirty="0" smtClean="0"/>
              <a:t>This range of cells includes cells B3 through D3 </a:t>
            </a:r>
          </a:p>
          <a:p>
            <a:pPr marL="457200" indent="-457200" eaLnBrk="1" hangingPunct="1"/>
            <a:endParaRPr lang="en-US" sz="2000" i="1" dirty="0" smtClean="0"/>
          </a:p>
        </p:txBody>
      </p:sp>
    </p:spTree>
  </p:cSld>
  <p:clrMapOvr>
    <a:masterClrMapping/>
  </p:clrMapOvr>
  <p:transition>
    <p:checker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20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20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20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20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20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2000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2000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2000"/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209800"/>
            <a:ext cx="6324600" cy="838200"/>
          </a:xfrm>
        </p:spPr>
        <p:txBody>
          <a:bodyPr/>
          <a:lstStyle/>
          <a:p>
            <a:pPr algn="ctr" eaLnBrk="1" hangingPunct="1"/>
            <a:r>
              <a:rPr lang="en-US" sz="2800" smtClean="0">
                <a:solidFill>
                  <a:srgbClr val="9DB9A2"/>
                </a:solidFill>
              </a:rPr>
              <a:t>Review this Presentation until you understand the Excel basics!!!</a:t>
            </a:r>
          </a:p>
        </p:txBody>
      </p:sp>
    </p:spTree>
  </p:cSld>
  <p:clrMapOvr>
    <a:masterClrMapping/>
  </p:clrMapOvr>
  <p:transition>
    <p:checker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9DB9A2"/>
                </a:solidFill>
              </a:rPr>
              <a:t>The END</a:t>
            </a:r>
          </a:p>
        </p:txBody>
      </p:sp>
    </p:spTree>
  </p:cSld>
  <p:clrMapOvr>
    <a:masterClrMapping/>
  </p:clrMapOvr>
  <p:transition>
    <p:checker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99" name="Rectangle 9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Spreadsheet Basics</a:t>
            </a:r>
          </a:p>
        </p:txBody>
      </p:sp>
      <p:sp>
        <p:nvSpPr>
          <p:cNvPr id="47200" name="Rectangle 9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162800" cy="4678363"/>
          </a:xfrm>
        </p:spPr>
        <p:txBody>
          <a:bodyPr/>
          <a:lstStyle/>
          <a:p>
            <a:pPr eaLnBrk="1" hangingPunct="1"/>
            <a:r>
              <a:rPr lang="en-US" dirty="0" smtClean="0"/>
              <a:t>Open Word.  Find the Excel </a:t>
            </a:r>
            <a:r>
              <a:rPr lang="en-US" dirty="0" smtClean="0"/>
              <a:t>2013 Spreadsheet </a:t>
            </a:r>
            <a:r>
              <a:rPr lang="en-US" dirty="0" smtClean="0"/>
              <a:t>Basics </a:t>
            </a:r>
            <a:r>
              <a:rPr lang="en-US" dirty="0" smtClean="0"/>
              <a:t>Worksheet </a:t>
            </a:r>
            <a:r>
              <a:rPr lang="en-US" dirty="0" smtClean="0"/>
              <a:t>in the Shared drive.</a:t>
            </a:r>
          </a:p>
          <a:p>
            <a:pPr eaLnBrk="1" hangingPunct="1"/>
            <a:r>
              <a:rPr lang="en-US" dirty="0" smtClean="0"/>
              <a:t>Fill in the answers while viewing this presentation</a:t>
            </a:r>
          </a:p>
          <a:p>
            <a:pPr eaLnBrk="1" hangingPunct="1"/>
            <a:r>
              <a:rPr lang="en-US" dirty="0" smtClean="0"/>
              <a:t>Make sure that you review the presentation until you know the spreadsheet basics and terminology</a:t>
            </a:r>
          </a:p>
        </p:txBody>
      </p:sp>
      <p:pic>
        <p:nvPicPr>
          <p:cNvPr id="4100" name="Picture 100" descr="j0303336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00800" y="3657600"/>
            <a:ext cx="1327150" cy="1822450"/>
          </a:xfrm>
          <a:noFill/>
        </p:spPr>
      </p:pic>
    </p:spTree>
  </p:cSld>
  <p:clrMapOvr>
    <a:masterClrMapping/>
  </p:clrMapOvr>
  <p:transition>
    <p:checker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C -0.008 0.01067  -0.017 0.02133  -0.021 0.03467  C -0.025 0.04933  -0.027 0.06667  -0.029 0.084  C -0.031 0.10133  -0.029 0.116  -0.027 0.132  C -0.025 0.14667  -0.022 0.16267  -0.015 0.176  C -0.009 0.18933  0.001 0.2  0.012 0.208  C 0.022 0.216  0.034 0.22133  0.046 0.224  C 0.058 0.22667  0.07 0.22667  0.081 0.224  C 0.093 0.22133  0.104 0.21467  0.113 0.204  C 0.122 0.19467  0.13 0.18267  0.134 0.168  C 0.139 0.15467  0.141 0.136  0.141 0.12133  C 0.142 0.10667  0.141 0.08933  0.136 0.07467  C 0.131 0.06133  0.122 0.05067  0.11 0.04533  C 0.098 0.04133  0.086 0.04667  0.078 0.056  C 0.071 0.06533  0.066 0.08  0.065 0.09733  C 0.065 0.11467  0.066 0.13067  0.071 0.144  C 0.076 0.15733  0.075 0.16  0.095 0.17733  C 0.113 0.196  0.131 0.19067  0.142 0.192  C 0.153 0.192  0.162 0.18667  0.173 0.18133  C 0.185 0.17467  0.195 0.16267  0.202 0.152  C 0.209 0.14133  0.212 0.128  0.216 0.10667  C 0.219 0.08533  0.219 0.07467  0.219 0.05867  C 0.219 0.04267  0.219 0.02667  0.219 0.01067  E" pathEditMode="relative" ptsTypes="">
                                      <p:cBhvr>
                                        <p:cTn id="6" dur="1000" fill="hold"/>
                                        <p:tgtEl>
                                          <p:spTgt spid="47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4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7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7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7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7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99" grpId="0"/>
      <p:bldP spid="472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spreadsheet?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620000" cy="5410200"/>
          </a:xfrm>
        </p:spPr>
        <p:txBody>
          <a:bodyPr/>
          <a:lstStyle/>
          <a:p>
            <a:pPr eaLnBrk="1" hangingPunct="1"/>
            <a:r>
              <a:rPr lang="en-US" smtClean="0"/>
              <a:t>Spreadsheets are: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/>
            <a:r>
              <a:rPr lang="en-US" sz="2400" smtClean="0"/>
              <a:t>Applications that track, analyze, and chart numeric information</a:t>
            </a:r>
          </a:p>
          <a:p>
            <a:pPr lvl="1" eaLnBrk="1" hangingPunct="1"/>
            <a:r>
              <a:rPr lang="en-US" sz="2400" smtClean="0"/>
              <a:t>Used by business, industry, education, and individuals to make financial decisions</a:t>
            </a:r>
          </a:p>
          <a:p>
            <a:pPr lvl="1" eaLnBrk="1" hangingPunct="1"/>
            <a:r>
              <a:rPr lang="en-US" sz="2400" smtClean="0"/>
              <a:t>Accounting documents</a:t>
            </a:r>
          </a:p>
          <a:p>
            <a:pPr lvl="1" eaLnBrk="1" hangingPunct="1"/>
            <a:r>
              <a:rPr lang="en-US" sz="2400" smtClean="0"/>
              <a:t>Also called worksheets</a:t>
            </a:r>
          </a:p>
          <a:p>
            <a:pPr lvl="1" eaLnBrk="1" hangingPunct="1"/>
            <a:endParaRPr lang="en-US" sz="2400" smtClean="0"/>
          </a:p>
          <a:p>
            <a:pPr eaLnBrk="1" hangingPunct="1"/>
            <a:r>
              <a:rPr lang="en-US" smtClean="0"/>
              <a:t>Excel is an electronic spreadsheet program</a:t>
            </a:r>
          </a:p>
          <a:p>
            <a:pPr lvl="1"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1800" smtClean="0"/>
              <a:t>	</a:t>
            </a:r>
          </a:p>
        </p:txBody>
      </p:sp>
      <p:pic>
        <p:nvPicPr>
          <p:cNvPr id="5124" name="Picture 6" descr="j0284017"/>
          <p:cNvPicPr>
            <a:picLocks noGrp="1" noChangeAspect="1" noChangeArrowheads="1" noCrop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0" y="3657600"/>
            <a:ext cx="1422400" cy="2279650"/>
          </a:xfrm>
          <a:noFill/>
        </p:spPr>
      </p:pic>
    </p:spTree>
  </p:cSld>
  <p:clrMapOvr>
    <a:masterClrMapping/>
  </p:clrMapOvr>
  <p:transition>
    <p:checker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four major parts of Excel are: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5943600" cy="4678363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sz="2000" smtClean="0">
                <a:solidFill>
                  <a:schemeClr val="tx1"/>
                </a:solidFill>
              </a:rPr>
              <a:t>Worksheets </a:t>
            </a:r>
          </a:p>
          <a:p>
            <a:pPr marL="838200" lvl="1" indent="-381000" eaLnBrk="1" hangingPunct="1"/>
            <a:r>
              <a:rPr lang="en-US" sz="1800" smtClean="0">
                <a:solidFill>
                  <a:schemeClr val="tx1"/>
                </a:solidFill>
              </a:rPr>
              <a:t>Enter, calculate, manipulate, and analyze data such as numbers and text.  </a:t>
            </a:r>
            <a:r>
              <a:rPr lang="en-US" sz="1800" i="1" smtClean="0">
                <a:solidFill>
                  <a:schemeClr val="tx1"/>
                </a:solidFill>
              </a:rPr>
              <a:t>The term worksheet usually means the same thing as spreadsheet.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>
                <a:solidFill>
                  <a:schemeClr val="tx1"/>
                </a:solidFill>
              </a:rPr>
              <a:t>Charts</a:t>
            </a:r>
          </a:p>
          <a:p>
            <a:pPr marL="838200" lvl="1" indent="-381000" eaLnBrk="1" hangingPunct="1"/>
            <a:r>
              <a:rPr lang="en-US" sz="1800" smtClean="0">
                <a:solidFill>
                  <a:schemeClr val="tx1"/>
                </a:solidFill>
              </a:rPr>
              <a:t>Pictorially represent data.  </a:t>
            </a:r>
            <a:r>
              <a:rPr lang="en-US" sz="1800" i="1" smtClean="0">
                <a:solidFill>
                  <a:schemeClr val="tx1"/>
                </a:solidFill>
              </a:rPr>
              <a:t>Create two- and three- dimensional charts</a:t>
            </a:r>
            <a:endParaRPr lang="en-US" sz="1600" i="1" smtClean="0">
              <a:solidFill>
                <a:schemeClr val="tx1"/>
              </a:solidFill>
            </a:endParaRPr>
          </a:p>
          <a:p>
            <a:pPr marL="457200" indent="-457200" eaLnBrk="1" hangingPunct="1">
              <a:buFontTx/>
              <a:buNone/>
            </a:pPr>
            <a:r>
              <a:rPr lang="en-US" sz="1800" i="1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3. 	Databases</a:t>
            </a:r>
          </a:p>
          <a:p>
            <a:pPr marL="838200" lvl="1" indent="-381000" eaLnBrk="1" hangingPunct="1"/>
            <a:r>
              <a:rPr lang="en-US" sz="1800" smtClean="0">
                <a:solidFill>
                  <a:schemeClr val="tx1"/>
                </a:solidFill>
              </a:rPr>
              <a:t>Databases manage data.  </a:t>
            </a:r>
            <a:r>
              <a:rPr lang="en-US" sz="1800" i="1" smtClean="0">
                <a:solidFill>
                  <a:schemeClr val="tx1"/>
                </a:solidFill>
              </a:rPr>
              <a:t>Sort data, search for specific data and select data that satisfy a criteria</a:t>
            </a:r>
          </a:p>
          <a:p>
            <a:pPr marL="457200" indent="-457200"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 4.	Web Support</a:t>
            </a:r>
          </a:p>
          <a:p>
            <a:pPr marL="838200" lvl="1" indent="-381000" eaLnBrk="1" hangingPunct="1"/>
            <a:r>
              <a:rPr lang="en-US" sz="1800" smtClean="0">
                <a:solidFill>
                  <a:schemeClr val="tx1"/>
                </a:solidFill>
              </a:rPr>
              <a:t>Save workbooks or worksheets in HTML format to be viewed and manipulated using a browser</a:t>
            </a:r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12294" name="Picture 6" descr="floppy_disk_walking_md_wht"/>
          <p:cNvPicPr>
            <a:picLocks noGrp="1" noChangeAspect="1" noChangeArrowheads="1" noCrop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6477000" y="2971800"/>
            <a:ext cx="1905000" cy="1905000"/>
          </a:xfrm>
          <a:noFill/>
        </p:spPr>
      </p:pic>
    </p:spTree>
  </p:cSld>
  <p:clrMapOvr>
    <a:masterClrMapping/>
  </p:clrMapOvr>
  <p:transition>
    <p:checker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Excel Workbook</a:t>
            </a:r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5638800" cy="4678363"/>
          </a:xfrm>
        </p:spPr>
        <p:txBody>
          <a:bodyPr/>
          <a:lstStyle/>
          <a:p>
            <a:pPr eaLnBrk="1" hangingPunct="1"/>
            <a:r>
              <a:rPr lang="en-US" dirty="0" smtClean="0"/>
              <a:t>When Excel starts, a new blank workbook is created called </a:t>
            </a:r>
            <a:r>
              <a:rPr lang="en-US" dirty="0" smtClean="0"/>
              <a:t>Book1</a:t>
            </a:r>
            <a:endParaRPr lang="en-US" dirty="0" smtClean="0"/>
          </a:p>
          <a:p>
            <a:pPr eaLnBrk="1" hangingPunct="1"/>
            <a:r>
              <a:rPr lang="en-US" dirty="0" smtClean="0"/>
              <a:t>Excel file – saved as workbook</a:t>
            </a:r>
          </a:p>
          <a:p>
            <a:pPr eaLnBrk="1" hangingPunct="1"/>
            <a:r>
              <a:rPr lang="en-US" dirty="0" smtClean="0"/>
              <a:t>Contains worksheets – individuals pages in the workbook</a:t>
            </a:r>
          </a:p>
          <a:p>
            <a:pPr eaLnBrk="1" hangingPunct="1"/>
            <a:r>
              <a:rPr lang="en-US" dirty="0" smtClean="0"/>
              <a:t>Contains </a:t>
            </a:r>
            <a:r>
              <a:rPr lang="en-US" dirty="0" smtClean="0"/>
              <a:t>1 worksheet </a:t>
            </a:r>
            <a:r>
              <a:rPr lang="en-US" dirty="0" smtClean="0"/>
              <a:t>by default</a:t>
            </a:r>
          </a:p>
          <a:p>
            <a:pPr eaLnBrk="1" hangingPunct="1"/>
            <a:r>
              <a:rPr lang="en-US" dirty="0" smtClean="0"/>
              <a:t>More worksheets can be added to the workbook</a:t>
            </a:r>
          </a:p>
          <a:p>
            <a:pPr eaLnBrk="1" hangingPunct="1"/>
            <a:r>
              <a:rPr lang="en-US" dirty="0" smtClean="0"/>
              <a:t>Maximum # </a:t>
            </a:r>
            <a:r>
              <a:rPr lang="en-US" dirty="0" smtClean="0"/>
              <a:t>of worksheets is limited by available computer memory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29713" name="Picture 17" descr="Happy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943600" y="2667000"/>
            <a:ext cx="2495550" cy="2495550"/>
          </a:xfrm>
          <a:noFill/>
        </p:spPr>
      </p:pic>
    </p:spTree>
  </p:cSld>
  <p:clrMapOvr>
    <a:masterClrMapping/>
  </p:clrMapOvr>
  <p:transition>
    <p:checker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9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9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9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9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9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9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9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9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9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9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9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9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9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9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0" grpId="0"/>
      <p:bldP spid="297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9DB9A2"/>
                </a:solidFill>
              </a:rPr>
              <a:t>Take a look at the Excel Window</a:t>
            </a:r>
          </a:p>
        </p:txBody>
      </p:sp>
    </p:spTree>
  </p:cSld>
  <p:clrMapOvr>
    <a:masterClrMapping/>
  </p:clrMapOvr>
  <p:transition>
    <p:checker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620125" cy="64672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981200" y="2362200"/>
            <a:ext cx="5181600" cy="476250"/>
          </a:xfrm>
          <a:prstGeom prst="rect">
            <a:avLst/>
          </a:prstGeom>
          <a:solidFill>
            <a:srgbClr val="FFFF99"/>
          </a:solidFill>
          <a:ln w="19050">
            <a:solidFill>
              <a:srgbClr val="339966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Arial Unicode MS" pitchFamily="34" charset="-128"/>
              </a:rPr>
              <a:t>This is the EXCEL window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981200" y="3810000"/>
            <a:ext cx="5181600" cy="1569660"/>
          </a:xfrm>
          <a:prstGeom prst="rect">
            <a:avLst/>
          </a:prstGeom>
          <a:solidFill>
            <a:srgbClr val="FFFF99"/>
          </a:solidFill>
          <a:ln w="19050">
            <a:solidFill>
              <a:srgbClr val="339966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latin typeface="Arial Unicode MS" pitchFamily="34" charset="-128"/>
              </a:rPr>
              <a:t>Open Word.  Find </a:t>
            </a:r>
            <a:r>
              <a:rPr lang="en-US" sz="2400" b="1" dirty="0">
                <a:latin typeface="Arial Unicode MS" pitchFamily="34" charset="-128"/>
              </a:rPr>
              <a:t>the Excel </a:t>
            </a:r>
            <a:r>
              <a:rPr lang="en-US" sz="2400" b="1" dirty="0" smtClean="0">
                <a:latin typeface="Arial Unicode MS" pitchFamily="34" charset="-128"/>
              </a:rPr>
              <a:t>2013 Window </a:t>
            </a:r>
            <a:r>
              <a:rPr lang="en-US" sz="2400" b="1" dirty="0" smtClean="0">
                <a:latin typeface="Arial Unicode MS" pitchFamily="34" charset="-128"/>
              </a:rPr>
              <a:t>Worksheet in the Shared drive and </a:t>
            </a:r>
            <a:r>
              <a:rPr lang="en-US" sz="2400" b="1" dirty="0">
                <a:latin typeface="Arial Unicode MS" pitchFamily="34" charset="-128"/>
              </a:rPr>
              <a:t>label the parts using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48902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6" y="109470"/>
            <a:ext cx="8783658" cy="65899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921656" y="545032"/>
            <a:ext cx="990600" cy="5238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/>
              <a:t>File</a:t>
            </a:r>
            <a:endParaRPr lang="en-US" sz="1400" dirty="0"/>
          </a:p>
          <a:p>
            <a:pPr algn="ctr"/>
            <a:r>
              <a:rPr lang="en-US" sz="1400" dirty="0" smtClean="0"/>
              <a:t>Tab</a:t>
            </a:r>
            <a:endParaRPr lang="en-US" sz="1400" dirty="0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5372100" y="433521"/>
            <a:ext cx="990600" cy="461963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/>
              <a:t>Top –Level</a:t>
            </a:r>
          </a:p>
          <a:p>
            <a:pPr algn="ctr"/>
            <a:r>
              <a:rPr lang="en-US" sz="1200" dirty="0"/>
              <a:t>Tabs</a:t>
            </a: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6362700" y="127696"/>
            <a:ext cx="1295400" cy="3079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Title Bar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61521" y="2487454"/>
            <a:ext cx="1371600" cy="3079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Active Cell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1958520" y="2218064"/>
            <a:ext cx="1219200" cy="3079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Name Box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4059843" y="2055732"/>
            <a:ext cx="990600" cy="461963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/>
              <a:t>Formula Bar</a:t>
            </a:r>
          </a:p>
        </p:txBody>
      </p:sp>
      <p:sp>
        <p:nvSpPr>
          <p:cNvPr id="10249" name="TextBox 9"/>
          <p:cNvSpPr txBox="1">
            <a:spLocks noChangeArrowheads="1"/>
          </p:cNvSpPr>
          <p:nvPr/>
        </p:nvSpPr>
        <p:spPr bwMode="auto">
          <a:xfrm>
            <a:off x="5209722" y="2057400"/>
            <a:ext cx="990600" cy="3079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Groups</a:t>
            </a:r>
          </a:p>
        </p:txBody>
      </p:sp>
      <p:sp>
        <p:nvSpPr>
          <p:cNvPr id="10250" name="TextBox 10"/>
          <p:cNvSpPr txBox="1">
            <a:spLocks noChangeArrowheads="1"/>
          </p:cNvSpPr>
          <p:nvPr/>
        </p:nvSpPr>
        <p:spPr bwMode="auto">
          <a:xfrm>
            <a:off x="7239000" y="818950"/>
            <a:ext cx="762000" cy="3079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Ribbon</a:t>
            </a:r>
          </a:p>
        </p:txBody>
      </p:sp>
      <p:sp>
        <p:nvSpPr>
          <p:cNvPr id="10251" name="TextBox 11"/>
          <p:cNvSpPr txBox="1">
            <a:spLocks noChangeArrowheads="1"/>
          </p:cNvSpPr>
          <p:nvPr/>
        </p:nvSpPr>
        <p:spPr bwMode="auto">
          <a:xfrm>
            <a:off x="6466114" y="2760255"/>
            <a:ext cx="914400" cy="3079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Column</a:t>
            </a:r>
          </a:p>
        </p:txBody>
      </p:sp>
      <p:sp>
        <p:nvSpPr>
          <p:cNvPr id="10252" name="TextBox 12"/>
          <p:cNvSpPr txBox="1">
            <a:spLocks noChangeArrowheads="1"/>
          </p:cNvSpPr>
          <p:nvPr/>
        </p:nvSpPr>
        <p:spPr bwMode="auto">
          <a:xfrm>
            <a:off x="4864557" y="3276600"/>
            <a:ext cx="914400" cy="3079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Gridlines</a:t>
            </a:r>
          </a:p>
        </p:txBody>
      </p:sp>
      <p:sp>
        <p:nvSpPr>
          <p:cNvPr id="10253" name="TextBox 13"/>
          <p:cNvSpPr txBox="1">
            <a:spLocks noChangeArrowheads="1"/>
          </p:cNvSpPr>
          <p:nvPr/>
        </p:nvSpPr>
        <p:spPr bwMode="auto">
          <a:xfrm>
            <a:off x="1092319" y="3941375"/>
            <a:ext cx="990600" cy="3079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Row</a:t>
            </a:r>
          </a:p>
        </p:txBody>
      </p:sp>
      <p:sp>
        <p:nvSpPr>
          <p:cNvPr id="10254" name="TextBox 14"/>
          <p:cNvSpPr txBox="1">
            <a:spLocks noChangeArrowheads="1"/>
          </p:cNvSpPr>
          <p:nvPr/>
        </p:nvSpPr>
        <p:spPr bwMode="auto">
          <a:xfrm>
            <a:off x="1261930" y="5171936"/>
            <a:ext cx="1143000" cy="3079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Sheet </a:t>
            </a:r>
            <a:r>
              <a:rPr lang="en-US" sz="1400" dirty="0" smtClean="0"/>
              <a:t>Tab</a:t>
            </a:r>
            <a:endParaRPr lang="en-US" sz="1400" dirty="0"/>
          </a:p>
        </p:txBody>
      </p:sp>
      <p:sp>
        <p:nvSpPr>
          <p:cNvPr id="10255" name="TextBox 15"/>
          <p:cNvSpPr txBox="1">
            <a:spLocks noChangeArrowheads="1"/>
          </p:cNvSpPr>
          <p:nvPr/>
        </p:nvSpPr>
        <p:spPr bwMode="auto">
          <a:xfrm>
            <a:off x="5079093" y="5234061"/>
            <a:ext cx="990600" cy="5238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View Buttons</a:t>
            </a:r>
          </a:p>
        </p:txBody>
      </p:sp>
      <p:sp>
        <p:nvSpPr>
          <p:cNvPr id="10256" name="TextBox 16"/>
          <p:cNvSpPr txBox="1">
            <a:spLocks noChangeArrowheads="1"/>
          </p:cNvSpPr>
          <p:nvPr/>
        </p:nvSpPr>
        <p:spPr bwMode="auto">
          <a:xfrm>
            <a:off x="5901150" y="4085610"/>
            <a:ext cx="990600" cy="3079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Zoom</a:t>
            </a:r>
          </a:p>
        </p:txBody>
      </p:sp>
      <p:sp>
        <p:nvSpPr>
          <p:cNvPr id="10257" name="TextBox 17"/>
          <p:cNvSpPr txBox="1">
            <a:spLocks noChangeArrowheads="1"/>
          </p:cNvSpPr>
          <p:nvPr/>
        </p:nvSpPr>
        <p:spPr bwMode="auto">
          <a:xfrm>
            <a:off x="7844794" y="4733674"/>
            <a:ext cx="685800" cy="5238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Scroll Bars</a:t>
            </a:r>
          </a:p>
        </p:txBody>
      </p:sp>
      <p:sp>
        <p:nvSpPr>
          <p:cNvPr id="10258" name="TextBox 18"/>
          <p:cNvSpPr txBox="1">
            <a:spLocks noChangeArrowheads="1"/>
          </p:cNvSpPr>
          <p:nvPr/>
        </p:nvSpPr>
        <p:spPr bwMode="auto">
          <a:xfrm>
            <a:off x="7468957" y="2847875"/>
            <a:ext cx="1219200" cy="5238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Maximize Button</a:t>
            </a:r>
          </a:p>
        </p:txBody>
      </p:sp>
      <p:sp>
        <p:nvSpPr>
          <p:cNvPr id="10260" name="TextBox 20"/>
          <p:cNvSpPr txBox="1">
            <a:spLocks noChangeArrowheads="1"/>
          </p:cNvSpPr>
          <p:nvPr/>
        </p:nvSpPr>
        <p:spPr bwMode="auto">
          <a:xfrm>
            <a:off x="2934890" y="3858599"/>
            <a:ext cx="914400" cy="307777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Cell </a:t>
            </a:r>
            <a:r>
              <a:rPr lang="en-US" sz="1400" dirty="0" smtClean="0"/>
              <a:t>D10</a:t>
            </a:r>
            <a:endParaRPr lang="en-US" sz="1400" dirty="0"/>
          </a:p>
        </p:txBody>
      </p:sp>
      <p:sp>
        <p:nvSpPr>
          <p:cNvPr id="10261" name="TextBox 21"/>
          <p:cNvSpPr txBox="1">
            <a:spLocks noChangeArrowheads="1"/>
          </p:cNvSpPr>
          <p:nvPr/>
        </p:nvSpPr>
        <p:spPr bwMode="auto">
          <a:xfrm>
            <a:off x="2285187" y="102360"/>
            <a:ext cx="1295400" cy="52387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/>
              <a:t>Quick Access </a:t>
            </a:r>
            <a:r>
              <a:rPr lang="en-US" sz="1400" dirty="0" smtClean="0"/>
              <a:t>Toolbar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1261930" y="22981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2219" y="4093774"/>
            <a:ext cx="800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308962" y="3660501"/>
            <a:ext cx="625928" cy="2814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243" idx="1"/>
          </p:cNvCxnSpPr>
          <p:nvPr/>
        </p:nvCxnSpPr>
        <p:spPr>
          <a:xfrm flipH="1" flipV="1">
            <a:off x="511627" y="543443"/>
            <a:ext cx="410029" cy="263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247" idx="1"/>
          </p:cNvCxnSpPr>
          <p:nvPr/>
        </p:nvCxnSpPr>
        <p:spPr>
          <a:xfrm flipH="1" flipV="1">
            <a:off x="761092" y="1602570"/>
            <a:ext cx="1197428" cy="7694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61521" y="2103844"/>
            <a:ext cx="342900" cy="386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5372100" y="278506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076700" y="512896"/>
            <a:ext cx="1295400" cy="71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999343" y="1143000"/>
            <a:ext cx="1750786" cy="463094"/>
          </a:xfrm>
          <a:prstGeom prst="straightConnector1">
            <a:avLst/>
          </a:prstGeom>
          <a:ln w="285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331157" y="2986153"/>
            <a:ext cx="533400" cy="425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82293" y="3584575"/>
            <a:ext cx="422729" cy="530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243787" y="5479911"/>
            <a:ext cx="342900" cy="8413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688693" y="5757936"/>
            <a:ext cx="609600" cy="8080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450879" y="4422614"/>
            <a:ext cx="1621065" cy="21440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187694" y="4310945"/>
            <a:ext cx="602342" cy="4227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8915400" y="5924550"/>
            <a:ext cx="27667" cy="14741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760025" y="249475"/>
            <a:ext cx="754173" cy="26111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6885214" y="2077403"/>
            <a:ext cx="0" cy="6828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705022" y="1374548"/>
            <a:ext cx="0" cy="6828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069693" y="1374548"/>
            <a:ext cx="615043" cy="6828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3974194" y="1374548"/>
            <a:ext cx="1295399" cy="6828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0800000">
            <a:off x="7200900" y="459582"/>
            <a:ext cx="419100" cy="137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2528587" y="1603861"/>
            <a:ext cx="1531256" cy="5288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380514" y="5251318"/>
            <a:ext cx="577855" cy="11384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7060876" y="596901"/>
            <a:ext cx="185744" cy="7776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Excel Definitions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pPr marL="457200" indent="-457200" eaLnBrk="1" hangingPunct="1"/>
            <a:r>
              <a:rPr lang="en-US" sz="2200" b="1" dirty="0" smtClean="0"/>
              <a:t>Rows - </a:t>
            </a:r>
            <a:r>
              <a:rPr lang="en-US" sz="2200" dirty="0" smtClean="0"/>
              <a:t>Horizontal information, labeled 1, 2, 3 </a:t>
            </a:r>
          </a:p>
          <a:p>
            <a:pPr marL="457200" indent="-457200" eaLnBrk="1" hangingPunct="1"/>
            <a:r>
              <a:rPr lang="en-US" sz="2200" b="1" dirty="0" smtClean="0"/>
              <a:t>Columns - </a:t>
            </a:r>
            <a:r>
              <a:rPr lang="en-US" sz="2200" dirty="0" smtClean="0"/>
              <a:t>Vertical </a:t>
            </a:r>
            <a:r>
              <a:rPr lang="en-US" sz="2200" dirty="0" smtClean="0"/>
              <a:t>information, labeled A, B, C</a:t>
            </a:r>
          </a:p>
          <a:p>
            <a:pPr marL="457200" indent="-457200" eaLnBrk="1" hangingPunct="1"/>
            <a:r>
              <a:rPr lang="en-US" sz="2200" b="1" dirty="0" smtClean="0"/>
              <a:t>.</a:t>
            </a:r>
            <a:r>
              <a:rPr lang="en-US" sz="2200" b="1" dirty="0" err="1" smtClean="0"/>
              <a:t>XLSX</a:t>
            </a:r>
            <a:r>
              <a:rPr lang="en-US" sz="2200" dirty="0"/>
              <a:t> </a:t>
            </a:r>
            <a:r>
              <a:rPr lang="en-US" sz="2200" b="1" dirty="0" smtClean="0"/>
              <a:t>-</a:t>
            </a:r>
            <a:r>
              <a:rPr lang="en-US" sz="2200" dirty="0" smtClean="0"/>
              <a:t> </a:t>
            </a:r>
            <a:r>
              <a:rPr lang="en-US" sz="2200" dirty="0" smtClean="0"/>
              <a:t>Automatic Excel document extension</a:t>
            </a:r>
          </a:p>
          <a:p>
            <a:pPr marL="838200" lvl="1" indent="-381000" eaLnBrk="1" hangingPunct="1"/>
            <a:r>
              <a:rPr lang="en-US" sz="2200" i="1" dirty="0" smtClean="0"/>
              <a:t>.</a:t>
            </a:r>
            <a:r>
              <a:rPr lang="en-US" sz="2200" i="1" dirty="0" err="1" smtClean="0"/>
              <a:t>xlsx</a:t>
            </a:r>
            <a:r>
              <a:rPr lang="en-US" sz="2200" i="1" dirty="0" smtClean="0"/>
              <a:t> is saved on each Excel workbook</a:t>
            </a:r>
            <a:r>
              <a:rPr lang="en-US" sz="2200" dirty="0" smtClean="0"/>
              <a:t> file</a:t>
            </a:r>
          </a:p>
          <a:p>
            <a:pPr marL="457200" indent="-457200" eaLnBrk="1" hangingPunct="1"/>
            <a:r>
              <a:rPr lang="en-US" sz="2200" b="1" dirty="0" smtClean="0"/>
              <a:t>Cell </a:t>
            </a:r>
            <a:r>
              <a:rPr lang="en-US" sz="2200" b="1" dirty="0" smtClean="0"/>
              <a:t>Addresses - </a:t>
            </a:r>
            <a:r>
              <a:rPr lang="en-US" sz="2200" dirty="0" smtClean="0"/>
              <a:t>the </a:t>
            </a:r>
            <a:r>
              <a:rPr lang="en-US" sz="2200" dirty="0" smtClean="0"/>
              <a:t>coordinates of the intersecting column and row </a:t>
            </a:r>
          </a:p>
          <a:p>
            <a:pPr marL="838200" lvl="1" indent="-381000" eaLnBrk="1" hangingPunct="1"/>
            <a:r>
              <a:rPr lang="en-US" i="1" dirty="0" smtClean="0"/>
              <a:t>A1, F10, H233 are examples of cell addresses</a:t>
            </a:r>
          </a:p>
          <a:p>
            <a:pPr marL="838200" lvl="1" indent="-381000" eaLnBrk="1" hangingPunct="1"/>
            <a:r>
              <a:rPr lang="en-US" sz="2200" i="1" dirty="0" smtClean="0"/>
              <a:t>For example:  A1 is the 1</a:t>
            </a:r>
            <a:r>
              <a:rPr lang="en-US" sz="2200" i="1" baseline="30000" dirty="0" smtClean="0"/>
              <a:t>st</a:t>
            </a:r>
            <a:r>
              <a:rPr lang="en-US" sz="2200" i="1" dirty="0" smtClean="0"/>
              <a:t> cell (left side) at the top row of the worksheet grid</a:t>
            </a:r>
          </a:p>
          <a:p>
            <a:pPr marL="457200" indent="-457200" eaLnBrk="1" hangingPunct="1"/>
            <a:r>
              <a:rPr lang="en-US" sz="2200" b="1" dirty="0" smtClean="0"/>
              <a:t>Cell </a:t>
            </a:r>
            <a:r>
              <a:rPr lang="en-US" sz="2200" b="1" dirty="0" smtClean="0"/>
              <a:t>References -</a:t>
            </a:r>
            <a:r>
              <a:rPr lang="en-US" sz="2200" i="1" dirty="0" smtClean="0"/>
              <a:t> </a:t>
            </a:r>
            <a:r>
              <a:rPr lang="en-US" sz="2200" dirty="0" smtClean="0"/>
              <a:t>Use cell references in formulas</a:t>
            </a:r>
          </a:p>
          <a:p>
            <a:pPr marL="838200" lvl="1" indent="-381000" eaLnBrk="1" hangingPunct="1"/>
            <a:endParaRPr lang="en-US" sz="2200" i="1" dirty="0" smtClean="0"/>
          </a:p>
        </p:txBody>
      </p:sp>
    </p:spTree>
  </p:cSld>
  <p:clrMapOvr>
    <a:masterClrMapping/>
  </p:clrMapOvr>
  <p:transition>
    <p:checker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20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20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20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20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 build="p"/>
    </p:bldLst>
  </p:timing>
</p:sld>
</file>

<file path=ppt/theme/theme1.xml><?xml version="1.0" encoding="utf-8"?>
<a:theme xmlns:a="http://schemas.openxmlformats.org/drawingml/2006/main" name="123techno">
  <a:themeElements>
    <a:clrScheme name="123techn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3tech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3tech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3tech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3tech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3tech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3tech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3tech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3tech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3tech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3tech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3tech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3tech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3tech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123techno</Template>
  <TotalTime>785</TotalTime>
  <Words>364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 Unicode MS</vt:lpstr>
      <vt:lpstr>Arial</vt:lpstr>
      <vt:lpstr>123techno</vt:lpstr>
      <vt:lpstr>Spreadsheet Basics</vt:lpstr>
      <vt:lpstr>Spreadsheet Basics</vt:lpstr>
      <vt:lpstr>What is a spreadsheet?</vt:lpstr>
      <vt:lpstr>The four major parts of Excel are:</vt:lpstr>
      <vt:lpstr>Excel Workbook</vt:lpstr>
      <vt:lpstr>Take a look at the Excel Window</vt:lpstr>
      <vt:lpstr>PowerPoint Presentation</vt:lpstr>
      <vt:lpstr>PowerPoint Presentation</vt:lpstr>
      <vt:lpstr>Excel Definitions</vt:lpstr>
      <vt:lpstr>Excel Definitions</vt:lpstr>
      <vt:lpstr>Review this Presentation until you understand the Excel basics!!!</vt:lpstr>
      <vt:lpstr>The END</vt:lpstr>
    </vt:vector>
  </TitlesOfParts>
  <Company>dhs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2 3 TECHNO</dc:title>
  <dc:creator>kgooch</dc:creator>
  <cp:lastModifiedBy>Karen Rosier</cp:lastModifiedBy>
  <cp:revision>202</cp:revision>
  <dcterms:created xsi:type="dcterms:W3CDTF">2004-01-02T05:13:17Z</dcterms:created>
  <dcterms:modified xsi:type="dcterms:W3CDTF">2013-07-06T20:25:07Z</dcterms:modified>
</cp:coreProperties>
</file>