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4" r:id="rId10"/>
    <p:sldId id="264" r:id="rId11"/>
    <p:sldId id="265" r:id="rId12"/>
    <p:sldId id="27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D88E66A-0A52-4A72-B8FA-6317729A632B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74"/>
            <p14:sldId id="264"/>
            <p14:sldId id="265"/>
            <p14:sldId id="27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4E221B-7E4C-42BE-AEC7-2AD08FB6420A}" type="doc">
      <dgm:prSet loTypeId="urn:diagrams.loki3.com/TabbedArc+Icon" loCatId="relationship" qsTypeId="urn:microsoft.com/office/officeart/2005/8/quickstyle/simple1" qsCatId="simple" csTypeId="urn:microsoft.com/office/officeart/2005/8/colors/accent1_2" csCatId="accent1" phldr="1"/>
      <dgm:spPr/>
    </dgm:pt>
    <dgm:pt modelId="{2DFC3A85-2F24-413B-8898-B770CC652964}">
      <dgm:prSet phldrT="[Text]"/>
      <dgm:spPr/>
      <dgm:t>
        <a:bodyPr/>
        <a:lstStyle/>
        <a:p>
          <a:r>
            <a:rPr lang="en-PH" smtClean="0"/>
            <a:t>Segment customers based on service needs.</a:t>
          </a:r>
          <a:endParaRPr lang="en-US"/>
        </a:p>
      </dgm:t>
    </dgm:pt>
    <dgm:pt modelId="{36ABE15C-A438-4B97-A87F-AB5941DE704F}" type="parTrans" cxnId="{C4C24144-4C45-423A-8767-E194A74F32DF}">
      <dgm:prSet/>
      <dgm:spPr/>
      <dgm:t>
        <a:bodyPr/>
        <a:lstStyle/>
        <a:p>
          <a:endParaRPr lang="en-US"/>
        </a:p>
      </dgm:t>
    </dgm:pt>
    <dgm:pt modelId="{41888173-0FD8-4817-B7BD-8DD39749CA83}" type="sibTrans" cxnId="{C4C24144-4C45-423A-8767-E194A74F32DF}">
      <dgm:prSet/>
      <dgm:spPr/>
      <dgm:t>
        <a:bodyPr/>
        <a:lstStyle/>
        <a:p>
          <a:endParaRPr lang="en-US"/>
        </a:p>
      </dgm:t>
    </dgm:pt>
    <dgm:pt modelId="{591229EA-FA18-417C-BD2A-08CB1381564D}">
      <dgm:prSet/>
      <dgm:spPr/>
      <dgm:t>
        <a:bodyPr/>
        <a:lstStyle/>
        <a:p>
          <a:r>
            <a:rPr lang="en-PH" smtClean="0"/>
            <a:t>Listen to signals of market demand and plan accordingly.</a:t>
          </a:r>
          <a:endParaRPr lang="en-US"/>
        </a:p>
      </dgm:t>
    </dgm:pt>
    <dgm:pt modelId="{A342F6FE-E55E-4ACD-B4A1-0BFF4B3915C9}" type="parTrans" cxnId="{7A6ADA82-04E2-4E37-A308-DC22911483B1}">
      <dgm:prSet/>
      <dgm:spPr/>
      <dgm:t>
        <a:bodyPr/>
        <a:lstStyle/>
        <a:p>
          <a:endParaRPr lang="en-US"/>
        </a:p>
      </dgm:t>
    </dgm:pt>
    <dgm:pt modelId="{497F1B42-769D-445C-A315-CDD13D2D6C4A}" type="sibTrans" cxnId="{7A6ADA82-04E2-4E37-A308-DC22911483B1}">
      <dgm:prSet/>
      <dgm:spPr/>
      <dgm:t>
        <a:bodyPr/>
        <a:lstStyle/>
        <a:p>
          <a:endParaRPr lang="en-US"/>
        </a:p>
      </dgm:t>
    </dgm:pt>
    <dgm:pt modelId="{158E0288-A14D-40C9-8673-62C5FD92B171}">
      <dgm:prSet/>
      <dgm:spPr/>
      <dgm:t>
        <a:bodyPr/>
        <a:lstStyle/>
        <a:p>
          <a:r>
            <a:rPr lang="en-PH" smtClean="0"/>
            <a:t>Develop a supply-chain-wide technology strategy.</a:t>
          </a:r>
          <a:endParaRPr lang="en-US"/>
        </a:p>
      </dgm:t>
    </dgm:pt>
    <dgm:pt modelId="{341310FC-8736-4B67-97A4-2CACC58DF155}" type="parTrans" cxnId="{4B6EBA39-1FAC-4860-AC78-6C2C766192A5}">
      <dgm:prSet/>
      <dgm:spPr/>
      <dgm:t>
        <a:bodyPr/>
        <a:lstStyle/>
        <a:p>
          <a:endParaRPr lang="en-US"/>
        </a:p>
      </dgm:t>
    </dgm:pt>
    <dgm:pt modelId="{5CA94DF6-B7CF-437F-A3B5-3D55DE7992D6}" type="sibTrans" cxnId="{4B6EBA39-1FAC-4860-AC78-6C2C766192A5}">
      <dgm:prSet/>
      <dgm:spPr/>
      <dgm:t>
        <a:bodyPr/>
        <a:lstStyle/>
        <a:p>
          <a:endParaRPr lang="en-US"/>
        </a:p>
      </dgm:t>
    </dgm:pt>
    <dgm:pt modelId="{794384DB-529E-4A96-A706-ADAF7C0AC467}">
      <dgm:prSet/>
      <dgm:spPr/>
      <dgm:t>
        <a:bodyPr/>
        <a:lstStyle/>
        <a:p>
          <a:r>
            <a:rPr lang="en-US" smtClean="0"/>
            <a:t>Adopt channel-spanning performance measures.</a:t>
          </a:r>
          <a:endParaRPr lang="en-US"/>
        </a:p>
      </dgm:t>
    </dgm:pt>
    <dgm:pt modelId="{0CADE4CC-0397-446E-8527-CAA5F7F4BB24}" type="parTrans" cxnId="{D34F2C72-174A-4381-8B6F-27CF3CA3A35D}">
      <dgm:prSet/>
      <dgm:spPr/>
      <dgm:t>
        <a:bodyPr/>
        <a:lstStyle/>
        <a:p>
          <a:endParaRPr lang="en-US"/>
        </a:p>
      </dgm:t>
    </dgm:pt>
    <dgm:pt modelId="{8981EDD1-13D9-4CA3-BC1C-68AC3E81CDC9}" type="sibTrans" cxnId="{D34F2C72-174A-4381-8B6F-27CF3CA3A35D}">
      <dgm:prSet/>
      <dgm:spPr/>
      <dgm:t>
        <a:bodyPr/>
        <a:lstStyle/>
        <a:p>
          <a:endParaRPr lang="en-US"/>
        </a:p>
      </dgm:t>
    </dgm:pt>
    <dgm:pt modelId="{0F0062CC-378A-4F7D-98DC-EE2D6F7EF5BD}" type="pres">
      <dgm:prSet presAssocID="{244E221B-7E4C-42BE-AEC7-2AD08FB6420A}" presName="Name0" presStyleCnt="0">
        <dgm:presLayoutVars>
          <dgm:dir/>
          <dgm:resizeHandles val="exact"/>
        </dgm:presLayoutVars>
      </dgm:prSet>
      <dgm:spPr/>
    </dgm:pt>
    <dgm:pt modelId="{1600203A-8E6F-45F9-8001-E221F112AE7F}" type="pres">
      <dgm:prSet presAssocID="{2DFC3A85-2F24-413B-8898-B770CC652964}" presName="twoplus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5AEC65-1545-475F-868F-230E3873FC27}" type="pres">
      <dgm:prSet presAssocID="{591229EA-FA18-417C-BD2A-08CB1381564D}" presName="twoplus" presStyleLbl="node1" presStyleIdx="1" presStyleCnt="4">
        <dgm:presLayoutVars>
          <dgm:bulletEnabled val="1"/>
        </dgm:presLayoutVars>
      </dgm:prSet>
      <dgm:spPr/>
    </dgm:pt>
    <dgm:pt modelId="{966FC941-5E4F-4168-822E-1A73A3F302F2}" type="pres">
      <dgm:prSet presAssocID="{158E0288-A14D-40C9-8673-62C5FD92B171}" presName="twoplus" presStyleLbl="node1" presStyleIdx="2" presStyleCnt="4">
        <dgm:presLayoutVars>
          <dgm:bulletEnabled val="1"/>
        </dgm:presLayoutVars>
      </dgm:prSet>
      <dgm:spPr/>
    </dgm:pt>
    <dgm:pt modelId="{AFF8E5B6-6746-4764-98B7-3AF6435C4526}" type="pres">
      <dgm:prSet presAssocID="{794384DB-529E-4A96-A706-ADAF7C0AC467}" presName="twoplus" presStyleLbl="node1" presStyleIdx="3" presStyleCnt="4">
        <dgm:presLayoutVars>
          <dgm:bulletEnabled val="1"/>
        </dgm:presLayoutVars>
      </dgm:prSet>
      <dgm:spPr/>
    </dgm:pt>
  </dgm:ptLst>
  <dgm:cxnLst>
    <dgm:cxn modelId="{1F666497-C189-4EA9-A86C-124C18300099}" type="presOf" srcId="{158E0288-A14D-40C9-8673-62C5FD92B171}" destId="{966FC941-5E4F-4168-822E-1A73A3F302F2}" srcOrd="0" destOrd="0" presId="urn:diagrams.loki3.com/TabbedArc+Icon"/>
    <dgm:cxn modelId="{0F3D6E27-EFB2-456E-86CB-C331D20C67F5}" type="presOf" srcId="{591229EA-FA18-417C-BD2A-08CB1381564D}" destId="{485AEC65-1545-475F-868F-230E3873FC27}" srcOrd="0" destOrd="0" presId="urn:diagrams.loki3.com/TabbedArc+Icon"/>
    <dgm:cxn modelId="{0994F638-050F-4925-95C6-1BF1D8634DD9}" type="presOf" srcId="{794384DB-529E-4A96-A706-ADAF7C0AC467}" destId="{AFF8E5B6-6746-4764-98B7-3AF6435C4526}" srcOrd="0" destOrd="0" presId="urn:diagrams.loki3.com/TabbedArc+Icon"/>
    <dgm:cxn modelId="{7A6ADA82-04E2-4E37-A308-DC22911483B1}" srcId="{244E221B-7E4C-42BE-AEC7-2AD08FB6420A}" destId="{591229EA-FA18-417C-BD2A-08CB1381564D}" srcOrd="1" destOrd="0" parTransId="{A342F6FE-E55E-4ACD-B4A1-0BFF4B3915C9}" sibTransId="{497F1B42-769D-445C-A315-CDD13D2D6C4A}"/>
    <dgm:cxn modelId="{4B6EBA39-1FAC-4860-AC78-6C2C766192A5}" srcId="{244E221B-7E4C-42BE-AEC7-2AD08FB6420A}" destId="{158E0288-A14D-40C9-8673-62C5FD92B171}" srcOrd="2" destOrd="0" parTransId="{341310FC-8736-4B67-97A4-2CACC58DF155}" sibTransId="{5CA94DF6-B7CF-437F-A3B5-3D55DE7992D6}"/>
    <dgm:cxn modelId="{C4C24144-4C45-423A-8767-E194A74F32DF}" srcId="{244E221B-7E4C-42BE-AEC7-2AD08FB6420A}" destId="{2DFC3A85-2F24-413B-8898-B770CC652964}" srcOrd="0" destOrd="0" parTransId="{36ABE15C-A438-4B97-A87F-AB5941DE704F}" sibTransId="{41888173-0FD8-4817-B7BD-8DD39749CA83}"/>
    <dgm:cxn modelId="{66897A99-51D0-44E6-9F84-01E6FD15D8A3}" type="presOf" srcId="{2DFC3A85-2F24-413B-8898-B770CC652964}" destId="{1600203A-8E6F-45F9-8001-E221F112AE7F}" srcOrd="0" destOrd="0" presId="urn:diagrams.loki3.com/TabbedArc+Icon"/>
    <dgm:cxn modelId="{8DA4E0AD-6A80-4908-B19E-E4A3A6F8CA7A}" type="presOf" srcId="{244E221B-7E4C-42BE-AEC7-2AD08FB6420A}" destId="{0F0062CC-378A-4F7D-98DC-EE2D6F7EF5BD}" srcOrd="0" destOrd="0" presId="urn:diagrams.loki3.com/TabbedArc+Icon"/>
    <dgm:cxn modelId="{D34F2C72-174A-4381-8B6F-27CF3CA3A35D}" srcId="{244E221B-7E4C-42BE-AEC7-2AD08FB6420A}" destId="{794384DB-529E-4A96-A706-ADAF7C0AC467}" srcOrd="3" destOrd="0" parTransId="{0CADE4CC-0397-446E-8527-CAA5F7F4BB24}" sibTransId="{8981EDD1-13D9-4CA3-BC1C-68AC3E81CDC9}"/>
    <dgm:cxn modelId="{18E07809-85A6-4BB7-BAAD-2C126CE6D7A2}" type="presParOf" srcId="{0F0062CC-378A-4F7D-98DC-EE2D6F7EF5BD}" destId="{1600203A-8E6F-45F9-8001-E221F112AE7F}" srcOrd="0" destOrd="0" presId="urn:diagrams.loki3.com/TabbedArc+Icon"/>
    <dgm:cxn modelId="{A42EB757-4058-4EC8-90AA-400E51D07406}" type="presParOf" srcId="{0F0062CC-378A-4F7D-98DC-EE2D6F7EF5BD}" destId="{485AEC65-1545-475F-868F-230E3873FC27}" srcOrd="1" destOrd="0" presId="urn:diagrams.loki3.com/TabbedArc+Icon"/>
    <dgm:cxn modelId="{235DAFDD-2440-4783-BC6D-01170DF1CBC1}" type="presParOf" srcId="{0F0062CC-378A-4F7D-98DC-EE2D6F7EF5BD}" destId="{966FC941-5E4F-4168-822E-1A73A3F302F2}" srcOrd="2" destOrd="0" presId="urn:diagrams.loki3.com/TabbedArc+Icon"/>
    <dgm:cxn modelId="{D54A9D43-2C74-4EEC-81D6-F2CDF7351F05}" type="presParOf" srcId="{0F0062CC-378A-4F7D-98DC-EE2D6F7EF5BD}" destId="{AFF8E5B6-6746-4764-98B7-3AF6435C4526}" srcOrd="3" destOrd="0" presId="urn:diagrams.loki3.com/TabbedArc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00203A-8E6F-45F9-8001-E221F112AE7F}">
      <dsp:nvSpPr>
        <dsp:cNvPr id="0" name=""/>
        <dsp:cNvSpPr/>
      </dsp:nvSpPr>
      <dsp:spPr>
        <a:xfrm rot="18000000">
          <a:off x="1151" y="1903121"/>
          <a:ext cx="2447180" cy="1590667"/>
        </a:xfrm>
        <a:prstGeom prst="round2Same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29210" rIns="8763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2300" kern="1200" smtClean="0"/>
            <a:t>Segment customers based on service needs.</a:t>
          </a:r>
          <a:endParaRPr lang="en-US" sz="2300" kern="1200"/>
        </a:p>
      </dsp:txBody>
      <dsp:txXfrm>
        <a:off x="112424" y="1961359"/>
        <a:ext cx="2291880" cy="1513017"/>
      </dsp:txXfrm>
    </dsp:sp>
    <dsp:sp modelId="{485AEC65-1545-475F-868F-230E3873FC27}">
      <dsp:nvSpPr>
        <dsp:cNvPr id="0" name=""/>
        <dsp:cNvSpPr/>
      </dsp:nvSpPr>
      <dsp:spPr>
        <a:xfrm rot="20400000">
          <a:off x="2164792" y="87610"/>
          <a:ext cx="2447180" cy="1590667"/>
        </a:xfrm>
        <a:prstGeom prst="round2Same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29210" rIns="8763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2300" kern="1200" smtClean="0"/>
            <a:t>Listen to signals of market demand and plan accordingly.</a:t>
          </a:r>
          <a:endParaRPr lang="en-US" sz="2300" kern="1200"/>
        </a:p>
      </dsp:txBody>
      <dsp:txXfrm>
        <a:off x="2255721" y="162919"/>
        <a:ext cx="2291880" cy="1513017"/>
      </dsp:txXfrm>
    </dsp:sp>
    <dsp:sp modelId="{966FC941-5E4F-4168-822E-1A73A3F302F2}">
      <dsp:nvSpPr>
        <dsp:cNvPr id="0" name=""/>
        <dsp:cNvSpPr/>
      </dsp:nvSpPr>
      <dsp:spPr>
        <a:xfrm rot="1200000">
          <a:off x="4989226" y="87610"/>
          <a:ext cx="2447180" cy="1590667"/>
        </a:xfrm>
        <a:prstGeom prst="round2Same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29210" rIns="8763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2300" kern="1200" smtClean="0"/>
            <a:t>Develop a supply-chain-wide technology strategy.</a:t>
          </a:r>
          <a:endParaRPr lang="en-US" sz="2300" kern="1200"/>
        </a:p>
      </dsp:txBody>
      <dsp:txXfrm>
        <a:off x="5053597" y="162919"/>
        <a:ext cx="2291880" cy="1513017"/>
      </dsp:txXfrm>
    </dsp:sp>
    <dsp:sp modelId="{AFF8E5B6-6746-4764-98B7-3AF6435C4526}">
      <dsp:nvSpPr>
        <dsp:cNvPr id="0" name=""/>
        <dsp:cNvSpPr/>
      </dsp:nvSpPr>
      <dsp:spPr>
        <a:xfrm rot="3600000">
          <a:off x="7152867" y="1903121"/>
          <a:ext cx="2447180" cy="1590667"/>
        </a:xfrm>
        <a:prstGeom prst="round2Same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29210" rIns="8763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Adopt channel-spanning performance measures.</a:t>
          </a:r>
          <a:endParaRPr lang="en-US" sz="2300" kern="1200"/>
        </a:p>
      </dsp:txBody>
      <dsp:txXfrm>
        <a:off x="7196894" y="1961359"/>
        <a:ext cx="2291880" cy="15130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TabbedArc+Icon">
  <dgm:title val="Tabbed Arc"/>
  <dgm:desc val="Use to show a set of related items arcing over a common area.  Best with small amounts of text."/>
  <dgm:catLst>
    <dgm:cat type="relationship" pri="20500"/>
    <dgm:cat type="officeonline" pri="4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1">
        <dgm:alg type="cycle"/>
      </dgm:if>
      <dgm:else name="Name3">
        <dgm:choose name="Name4">
          <dgm:if name="Name5" axis="ch" ptType="node" func="cnt" op="lte" val="3">
            <dgm:choose name="Name6">
              <dgm:if name="Name7" func="var" arg="dir" op="equ" val="norm">
                <dgm:alg type="cycle">
                  <dgm:param type="stAng" val="-40"/>
                  <dgm:param type="spanAng" val="80"/>
                  <dgm:param type="rotPath" val="alongPath"/>
                </dgm:alg>
              </dgm:if>
              <dgm:else name="Name8">
                <dgm:alg type="cycle">
                  <dgm:param type="stAng" val="40"/>
                  <dgm:param type="spanAng" val="-80"/>
                  <dgm:param type="rotPath" val="alongPath"/>
                </dgm:alg>
              </dgm:else>
            </dgm:choose>
          </dgm:if>
          <dgm:else name="Name9">
            <dgm:choose name="Name10">
              <dgm:if name="Name11" func="var" arg="dir" op="equ" val="norm">
                <dgm:alg type="cycle">
                  <dgm:param type="stAng" val="-60"/>
                  <dgm:param type="spanAng" val="120"/>
                  <dgm:param type="rotPath" val="alongPath"/>
                </dgm:alg>
              </dgm:if>
              <dgm:else name="Name12">
                <dgm:alg type="cycle">
                  <dgm:param type="stAng" val="60"/>
                  <dgm:param type="spanAng" val="-120"/>
                  <dgm:param type="rotPath" val="alongPath"/>
                </dgm:alg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hoose name="Name13">
      <dgm:if name="Name14" axis="ch" ptType="node" func="cnt" op="equ" val="2">
        <dgm:constrLst>
          <dgm:constr type="w" for="ch" ptType="node" refType="w"/>
          <dgm:constr type="primFontSz" for="ch" ptType="node" op="equ" val="65"/>
          <dgm:constr type="sibSp" refType="w" fact="0.22"/>
        </dgm:constrLst>
      </dgm:if>
      <dgm:else name="Name15">
        <dgm:constrLst>
          <dgm:constr type="w" for="ch" ptType="node" refType="w"/>
          <dgm:constr type="primFontSz" for="ch" ptType="node" op="equ" val="65"/>
          <dgm:constr type="sibSp" refType="w" fact="0.14"/>
        </dgm:constrLst>
      </dgm:else>
    </dgm:choose>
    <dgm:ruleLst/>
    <dgm:forEach name="Name16" axis="ch" ptType="node">
      <dgm:choose name="Name17">
        <dgm:if name="Name18" axis="par ch" ptType="doc node" func="cnt" op="equ" val="1">
          <dgm:layoutNode name="one">
            <dgm:varLst>
              <dgm:bulletEnabled val="1"/>
            </dgm:varLst>
            <dgm:alg type="tx"/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9">
          <dgm:layoutNode name="twoplus">
            <dgm:varLst>
              <dgm:bulletEnabled val="1"/>
            </dgm:varLst>
            <dgm:alg type="tx">
              <dgm:param type="autoTxRot" val="grav"/>
            </dgm:alg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sz="5000" dirty="0"/>
              <a:t>Supply Chain Management for Disaster Prevention and Mitigation</a:t>
            </a: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883412"/>
          </a:xfrm>
        </p:spPr>
        <p:txBody>
          <a:bodyPr>
            <a:normAutofit/>
          </a:bodyPr>
          <a:lstStyle/>
          <a:p>
            <a:r>
              <a:rPr lang="en-US" dirty="0"/>
              <a:t>PREVENTION &amp; RISK </a:t>
            </a:r>
            <a:r>
              <a:rPr lang="en-US" dirty="0" smtClean="0"/>
              <a:t>MITIGATION</a:t>
            </a:r>
          </a:p>
          <a:p>
            <a:r>
              <a:rPr lang="en-US" dirty="0" err="1"/>
              <a:t>Yanquiling</a:t>
            </a:r>
            <a:r>
              <a:rPr lang="en-US" dirty="0"/>
              <a:t>, R; Santos, M.C; Pineda</a:t>
            </a:r>
            <a:r>
              <a:rPr lang="en-US" dirty="0" smtClean="0"/>
              <a:t>, J.D</a:t>
            </a:r>
            <a:r>
              <a:rPr lang="en-US" dirty="0"/>
              <a:t>; </a:t>
            </a:r>
            <a:r>
              <a:rPr lang="en-US" dirty="0" err="1"/>
              <a:t>Panaguiton</a:t>
            </a:r>
            <a:r>
              <a:rPr lang="en-US" dirty="0"/>
              <a:t>, R; </a:t>
            </a:r>
            <a:r>
              <a:rPr lang="en-US" dirty="0" err="1"/>
              <a:t>Fallorin</a:t>
            </a:r>
            <a:r>
              <a:rPr lang="en-US" dirty="0"/>
              <a:t>, T. M; Agustin, A; Bravo, J.G; </a:t>
            </a:r>
            <a:r>
              <a:rPr lang="en-US" dirty="0" err="1"/>
              <a:t>Manabat</a:t>
            </a:r>
            <a:r>
              <a:rPr lang="en-US" dirty="0"/>
              <a:t>, M.</a:t>
            </a:r>
          </a:p>
        </p:txBody>
      </p:sp>
    </p:spTree>
    <p:extLst>
      <p:ext uri="{BB962C8B-B14F-4D97-AF65-F5344CB8AC3E}">
        <p14:creationId xmlns:p14="http://schemas.microsoft.com/office/powerpoint/2010/main" val="121029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Relation Management in Managing Disaster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452153" y="2414905"/>
            <a:ext cx="8281656" cy="3840422"/>
            <a:chOff x="2340" y="4152"/>
            <a:chExt cx="8237" cy="5077"/>
          </a:xfrm>
        </p:grpSpPr>
        <p:sp>
          <p:nvSpPr>
            <p:cNvPr id="6" name="AutoShape 479"/>
            <p:cNvSpPr>
              <a:spLocks noChangeArrowheads="1"/>
            </p:cNvSpPr>
            <p:nvPr/>
          </p:nvSpPr>
          <p:spPr bwMode="auto">
            <a:xfrm>
              <a:off x="8057" y="4182"/>
              <a:ext cx="2520" cy="126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>
                  <a:effectLst/>
                  <a:latin typeface="Arial" panose="020B0604020202020204" pitchFamily="34" charset="0"/>
                </a:rPr>
                <a:t>Customer Segmentation</a:t>
              </a:r>
              <a:endParaRPr lang="en-US">
                <a:effectLst/>
              </a:endParaRPr>
            </a:p>
          </p:txBody>
        </p:sp>
        <p:sp>
          <p:nvSpPr>
            <p:cNvPr id="7" name="AutoShape 480"/>
            <p:cNvSpPr>
              <a:spLocks noChangeArrowheads="1"/>
            </p:cNvSpPr>
            <p:nvPr/>
          </p:nvSpPr>
          <p:spPr bwMode="auto">
            <a:xfrm>
              <a:off x="8970" y="5529"/>
              <a:ext cx="675" cy="528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2">
                <a:lumMod val="75000"/>
                <a:lumOff val="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" name="AutoShape 481"/>
            <p:cNvSpPr>
              <a:spLocks noChangeArrowheads="1"/>
            </p:cNvSpPr>
            <p:nvPr/>
          </p:nvSpPr>
          <p:spPr bwMode="auto">
            <a:xfrm>
              <a:off x="8057" y="7962"/>
              <a:ext cx="2520" cy="126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>
                  <a:effectLst/>
                  <a:latin typeface="Arial" panose="020B0604020202020204" pitchFamily="34" charset="0"/>
                </a:rPr>
                <a:t>Identify Opportunities for Improvement</a:t>
              </a:r>
              <a:endParaRPr lang="en-US">
                <a:effectLst/>
              </a:endParaRPr>
            </a:p>
            <a:p>
              <a:pPr algn="ctr">
                <a:spcAft>
                  <a:spcPts val="0"/>
                </a:spcAft>
              </a:pPr>
              <a:r>
                <a:rPr lang="en-US">
                  <a:effectLst/>
                  <a:latin typeface="Arial" panose="020B0604020202020204" pitchFamily="34" charset="0"/>
                </a:rPr>
                <a:t>(Policies and Programs)</a:t>
              </a:r>
              <a:endParaRPr lang="en-US">
                <a:effectLst/>
              </a:endParaRPr>
            </a:p>
          </p:txBody>
        </p:sp>
        <p:sp>
          <p:nvSpPr>
            <p:cNvPr id="9" name="AutoShape 482"/>
            <p:cNvSpPr>
              <a:spLocks noChangeArrowheads="1"/>
            </p:cNvSpPr>
            <p:nvPr/>
          </p:nvSpPr>
          <p:spPr bwMode="auto">
            <a:xfrm>
              <a:off x="8970" y="7404"/>
              <a:ext cx="675" cy="528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2">
                <a:lumMod val="75000"/>
                <a:lumOff val="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5653" y="4737"/>
              <a:ext cx="1654" cy="115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effectLst/>
                  <a:latin typeface="Arial" panose="020B0604020202020204" pitchFamily="34" charset="0"/>
                </a:rPr>
                <a:t>Customer Service Management</a:t>
              </a:r>
              <a:endParaRPr lang="en-US">
                <a:effectLst/>
              </a:endParaRP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5653" y="6109"/>
              <a:ext cx="1654" cy="115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effectLst/>
                  <a:latin typeface="Arial" panose="020B0604020202020204" pitchFamily="34" charset="0"/>
                </a:rPr>
                <a:t>Product Management</a:t>
              </a:r>
              <a:endParaRPr lang="en-US">
                <a:effectLst/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5653" y="7466"/>
              <a:ext cx="1654" cy="115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effectLst/>
                  <a:latin typeface="Arial" panose="020B0604020202020204" pitchFamily="34" charset="0"/>
                </a:rPr>
                <a:t>Demand Management</a:t>
              </a:r>
              <a:endParaRPr lang="en-US">
                <a:effectLst/>
              </a:endParaRPr>
            </a:p>
          </p:txBody>
        </p:sp>
        <p:cxnSp>
          <p:nvCxnSpPr>
            <p:cNvPr id="13" name="AutoShape 486"/>
            <p:cNvCxnSpPr>
              <a:cxnSpLocks noChangeShapeType="1"/>
            </p:cNvCxnSpPr>
            <p:nvPr/>
          </p:nvCxnSpPr>
          <p:spPr bwMode="auto">
            <a:xfrm flipH="1">
              <a:off x="7307" y="4737"/>
              <a:ext cx="750" cy="5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487"/>
            <p:cNvCxnSpPr>
              <a:cxnSpLocks noChangeShapeType="1"/>
            </p:cNvCxnSpPr>
            <p:nvPr/>
          </p:nvCxnSpPr>
          <p:spPr bwMode="auto">
            <a:xfrm flipH="1">
              <a:off x="7307" y="4737"/>
              <a:ext cx="750" cy="19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488"/>
            <p:cNvCxnSpPr>
              <a:cxnSpLocks noChangeShapeType="1"/>
            </p:cNvCxnSpPr>
            <p:nvPr/>
          </p:nvCxnSpPr>
          <p:spPr bwMode="auto">
            <a:xfrm flipH="1">
              <a:off x="7307" y="4737"/>
              <a:ext cx="750" cy="325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489"/>
            <p:cNvCxnSpPr>
              <a:cxnSpLocks noChangeShapeType="1"/>
            </p:cNvCxnSpPr>
            <p:nvPr/>
          </p:nvCxnSpPr>
          <p:spPr bwMode="auto">
            <a:xfrm flipH="1" flipV="1">
              <a:off x="7307" y="5317"/>
              <a:ext cx="750" cy="330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490"/>
            <p:cNvCxnSpPr>
              <a:cxnSpLocks noChangeShapeType="1"/>
            </p:cNvCxnSpPr>
            <p:nvPr/>
          </p:nvCxnSpPr>
          <p:spPr bwMode="auto">
            <a:xfrm flipH="1" flipV="1">
              <a:off x="7307" y="6727"/>
              <a:ext cx="750" cy="18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491"/>
            <p:cNvCxnSpPr>
              <a:cxnSpLocks noChangeShapeType="1"/>
            </p:cNvCxnSpPr>
            <p:nvPr/>
          </p:nvCxnSpPr>
          <p:spPr bwMode="auto">
            <a:xfrm flipH="1" flipV="1">
              <a:off x="7307" y="7991"/>
              <a:ext cx="750" cy="6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" name="AutoShape 492"/>
            <p:cNvSpPr>
              <a:spLocks noChangeArrowheads="1"/>
            </p:cNvSpPr>
            <p:nvPr/>
          </p:nvSpPr>
          <p:spPr bwMode="auto">
            <a:xfrm>
              <a:off x="8057" y="6057"/>
              <a:ext cx="2520" cy="126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>
                  <a:effectLst/>
                  <a:latin typeface="Arial" panose="020B0604020202020204" pitchFamily="34" charset="0"/>
                </a:rPr>
                <a:t>Identify Gaps</a:t>
              </a:r>
              <a:endParaRPr lang="en-US">
                <a:effectLst/>
              </a:endParaRPr>
            </a:p>
          </p:txBody>
        </p:sp>
        <p:cxnSp>
          <p:nvCxnSpPr>
            <p:cNvPr id="20" name="AutoShape 493"/>
            <p:cNvCxnSpPr>
              <a:cxnSpLocks noChangeShapeType="1"/>
            </p:cNvCxnSpPr>
            <p:nvPr/>
          </p:nvCxnSpPr>
          <p:spPr bwMode="auto">
            <a:xfrm>
              <a:off x="7307" y="5317"/>
              <a:ext cx="750" cy="141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494"/>
            <p:cNvCxnSpPr>
              <a:cxnSpLocks noChangeShapeType="1"/>
            </p:cNvCxnSpPr>
            <p:nvPr/>
          </p:nvCxnSpPr>
          <p:spPr bwMode="auto">
            <a:xfrm>
              <a:off x="7307" y="6727"/>
              <a:ext cx="75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495"/>
            <p:cNvCxnSpPr>
              <a:cxnSpLocks noChangeShapeType="1"/>
            </p:cNvCxnSpPr>
            <p:nvPr/>
          </p:nvCxnSpPr>
          <p:spPr bwMode="auto">
            <a:xfrm flipV="1">
              <a:off x="7307" y="6727"/>
              <a:ext cx="750" cy="126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AutoShape 496"/>
            <p:cNvSpPr>
              <a:spLocks noChangeArrowheads="1"/>
            </p:cNvSpPr>
            <p:nvPr/>
          </p:nvSpPr>
          <p:spPr bwMode="auto">
            <a:xfrm>
              <a:off x="2340" y="4152"/>
              <a:ext cx="2520" cy="126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>
                  <a:effectLst/>
                  <a:latin typeface="Arial" panose="020B0604020202020204" pitchFamily="34" charset="0"/>
                </a:rPr>
                <a:t>Review of Strategy</a:t>
              </a:r>
              <a:endParaRPr lang="en-US">
                <a:effectLst/>
              </a:endParaRPr>
            </a:p>
          </p:txBody>
        </p:sp>
        <p:sp>
          <p:nvSpPr>
            <p:cNvPr id="24" name="AutoShape 497"/>
            <p:cNvSpPr>
              <a:spLocks noChangeArrowheads="1"/>
            </p:cNvSpPr>
            <p:nvPr/>
          </p:nvSpPr>
          <p:spPr bwMode="auto">
            <a:xfrm>
              <a:off x="2340" y="6057"/>
              <a:ext cx="2520" cy="126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>
                  <a:effectLst/>
                  <a:latin typeface="Arial" panose="020B0604020202020204" pitchFamily="34" charset="0"/>
                </a:rPr>
                <a:t>Identify Criteria for Customers Segmentation</a:t>
              </a:r>
              <a:endParaRPr lang="en-US">
                <a:effectLst/>
              </a:endParaRPr>
            </a:p>
          </p:txBody>
        </p:sp>
        <p:sp>
          <p:nvSpPr>
            <p:cNvPr id="25" name="AutoShape 498"/>
            <p:cNvSpPr>
              <a:spLocks noChangeArrowheads="1"/>
            </p:cNvSpPr>
            <p:nvPr/>
          </p:nvSpPr>
          <p:spPr bwMode="auto">
            <a:xfrm>
              <a:off x="2340" y="7932"/>
              <a:ext cx="2520" cy="126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>
                  <a:effectLst/>
                  <a:latin typeface="Arial" panose="020B0604020202020204" pitchFamily="34" charset="0"/>
                </a:rPr>
                <a:t>Develop Framework for Disaster Preparedness</a:t>
              </a:r>
              <a:endParaRPr lang="en-US">
                <a:effectLst/>
              </a:endParaRPr>
            </a:p>
          </p:txBody>
        </p:sp>
        <p:sp>
          <p:nvSpPr>
            <p:cNvPr id="26" name="AutoShape 499"/>
            <p:cNvSpPr>
              <a:spLocks noChangeArrowheads="1"/>
            </p:cNvSpPr>
            <p:nvPr/>
          </p:nvSpPr>
          <p:spPr bwMode="auto">
            <a:xfrm>
              <a:off x="3240" y="5499"/>
              <a:ext cx="675" cy="528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2">
                <a:lumMod val="75000"/>
                <a:lumOff val="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7" name="AutoShape 500"/>
            <p:cNvSpPr>
              <a:spLocks noChangeArrowheads="1"/>
            </p:cNvSpPr>
            <p:nvPr/>
          </p:nvSpPr>
          <p:spPr bwMode="auto">
            <a:xfrm>
              <a:off x="3240" y="7404"/>
              <a:ext cx="675" cy="528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2">
                <a:lumMod val="75000"/>
                <a:lumOff val="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28" name="AutoShape 501"/>
            <p:cNvCxnSpPr>
              <a:cxnSpLocks noChangeShapeType="1"/>
            </p:cNvCxnSpPr>
            <p:nvPr/>
          </p:nvCxnSpPr>
          <p:spPr bwMode="auto">
            <a:xfrm>
              <a:off x="4860" y="4737"/>
              <a:ext cx="793" cy="4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AutoShape 502"/>
            <p:cNvCxnSpPr>
              <a:cxnSpLocks noChangeShapeType="1"/>
            </p:cNvCxnSpPr>
            <p:nvPr/>
          </p:nvCxnSpPr>
          <p:spPr bwMode="auto">
            <a:xfrm flipV="1">
              <a:off x="4860" y="5232"/>
              <a:ext cx="793" cy="13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AutoShape 503"/>
            <p:cNvCxnSpPr>
              <a:cxnSpLocks noChangeShapeType="1"/>
            </p:cNvCxnSpPr>
            <p:nvPr/>
          </p:nvCxnSpPr>
          <p:spPr bwMode="auto">
            <a:xfrm flipV="1">
              <a:off x="4860" y="5232"/>
              <a:ext cx="793" cy="32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AutoShape 504"/>
            <p:cNvCxnSpPr>
              <a:cxnSpLocks noChangeShapeType="1"/>
            </p:cNvCxnSpPr>
            <p:nvPr/>
          </p:nvCxnSpPr>
          <p:spPr bwMode="auto">
            <a:xfrm>
              <a:off x="4860" y="4737"/>
              <a:ext cx="793" cy="18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AutoShape 505"/>
            <p:cNvCxnSpPr>
              <a:cxnSpLocks noChangeShapeType="1"/>
            </p:cNvCxnSpPr>
            <p:nvPr/>
          </p:nvCxnSpPr>
          <p:spPr bwMode="auto">
            <a:xfrm flipV="1">
              <a:off x="4860" y="6612"/>
              <a:ext cx="793" cy="189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AutoShape 506"/>
            <p:cNvCxnSpPr>
              <a:cxnSpLocks noChangeShapeType="1"/>
            </p:cNvCxnSpPr>
            <p:nvPr/>
          </p:nvCxnSpPr>
          <p:spPr bwMode="auto">
            <a:xfrm>
              <a:off x="4860" y="6597"/>
              <a:ext cx="79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AutoShape 507"/>
            <p:cNvCxnSpPr>
              <a:cxnSpLocks noChangeShapeType="1"/>
            </p:cNvCxnSpPr>
            <p:nvPr/>
          </p:nvCxnSpPr>
          <p:spPr bwMode="auto">
            <a:xfrm>
              <a:off x="4860" y="4737"/>
              <a:ext cx="793" cy="325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AutoShape 508"/>
            <p:cNvCxnSpPr>
              <a:cxnSpLocks noChangeShapeType="1"/>
            </p:cNvCxnSpPr>
            <p:nvPr/>
          </p:nvCxnSpPr>
          <p:spPr bwMode="auto">
            <a:xfrm>
              <a:off x="4860" y="6567"/>
              <a:ext cx="793" cy="136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AutoShape 509"/>
            <p:cNvCxnSpPr>
              <a:cxnSpLocks noChangeShapeType="1"/>
            </p:cNvCxnSpPr>
            <p:nvPr/>
          </p:nvCxnSpPr>
          <p:spPr bwMode="auto">
            <a:xfrm flipV="1">
              <a:off x="4860" y="7991"/>
              <a:ext cx="793" cy="51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88065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Relation Management in Managing Disaster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6660573" cy="3581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NDRRMC</a:t>
            </a:r>
          </a:p>
          <a:p>
            <a:r>
              <a:rPr lang="en-US" dirty="0" smtClean="0"/>
              <a:t>Department </a:t>
            </a:r>
            <a:r>
              <a:rPr lang="en-US" dirty="0"/>
              <a:t>of Social Welfare and Development (</a:t>
            </a:r>
            <a:r>
              <a:rPr lang="en-US" dirty="0" smtClean="0"/>
              <a:t>DSWD)</a:t>
            </a:r>
          </a:p>
          <a:p>
            <a:r>
              <a:rPr lang="en-US" dirty="0" smtClean="0"/>
              <a:t>Department </a:t>
            </a:r>
            <a:r>
              <a:rPr lang="en-US" dirty="0"/>
              <a:t>of Agriculture (</a:t>
            </a:r>
            <a:r>
              <a:rPr lang="en-US" dirty="0" smtClean="0"/>
              <a:t>DA)</a:t>
            </a:r>
          </a:p>
          <a:p>
            <a:r>
              <a:rPr lang="en-US" dirty="0" smtClean="0"/>
              <a:t>Department </a:t>
            </a:r>
            <a:r>
              <a:rPr lang="en-US" dirty="0"/>
              <a:t>of Agrarian Reform (</a:t>
            </a:r>
            <a:r>
              <a:rPr lang="en-US" dirty="0" smtClean="0"/>
              <a:t>DAR)</a:t>
            </a:r>
          </a:p>
          <a:p>
            <a:r>
              <a:rPr lang="en-US" dirty="0" smtClean="0"/>
              <a:t>Department </a:t>
            </a:r>
            <a:r>
              <a:rPr lang="en-US" dirty="0"/>
              <a:t>of Public Works and Highways (</a:t>
            </a:r>
            <a:r>
              <a:rPr lang="en-US" dirty="0" smtClean="0"/>
              <a:t>DPWH)</a:t>
            </a:r>
          </a:p>
          <a:p>
            <a:r>
              <a:rPr lang="en-US" dirty="0" smtClean="0"/>
              <a:t>Department </a:t>
            </a:r>
            <a:r>
              <a:rPr lang="en-US" dirty="0"/>
              <a:t>of </a:t>
            </a:r>
            <a:r>
              <a:rPr lang="en-US" dirty="0" smtClean="0"/>
              <a:t>Environment </a:t>
            </a:r>
            <a:r>
              <a:rPr lang="en-US" dirty="0"/>
              <a:t>and Natural Resources (</a:t>
            </a:r>
            <a:r>
              <a:rPr lang="en-US" dirty="0" smtClean="0"/>
              <a:t>DENR)</a:t>
            </a:r>
          </a:p>
          <a:p>
            <a:r>
              <a:rPr lang="en-US" dirty="0" smtClean="0"/>
              <a:t>Climate </a:t>
            </a:r>
            <a:r>
              <a:rPr lang="en-US" dirty="0"/>
              <a:t>Change Commission (CCC) </a:t>
            </a:r>
            <a:endParaRPr lang="en-US" dirty="0" smtClean="0"/>
          </a:p>
          <a:p>
            <a:r>
              <a:rPr lang="en-US" dirty="0" smtClean="0"/>
              <a:t>Department </a:t>
            </a:r>
            <a:r>
              <a:rPr lang="en-US" dirty="0"/>
              <a:t>of Science and Technology (DOST), as lead agency. </a:t>
            </a:r>
          </a:p>
          <a:p>
            <a:endParaRPr lang="en-US" dirty="0"/>
          </a:p>
        </p:txBody>
      </p:sp>
      <p:pic>
        <p:nvPicPr>
          <p:cNvPr id="10242" name="Picture 2" descr="Image result for logo executive departments philippi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473" y="1849582"/>
            <a:ext cx="3512127" cy="425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98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Demand Management in Managing Disasters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663" y="1911927"/>
            <a:ext cx="4369074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78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NDRRMC Functional Structure</a:t>
            </a:r>
            <a:endParaRPr lang="en-US" dirty="0"/>
          </a:p>
        </p:txBody>
      </p:sp>
      <p:pic>
        <p:nvPicPr>
          <p:cNvPr id="36" name="Content Placeholder 3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0801" y="2171700"/>
            <a:ext cx="5185217" cy="451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22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287000" cy="1485900"/>
          </a:xfrm>
        </p:spPr>
        <p:txBody>
          <a:bodyPr/>
          <a:lstStyle/>
          <a:p>
            <a:r>
              <a:rPr lang="en-US" dirty="0" smtClean="0"/>
              <a:t>Thematic Areas in Disaster Management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5533" y="1194955"/>
            <a:ext cx="6759576" cy="528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19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Thematic Area 1: Disaster Prevention and Mitigation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1493" y="2252876"/>
            <a:ext cx="8431207" cy="335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05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052455"/>
          </a:xfrm>
        </p:spPr>
        <p:txBody>
          <a:bodyPr>
            <a:normAutofit lnSpcReduction="10000"/>
          </a:bodyPr>
          <a:lstStyle/>
          <a:p>
            <a:r>
              <a:rPr lang="en-PH" dirty="0" smtClean="0"/>
              <a:t>Build </a:t>
            </a:r>
            <a:r>
              <a:rPr lang="en-PH" dirty="0"/>
              <a:t>capability of local community to respond to any calamity</a:t>
            </a:r>
            <a:r>
              <a:rPr lang="en-PH" dirty="0" smtClean="0"/>
              <a:t>.</a:t>
            </a:r>
          </a:p>
          <a:p>
            <a:pPr lvl="1"/>
            <a:r>
              <a:rPr lang="en-PH" dirty="0"/>
              <a:t> Building Capability through Competition </a:t>
            </a:r>
            <a:r>
              <a:rPr lang="en-PH" dirty="0" smtClean="0"/>
              <a:t>Program</a:t>
            </a:r>
          </a:p>
          <a:p>
            <a:r>
              <a:rPr lang="en-PH" dirty="0" smtClean="0"/>
              <a:t>Strengthen </a:t>
            </a:r>
            <a:r>
              <a:rPr lang="en-PH" dirty="0"/>
              <a:t>partnerships and alliances to respond to disaster. </a:t>
            </a:r>
            <a:endParaRPr lang="en-PH" dirty="0" smtClean="0"/>
          </a:p>
          <a:p>
            <a:pPr lvl="1"/>
            <a:r>
              <a:rPr lang="en-PH" dirty="0" smtClean="0"/>
              <a:t>DICT– </a:t>
            </a:r>
            <a:r>
              <a:rPr lang="en-PH" dirty="0"/>
              <a:t>to study the possibility of having a Mobile Internet and Communication to be used during disaster. </a:t>
            </a:r>
            <a:endParaRPr lang="en-PH" dirty="0" smtClean="0"/>
          </a:p>
          <a:p>
            <a:pPr lvl="1"/>
            <a:r>
              <a:rPr lang="en-US" dirty="0" smtClean="0"/>
              <a:t>Information System</a:t>
            </a:r>
          </a:p>
          <a:p>
            <a:pPr lvl="1"/>
            <a:r>
              <a:rPr lang="en-PH" dirty="0" smtClean="0"/>
              <a:t>Large </a:t>
            </a:r>
            <a:r>
              <a:rPr lang="en-PH" dirty="0"/>
              <a:t>Scale System: Smart City </a:t>
            </a:r>
            <a:endParaRPr lang="en-PH" dirty="0" smtClean="0"/>
          </a:p>
          <a:p>
            <a:r>
              <a:rPr lang="en-PH" dirty="0" smtClean="0"/>
              <a:t>Department </a:t>
            </a:r>
            <a:r>
              <a:rPr lang="en-PH" dirty="0"/>
              <a:t>of Energy (DOE) – to study the possibility of manufacturing Portable Solar </a:t>
            </a:r>
            <a:r>
              <a:rPr lang="en-PH" dirty="0" smtClean="0"/>
              <a:t>Kit</a:t>
            </a:r>
          </a:p>
          <a:p>
            <a:r>
              <a:rPr lang="en-PH" dirty="0" smtClean="0"/>
              <a:t>Department </a:t>
            </a:r>
            <a:r>
              <a:rPr lang="en-PH" dirty="0"/>
              <a:t>of Environment and Natural Resources (DENR) – for tracing the spring water and water basins underground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3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395355"/>
          </a:xfrm>
        </p:spPr>
        <p:txBody>
          <a:bodyPr>
            <a:normAutofit/>
          </a:bodyPr>
          <a:lstStyle/>
          <a:p>
            <a:r>
              <a:rPr lang="en-PH" dirty="0" smtClean="0"/>
              <a:t>DOH </a:t>
            </a:r>
            <a:r>
              <a:rPr lang="en-PH" dirty="0"/>
              <a:t>in coordination with </a:t>
            </a:r>
            <a:r>
              <a:rPr lang="en-PH" dirty="0" smtClean="0"/>
              <a:t>the DA </a:t>
            </a:r>
            <a:r>
              <a:rPr lang="en-PH" dirty="0"/>
              <a:t>– to determine the different variety of medicinal plants as </a:t>
            </a:r>
            <a:r>
              <a:rPr lang="en-PH" dirty="0" smtClean="0"/>
              <a:t>alternative </a:t>
            </a:r>
            <a:r>
              <a:rPr lang="en-PH" dirty="0"/>
              <a:t>medicine to be planted near the evacuation center. </a:t>
            </a:r>
            <a:endParaRPr lang="en-PH" dirty="0" smtClean="0"/>
          </a:p>
          <a:p>
            <a:r>
              <a:rPr lang="en-PH" dirty="0" smtClean="0"/>
              <a:t>DA </a:t>
            </a:r>
            <a:r>
              <a:rPr lang="en-PH" dirty="0"/>
              <a:t>– to provide reference on which root crop to plant</a:t>
            </a:r>
          </a:p>
          <a:p>
            <a:r>
              <a:rPr lang="en-PH" dirty="0" smtClean="0"/>
              <a:t>OCD </a:t>
            </a:r>
            <a:r>
              <a:rPr lang="en-PH" dirty="0"/>
              <a:t>– lead in conducting drill on rescue and relief operations</a:t>
            </a:r>
          </a:p>
          <a:p>
            <a:r>
              <a:rPr lang="en-PH" dirty="0" smtClean="0"/>
              <a:t>DSWD– </a:t>
            </a:r>
            <a:r>
              <a:rPr lang="en-PH" dirty="0"/>
              <a:t>lead in taking care of people in the evacuation center</a:t>
            </a:r>
          </a:p>
          <a:p>
            <a:r>
              <a:rPr lang="en-PH" dirty="0" smtClean="0"/>
              <a:t>DOH in </a:t>
            </a:r>
            <a:r>
              <a:rPr lang="en-PH" dirty="0"/>
              <a:t>coordination with the Philippine Red Cross – lead in conducting drill on responding emergency situations</a:t>
            </a:r>
          </a:p>
          <a:p>
            <a:r>
              <a:rPr lang="en-PH" dirty="0" err="1" smtClean="0"/>
              <a:t>DepEd</a:t>
            </a:r>
            <a:r>
              <a:rPr lang="en-PH" dirty="0" smtClean="0"/>
              <a:t> - </a:t>
            </a:r>
            <a:r>
              <a:rPr lang="en-PH" dirty="0"/>
              <a:t>to </a:t>
            </a:r>
            <a:r>
              <a:rPr lang="en-PH" dirty="0" smtClean="0"/>
              <a:t>conceptualize </a:t>
            </a:r>
            <a:r>
              <a:rPr lang="en-PH" dirty="0"/>
              <a:t>the promotion of hazard/disaster awareness based from the existing Disaster Risk Reduction Resource </a:t>
            </a:r>
            <a:r>
              <a:rPr lang="en-PH" dirty="0" smtClean="0"/>
              <a:t>Manual</a:t>
            </a:r>
          </a:p>
          <a:p>
            <a:r>
              <a:rPr lang="en-US" dirty="0" smtClean="0"/>
              <a:t>(</a:t>
            </a:r>
            <a:r>
              <a:rPr lang="en-US" dirty="0"/>
              <a:t>NHA) in partnership with the </a:t>
            </a:r>
            <a:r>
              <a:rPr lang="en-PH" dirty="0" smtClean="0"/>
              <a:t>CREBA- </a:t>
            </a:r>
            <a:r>
              <a:rPr lang="en-PH" dirty="0"/>
              <a:t>for the </a:t>
            </a:r>
            <a:r>
              <a:rPr lang="en-US" dirty="0"/>
              <a:t>construction of typhoon-resistant or earthquake-resistant houses and other structures </a:t>
            </a:r>
          </a:p>
        </p:txBody>
      </p:sp>
    </p:spTree>
    <p:extLst>
      <p:ext uri="{BB962C8B-B14F-4D97-AF65-F5344CB8AC3E}">
        <p14:creationId xmlns:p14="http://schemas.microsoft.com/office/powerpoint/2010/main" val="155153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Establish </a:t>
            </a:r>
            <a:r>
              <a:rPr lang="en-PH" dirty="0"/>
              <a:t>protocol to identify and settle dead after </a:t>
            </a:r>
            <a:r>
              <a:rPr lang="en-PH" dirty="0" smtClean="0"/>
              <a:t>disaster</a:t>
            </a:r>
          </a:p>
          <a:p>
            <a:r>
              <a:rPr lang="en-PH" dirty="0" smtClean="0"/>
              <a:t>Establish </a:t>
            </a:r>
            <a:r>
              <a:rPr lang="en-PH" dirty="0"/>
              <a:t>hazard category and equivalent color for the level of </a:t>
            </a:r>
            <a:r>
              <a:rPr lang="en-PH" dirty="0" smtClean="0"/>
              <a:t>governance</a:t>
            </a:r>
          </a:p>
          <a:p>
            <a:r>
              <a:rPr lang="en-PH" dirty="0" smtClean="0"/>
              <a:t>Develop </a:t>
            </a:r>
            <a:r>
              <a:rPr lang="en-PH" dirty="0"/>
              <a:t>single system for disaster preparedness, response, rehabilitation and recovery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70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nity </a:t>
            </a:r>
            <a:r>
              <a:rPr lang="en-US" dirty="0"/>
              <a:t>and cooperation between </a:t>
            </a:r>
            <a:r>
              <a:rPr lang="en-US" dirty="0" smtClean="0"/>
              <a:t>government and </a:t>
            </a:r>
            <a:r>
              <a:rPr lang="en-US" dirty="0"/>
              <a:t>the general public is important. </a:t>
            </a:r>
            <a:endParaRPr lang="en-US" dirty="0" smtClean="0"/>
          </a:p>
          <a:p>
            <a:r>
              <a:rPr lang="en-US" dirty="0"/>
              <a:t>G</a:t>
            </a:r>
            <a:r>
              <a:rPr lang="en-US" dirty="0" smtClean="0"/>
              <a:t>overnment </a:t>
            </a:r>
            <a:r>
              <a:rPr lang="en-US" dirty="0"/>
              <a:t>plays a vital role in disaster prevention and mitigation.  </a:t>
            </a:r>
            <a:endParaRPr lang="en-US" dirty="0" smtClean="0"/>
          </a:p>
          <a:p>
            <a:r>
              <a:rPr lang="en-US" dirty="0" smtClean="0"/>
              <a:t>Resources should </a:t>
            </a:r>
            <a:r>
              <a:rPr lang="en-US" dirty="0"/>
              <a:t>efficiently and effectively </a:t>
            </a:r>
            <a:r>
              <a:rPr lang="en-US" dirty="0" smtClean="0"/>
              <a:t>utilize.</a:t>
            </a:r>
          </a:p>
          <a:p>
            <a:r>
              <a:rPr lang="en-US" dirty="0" smtClean="0"/>
              <a:t>New </a:t>
            </a:r>
            <a:r>
              <a:rPr lang="en-US" dirty="0"/>
              <a:t>technologies should also be identified out of these resources to minimize the impact of the disaster.</a:t>
            </a:r>
          </a:p>
          <a:p>
            <a:endParaRPr lang="en-US" dirty="0"/>
          </a:p>
        </p:txBody>
      </p:sp>
      <p:pic>
        <p:nvPicPr>
          <p:cNvPr id="11266" name="Picture 2" descr="Image result for un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254" y="232063"/>
            <a:ext cx="57150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Image result for technolog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7811" y="4359550"/>
            <a:ext cx="3938443" cy="24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87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4707082" cy="3581400"/>
          </a:xfrm>
        </p:spPr>
        <p:txBody>
          <a:bodyPr/>
          <a:lstStyle/>
          <a:p>
            <a:r>
              <a:rPr lang="en-PH" dirty="0" smtClean="0"/>
              <a:t>Philippines is one </a:t>
            </a:r>
            <a:r>
              <a:rPr lang="en-PH" dirty="0"/>
              <a:t>of the most disaster-prone countries in the world.  </a:t>
            </a:r>
            <a:endParaRPr lang="en-PH" dirty="0" smtClean="0"/>
          </a:p>
          <a:p>
            <a:r>
              <a:rPr lang="en-PH" dirty="0" smtClean="0"/>
              <a:t>This study will </a:t>
            </a:r>
            <a:r>
              <a:rPr lang="en-PH" dirty="0"/>
              <a:t>identify prevention measures that can be applied to the entire country.</a:t>
            </a:r>
            <a:endParaRPr lang="en-US" dirty="0"/>
          </a:p>
        </p:txBody>
      </p:sp>
      <p:pic>
        <p:nvPicPr>
          <p:cNvPr id="6146" name="Picture 2" descr="Image result for philippi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139" y="20574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9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sz="5000" dirty="0"/>
              <a:t>Supply Chain Management for Disaster Prevention and Mitigation</a:t>
            </a: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883412"/>
          </a:xfrm>
        </p:spPr>
        <p:txBody>
          <a:bodyPr>
            <a:normAutofit/>
          </a:bodyPr>
          <a:lstStyle/>
          <a:p>
            <a:r>
              <a:rPr lang="en-US" dirty="0"/>
              <a:t>PREVENTION &amp; RISK </a:t>
            </a:r>
            <a:r>
              <a:rPr lang="en-US" dirty="0" smtClean="0"/>
              <a:t>MITIGATION</a:t>
            </a:r>
          </a:p>
          <a:p>
            <a:r>
              <a:rPr lang="en-US" dirty="0" err="1"/>
              <a:t>Yanquiling</a:t>
            </a:r>
            <a:r>
              <a:rPr lang="en-US" dirty="0"/>
              <a:t>, R; Santos, M.C; Pineda</a:t>
            </a:r>
            <a:r>
              <a:rPr lang="en-US" dirty="0" smtClean="0"/>
              <a:t>, J.D</a:t>
            </a:r>
            <a:r>
              <a:rPr lang="en-US" dirty="0"/>
              <a:t>; </a:t>
            </a:r>
            <a:r>
              <a:rPr lang="en-US" dirty="0" err="1"/>
              <a:t>Panaguiton</a:t>
            </a:r>
            <a:r>
              <a:rPr lang="en-US" dirty="0"/>
              <a:t>, R; </a:t>
            </a:r>
            <a:r>
              <a:rPr lang="en-US" dirty="0" err="1"/>
              <a:t>Fallorin</a:t>
            </a:r>
            <a:r>
              <a:rPr lang="en-US" dirty="0"/>
              <a:t>, T. M; Agustin, A; Bravo, J.G; </a:t>
            </a:r>
            <a:r>
              <a:rPr lang="en-US" dirty="0" err="1"/>
              <a:t>Manabat</a:t>
            </a:r>
            <a:r>
              <a:rPr lang="en-US" dirty="0"/>
              <a:t>, M.</a:t>
            </a:r>
          </a:p>
        </p:txBody>
      </p:sp>
    </p:spTree>
    <p:extLst>
      <p:ext uri="{BB962C8B-B14F-4D97-AF65-F5344CB8AC3E}">
        <p14:creationId xmlns:p14="http://schemas.microsoft.com/office/powerpoint/2010/main" val="230708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4873336" cy="3581400"/>
          </a:xfrm>
        </p:spPr>
        <p:txBody>
          <a:bodyPr/>
          <a:lstStyle/>
          <a:p>
            <a:r>
              <a:rPr lang="en-US" dirty="0"/>
              <a:t>A disaster is a sudden, calamitous event that seriously disrupts the functioning of a </a:t>
            </a:r>
            <a:r>
              <a:rPr lang="en-US" dirty="0" smtClean="0"/>
              <a:t>(</a:t>
            </a:r>
            <a:r>
              <a:rPr lang="en-US" dirty="0"/>
              <a:t>International Federation of Red Cross (IFRC), 2016</a:t>
            </a:r>
            <a:r>
              <a:rPr lang="en-US" dirty="0" smtClean="0"/>
              <a:t>)</a:t>
            </a:r>
          </a:p>
          <a:p>
            <a:r>
              <a:rPr lang="en-US" dirty="0"/>
              <a:t>4.4 billion people have been affected by disasters since 1994, which claimed 1.3 million lives and cost US$2 trillion in economic losses. (Child Fund International , 2013) </a:t>
            </a:r>
          </a:p>
        </p:txBody>
      </p:sp>
      <p:pic>
        <p:nvPicPr>
          <p:cNvPr id="8194" name="Picture 2" descr="Image result for disaster philippi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442" y="1683327"/>
            <a:ext cx="5055249" cy="393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64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Risk Areas in the Philippines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0976621"/>
              </p:ext>
            </p:extLst>
          </p:nvPr>
        </p:nvGraphicFramePr>
        <p:xfrm>
          <a:off x="2964007" y="2399360"/>
          <a:ext cx="5314950" cy="35874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3970"/>
                <a:gridCol w="403098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Regions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Provinces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Ilocos Sur, Ilocos Norte, Pangasinan, La Union, Tarlac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II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Cagayan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III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Pampanga, Nueva Ecija,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V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Albay, Sorsogon, Camarines Norte, Camarines Sur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VI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Masbate, Western Samar, Northern Samar, Catanduanes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CAR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Kalinga, Mountain Province, </a:t>
                      </a:r>
                      <a:r>
                        <a:rPr lang="en-US" sz="2000" dirty="0" err="1">
                          <a:effectLst/>
                        </a:rPr>
                        <a:t>Apayao</a:t>
                      </a:r>
                      <a:r>
                        <a:rPr lang="en-US" sz="2000" dirty="0">
                          <a:effectLst/>
                        </a:rPr>
                        <a:t>, </a:t>
                      </a:r>
                      <a:r>
                        <a:rPr lang="en-US" sz="2000" dirty="0" err="1">
                          <a:effectLst/>
                        </a:rPr>
                        <a:t>Ifugao</a:t>
                      </a:r>
                      <a:r>
                        <a:rPr lang="en-US" sz="2000" dirty="0">
                          <a:effectLst/>
                        </a:rPr>
                        <a:t>,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480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Philippine Historical Data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8977324"/>
              </p:ext>
            </p:extLst>
          </p:nvPr>
        </p:nvGraphicFramePr>
        <p:xfrm>
          <a:off x="1278081" y="2762129"/>
          <a:ext cx="10390909" cy="1956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1225"/>
                <a:gridCol w="1190939"/>
                <a:gridCol w="1745622"/>
                <a:gridCol w="1016503"/>
                <a:gridCol w="1355335"/>
                <a:gridCol w="1129446"/>
                <a:gridCol w="2371839"/>
              </a:tblGrid>
              <a:tr h="4819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Decade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Total No. of Typhoons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Trop. Depression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Trop. Storm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Typhoon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Total Death Toll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Total Amount of Damage</a:t>
                      </a:r>
                      <a:br>
                        <a:rPr lang="en-US" sz="2000">
                          <a:effectLst/>
                        </a:rPr>
                      </a:br>
                      <a:r>
                        <a:rPr lang="en-US" sz="2000">
                          <a:effectLst/>
                        </a:rPr>
                        <a:t>(in Billion pesos)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809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1990-2000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185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93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9,537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84.82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809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2001-2010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202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96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5,021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33.23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809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Total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387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112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189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14,558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118.05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850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Yolanda vs. </a:t>
            </a:r>
            <a:r>
              <a:rPr lang="en-US" dirty="0" err="1" smtClean="0"/>
              <a:t>Lawin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8635514"/>
              </p:ext>
            </p:extLst>
          </p:nvPr>
        </p:nvGraphicFramePr>
        <p:xfrm>
          <a:off x="1444336" y="1995055"/>
          <a:ext cx="10318173" cy="46438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42191"/>
                <a:gridCol w="3140313"/>
                <a:gridCol w="3835669"/>
              </a:tblGrid>
              <a:tr h="2659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3" marR="508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Yolanda 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(NDRRMC, 2014)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3" marR="508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Lawin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(NDRRMC, 2016)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3" marR="50833" marT="0" marB="0"/>
                </a:tc>
              </a:tr>
              <a:tr h="3989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r>
                        <a:rPr lang="en-US" sz="1200" baseline="30000">
                          <a:effectLst/>
                        </a:rPr>
                        <a:t>st</a:t>
                      </a:r>
                      <a:r>
                        <a:rPr lang="en-US" sz="1200">
                          <a:effectLst/>
                        </a:rPr>
                        <a:t> Landfall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3" marR="508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08 November 2013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4:40AM at Guiuan, Eastern Samar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3" marR="508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19 October 2016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11:00PM at </a:t>
                      </a:r>
                      <a:r>
                        <a:rPr lang="en-US" sz="1200" dirty="0" err="1">
                          <a:effectLst/>
                        </a:rPr>
                        <a:t>Peñablanca</a:t>
                      </a:r>
                      <a:r>
                        <a:rPr lang="en-US" sz="1200" dirty="0">
                          <a:effectLst/>
                        </a:rPr>
                        <a:t>, Cagayan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3" marR="50833" marT="0" marB="0"/>
                </a:tc>
              </a:tr>
              <a:tr h="2659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Public Storm Warning Signal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3" marR="508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3" marR="508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3" marR="50833" marT="0" marB="0" anchor="ctr"/>
                </a:tc>
              </a:tr>
              <a:tr h="1329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Strength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3" marR="508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235kph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3" marR="508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225kph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3" marR="50833" marT="0" marB="0"/>
                </a:tc>
              </a:tr>
              <a:tr h="1329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Gustiness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3" marR="508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275kph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3" marR="508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315kph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3" marR="50833" marT="0" marB="0"/>
                </a:tc>
              </a:tr>
              <a:tr h="1329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Diameter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3" marR="508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400km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3" marR="508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800km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3" marR="50833" marT="0" marB="0"/>
                </a:tc>
              </a:tr>
              <a:tr h="1329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Eye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3" marR="508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14km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3" marR="508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30km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3" marR="50833" marT="0" marB="0"/>
                </a:tc>
              </a:tr>
              <a:tr h="3989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Affected Regions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3" marR="508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(IV-A, IV-B, V, VI, VII, VIII, X, XI, Caraga)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3" marR="508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(I, II, III, IV-A, V, CAR)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3" marR="50833" marT="0" marB="0"/>
                </a:tc>
              </a:tr>
              <a:tr h="1329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Affected Provinces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3" marR="508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3" marR="508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3" marR="50833" marT="0" marB="0"/>
                </a:tc>
              </a:tr>
              <a:tr h="2659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Affected Cities/ Municipalities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3" marR="508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3" marR="508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315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3" marR="50833" marT="0" marB="0" anchor="ctr"/>
                </a:tc>
              </a:tr>
              <a:tr h="1329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Affected Barangays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3" marR="508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12,139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3" marR="508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2,782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3" marR="50833" marT="0" marB="0"/>
                </a:tc>
              </a:tr>
              <a:tr h="1329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Affected Families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3" marR="508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3,424,593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3" marR="508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10,397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3" marR="50833" marT="0" marB="0"/>
                </a:tc>
              </a:tr>
              <a:tr h="3901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Evacuated Families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3" marR="508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 Principles of SCM</a:t>
                      </a:r>
                    </a:p>
                    <a:p>
                      <a:r>
                        <a:rPr lang="en-US" sz="1200">
                          <a:effectLst/>
                        </a:rPr>
                        <a:t>161,973 families 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33" marR="508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31,751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3" marR="50833" marT="0" marB="0"/>
                </a:tc>
              </a:tr>
              <a:tr h="1329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Death toll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3" marR="508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6,300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3" marR="508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3" marR="50833" marT="0" marB="0"/>
                </a:tc>
              </a:tr>
              <a:tr h="1329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Injured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3" marR="508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28,688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3" marR="508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3" marR="50833" marT="0" marB="0"/>
                </a:tc>
              </a:tr>
              <a:tr h="1329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Missing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3" marR="508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1,062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3" marR="508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3" marR="50833" marT="0" marB="0"/>
                </a:tc>
              </a:tr>
              <a:tr h="1329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Total houses damaged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3" marR="508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1,140,332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3" marR="508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90,035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3" marR="50833" marT="0" marB="0" anchor="ctr"/>
                </a:tc>
              </a:tr>
              <a:tr h="1329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Cost of damages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3" marR="508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P95,483,133,070.67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3" marR="508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P3,737,721,352.16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3" marR="50833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714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4457700" cy="3581400"/>
          </a:xfrm>
        </p:spPr>
        <p:txBody>
          <a:bodyPr/>
          <a:lstStyle/>
          <a:p>
            <a:r>
              <a:rPr lang="en-US" dirty="0" smtClean="0"/>
              <a:t>What we did right? Government </a:t>
            </a:r>
            <a:r>
              <a:rPr lang="en-US" dirty="0"/>
              <a:t>managed to forecast the tract and strength of Typhoon </a:t>
            </a:r>
            <a:r>
              <a:rPr lang="en-US" i="1" dirty="0"/>
              <a:t>Yolanda,</a:t>
            </a:r>
            <a:r>
              <a:rPr lang="en-US" dirty="0"/>
              <a:t> through PAGASA-DOST. </a:t>
            </a:r>
            <a:endParaRPr lang="en-US" dirty="0" smtClean="0"/>
          </a:p>
          <a:p>
            <a:r>
              <a:rPr lang="en-US" dirty="0" smtClean="0"/>
              <a:t>What we did wrong? </a:t>
            </a:r>
            <a:r>
              <a:rPr lang="en-US" dirty="0"/>
              <a:t>T</a:t>
            </a:r>
            <a:r>
              <a:rPr lang="en-US" dirty="0" smtClean="0"/>
              <a:t>here </a:t>
            </a:r>
            <a:r>
              <a:rPr lang="en-US" dirty="0"/>
              <a:t>is lack of clarity on who was in charge to manage disaster from the national </a:t>
            </a:r>
            <a:r>
              <a:rPr lang="en-US" dirty="0" smtClean="0"/>
              <a:t>government.</a:t>
            </a:r>
            <a:endParaRPr lang="en-US" dirty="0"/>
          </a:p>
        </p:txBody>
      </p:sp>
      <p:pic>
        <p:nvPicPr>
          <p:cNvPr id="9218" name="Picture 2" descr="Image result for pagas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582" y="1811053"/>
            <a:ext cx="5347566" cy="356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57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554894" y="2858364"/>
            <a:ext cx="7181388" cy="1807153"/>
            <a:chOff x="2325" y="9009"/>
            <a:chExt cx="8284" cy="1830"/>
          </a:xfrm>
        </p:grpSpPr>
        <p:sp>
          <p:nvSpPr>
            <p:cNvPr id="5" name="AutoShape 469"/>
            <p:cNvSpPr>
              <a:spLocks noChangeArrowheads="1"/>
            </p:cNvSpPr>
            <p:nvPr/>
          </p:nvSpPr>
          <p:spPr bwMode="auto">
            <a:xfrm>
              <a:off x="2325" y="9009"/>
              <a:ext cx="2882" cy="1830"/>
            </a:xfrm>
            <a:prstGeom prst="notchedRightArrow">
              <a:avLst>
                <a:gd name="adj1" fmla="val 50000"/>
                <a:gd name="adj2" fmla="val 39372"/>
              </a:avLst>
            </a:prstGeom>
            <a:solidFill>
              <a:srgbClr val="00B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Data Gathering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AutoShape 470"/>
            <p:cNvSpPr>
              <a:spLocks noChangeArrowheads="1"/>
            </p:cNvSpPr>
            <p:nvPr/>
          </p:nvSpPr>
          <p:spPr bwMode="auto">
            <a:xfrm>
              <a:off x="5021" y="9009"/>
              <a:ext cx="2882" cy="1830"/>
            </a:xfrm>
            <a:prstGeom prst="notchedRightArrow">
              <a:avLst>
                <a:gd name="adj1" fmla="val 50000"/>
                <a:gd name="adj2" fmla="val 39372"/>
              </a:avLst>
            </a:prstGeom>
            <a:solidFill>
              <a:srgbClr val="FFC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Categorization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AutoShape 471"/>
            <p:cNvSpPr>
              <a:spLocks noChangeArrowheads="1"/>
            </p:cNvSpPr>
            <p:nvPr/>
          </p:nvSpPr>
          <p:spPr bwMode="auto">
            <a:xfrm>
              <a:off x="7727" y="9009"/>
              <a:ext cx="2882" cy="1830"/>
            </a:xfrm>
            <a:prstGeom prst="notchedRightArrow">
              <a:avLst>
                <a:gd name="adj1" fmla="val 50000"/>
                <a:gd name="adj2" fmla="val 39372"/>
              </a:avLst>
            </a:prstGeom>
            <a:solidFill>
              <a:schemeClr val="accent1">
                <a:lumMod val="100000"/>
                <a:lumOff val="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Analysis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420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/>
              <a:t>Application of 7 Principles of Supply Chain Management in Disaster Management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2019284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78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43</TotalTime>
  <Words>919</Words>
  <Application>Microsoft Office PowerPoint</Application>
  <PresentationFormat>Widescreen</PresentationFormat>
  <Paragraphs>181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Franklin Gothic Book</vt:lpstr>
      <vt:lpstr>Times New Roman</vt:lpstr>
      <vt:lpstr>Crop</vt:lpstr>
      <vt:lpstr>Supply Chain Management for Disaster Prevention and Mitigation</vt:lpstr>
      <vt:lpstr>Abstract</vt:lpstr>
      <vt:lpstr>Introduction</vt:lpstr>
      <vt:lpstr>High Risk Areas in the Philippines</vt:lpstr>
      <vt:lpstr>Philippine Historical Data </vt:lpstr>
      <vt:lpstr>Comparing Yolanda vs. Lawin </vt:lpstr>
      <vt:lpstr>Lessons Learned</vt:lpstr>
      <vt:lpstr>Methodology</vt:lpstr>
      <vt:lpstr>Application of 7 Principles of Supply Chain Management in Disaster Management</vt:lpstr>
      <vt:lpstr>Customer Relation Management in Managing Disaster </vt:lpstr>
      <vt:lpstr>Customer Relation Management in Managing Disaster </vt:lpstr>
      <vt:lpstr>Demand Management in Managing Disasters</vt:lpstr>
      <vt:lpstr>NDRRMC Functional Structure</vt:lpstr>
      <vt:lpstr>Thematic Areas in Disaster Management</vt:lpstr>
      <vt:lpstr>Thematic Area 1: Disaster Prevention and Mitigation</vt:lpstr>
      <vt:lpstr>Recommendations </vt:lpstr>
      <vt:lpstr>Recommendations </vt:lpstr>
      <vt:lpstr>Recommendations </vt:lpstr>
      <vt:lpstr>Conclusion</vt:lpstr>
      <vt:lpstr>Supply Chain Management for Disaster Prevention and Mitigation</vt:lpstr>
    </vt:vector>
  </TitlesOfParts>
  <Company>The Coca-Cola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Supply Chain Management for Disaster Prevention and Mitigation</dc:title>
  <dc:creator>Justin David Pineda</dc:creator>
  <cp:lastModifiedBy>Justin David Pineda</cp:lastModifiedBy>
  <cp:revision>5</cp:revision>
  <dcterms:created xsi:type="dcterms:W3CDTF">2016-12-29T09:38:11Z</dcterms:created>
  <dcterms:modified xsi:type="dcterms:W3CDTF">2017-01-13T10:48:17Z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ATIntVersion">
    <vt:i4>15</vt:i4>
  </property>
  <property fmtid="{D5CDD505-2E9C-101B-9397-08002B2CF9AE}" pid="3" name="FILEGUID">
    <vt:lpwstr>28d3892d-0cf8-441a-9256-9de8ce6e4aa4</vt:lpwstr>
  </property>
  <property fmtid="{D5CDD505-2E9C-101B-9397-08002B2CF9AE}" pid="4" name="MODFILEGUID">
    <vt:lpwstr>0acfe3f9-27aa-462b-997c-730a3d685222</vt:lpwstr>
  </property>
  <property fmtid="{D5CDD505-2E9C-101B-9397-08002B2CF9AE}" pid="5" name="FILEOWNER">
    <vt:lpwstr>A88177</vt:lpwstr>
  </property>
  <property fmtid="{D5CDD505-2E9C-101B-9397-08002B2CF9AE}" pid="6" name="MODFILEOWNER">
    <vt:lpwstr>A88177</vt:lpwstr>
  </property>
  <property fmtid="{D5CDD505-2E9C-101B-9397-08002B2CF9AE}" pid="7" name="IPPCLASS">
    <vt:i4>1</vt:i4>
  </property>
  <property fmtid="{D5CDD505-2E9C-101B-9397-08002B2CF9AE}" pid="8" name="MODIPPCLASS">
    <vt:i4>1</vt:i4>
  </property>
  <property fmtid="{D5CDD505-2E9C-101B-9397-08002B2CF9AE}" pid="9" name="MACHINEID">
    <vt:lpwstr>A88177-PH01</vt:lpwstr>
  </property>
  <property fmtid="{D5CDD505-2E9C-101B-9397-08002B2CF9AE}" pid="10" name="MODMACHINEID">
    <vt:lpwstr>A88177-PH01</vt:lpwstr>
  </property>
  <property fmtid="{D5CDD505-2E9C-101B-9397-08002B2CF9AE}" pid="11" name="CURRENTCLASS">
    <vt:lpwstr>Classified - No Category</vt:lpwstr>
  </property>
</Properties>
</file>